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 id="2147483673" r:id="rId3"/>
    <p:sldMasterId id="2147483684" r:id="rId4"/>
    <p:sldMasterId id="2147483692" r:id="rId5"/>
    <p:sldMasterId id="2147483699" r:id="rId6"/>
    <p:sldMasterId id="2147483706" r:id="rId7"/>
    <p:sldMasterId id="2147483713" r:id="rId8"/>
  </p:sldMasterIdLst>
  <p:notesMasterIdLst>
    <p:notesMasterId r:id="rId53"/>
  </p:notesMasterIdLst>
  <p:sldIdLst>
    <p:sldId id="1542" r:id="rId9"/>
    <p:sldId id="1543" r:id="rId10"/>
    <p:sldId id="1690" r:id="rId11"/>
    <p:sldId id="1638" r:id="rId12"/>
    <p:sldId id="1686" r:id="rId13"/>
    <p:sldId id="1553" r:id="rId14"/>
    <p:sldId id="612" r:id="rId15"/>
    <p:sldId id="613" r:id="rId16"/>
    <p:sldId id="1650" r:id="rId17"/>
    <p:sldId id="1654" r:id="rId18"/>
    <p:sldId id="1653" r:id="rId19"/>
    <p:sldId id="1687" r:id="rId20"/>
    <p:sldId id="1688" r:id="rId21"/>
    <p:sldId id="1689" r:id="rId22"/>
    <p:sldId id="595" r:id="rId23"/>
    <p:sldId id="1691" r:id="rId24"/>
    <p:sldId id="1745" r:id="rId25"/>
    <p:sldId id="1555" r:id="rId26"/>
    <p:sldId id="1707" r:id="rId27"/>
    <p:sldId id="1708" r:id="rId28"/>
    <p:sldId id="1744" r:id="rId29"/>
    <p:sldId id="1758" r:id="rId30"/>
    <p:sldId id="1566" r:id="rId31"/>
    <p:sldId id="1680" r:id="rId32"/>
    <p:sldId id="1705" r:id="rId33"/>
    <p:sldId id="1761" r:id="rId34"/>
    <p:sldId id="678" r:id="rId35"/>
    <p:sldId id="680" r:id="rId36"/>
    <p:sldId id="1681" r:id="rId37"/>
    <p:sldId id="284" r:id="rId38"/>
    <p:sldId id="672" r:id="rId39"/>
    <p:sldId id="1684" r:id="rId40"/>
    <p:sldId id="676" r:id="rId41"/>
    <p:sldId id="684" r:id="rId42"/>
    <p:sldId id="1685" r:id="rId43"/>
    <p:sldId id="1655" r:id="rId44"/>
    <p:sldId id="1739" r:id="rId45"/>
    <p:sldId id="1656" r:id="rId46"/>
    <p:sldId id="1544" r:id="rId47"/>
    <p:sldId id="1546" r:id="rId48"/>
    <p:sldId id="1633" r:id="rId49"/>
    <p:sldId id="1657" r:id="rId50"/>
    <p:sldId id="1632" r:id="rId51"/>
    <p:sldId id="166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81DF8A-2F63-A710-A5C4-7EB106F9349D}" name="LANDON R BAUMGARTNER" initials="LB" userId="S::lrbaumgartne@wisc.edu::f4f0f362-020d-4b3b-b529-2a53a1703c7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p:restoredTop sz="94725"/>
  </p:normalViewPr>
  <p:slideViewPr>
    <p:cSldViewPr snapToGrid="0">
      <p:cViewPr varScale="1">
        <p:scale>
          <a:sx n="152" d="100"/>
          <a:sy n="152" d="100"/>
        </p:scale>
        <p:origin x="432"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8AC34-8676-7E41-A9FE-26EDA923B47D}"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738AB-B706-0240-8D86-1E630A891B85}" type="slidenum">
              <a:rPr lang="en-US" smtClean="0"/>
              <a:t>‹#›</a:t>
            </a:fld>
            <a:endParaRPr lang="en-US"/>
          </a:p>
        </p:txBody>
      </p:sp>
    </p:spTree>
    <p:extLst>
      <p:ext uri="{BB962C8B-B14F-4D97-AF65-F5344CB8AC3E}">
        <p14:creationId xmlns:p14="http://schemas.microsoft.com/office/powerpoint/2010/main" val="467017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xtension.soils.wisc.edu/wp-content/uploads/sites/68/2014/02/A3588.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B738AB-B706-0240-8D86-1E630A891B85}" type="slidenum">
              <a:rPr lang="en-US" smtClean="0"/>
              <a:t>1</a:t>
            </a:fld>
            <a:endParaRPr lang="en-US"/>
          </a:p>
        </p:txBody>
      </p:sp>
    </p:spTree>
    <p:extLst>
      <p:ext uri="{BB962C8B-B14F-4D97-AF65-F5344CB8AC3E}">
        <p14:creationId xmlns:p14="http://schemas.microsoft.com/office/powerpoint/2010/main" val="596911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I sample contour strips? </a:t>
            </a:r>
          </a:p>
          <a:p>
            <a:r>
              <a:rPr lang="en-US"/>
              <a:t>Contour strips should be sampled separate if the strip is five acres or more using the traditional soil sampling techniques.  If the strips are less than five acres, then the strips can be combined if the cropping and management histories are the same.  Grid-point sampling contours may cause unusable soil test results if the grid covers more than one strip and all the cores come from one strip or if cores are taken from the edge of a strip. </a:t>
            </a:r>
          </a:p>
          <a:p>
            <a:endParaRPr lang="en-US"/>
          </a:p>
        </p:txBody>
      </p:sp>
    </p:spTree>
    <p:extLst>
      <p:ext uri="{BB962C8B-B14F-4D97-AF65-F5344CB8AC3E}">
        <p14:creationId xmlns:p14="http://schemas.microsoft.com/office/powerpoint/2010/main" val="2490445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I sample contour strips? </a:t>
            </a:r>
          </a:p>
          <a:p>
            <a:r>
              <a:rPr lang="en-US"/>
              <a:t>Contour strips should be sampled separate if the strip is five acres or more using the traditional soil sampling techniques.  If the strips are less than five acres, then the strips can be combined if the cropping and management histories are the same.  Grid-point sampling contours may cause unusable soil test results if the grid covers more than one strip and all the cores come from one strip or if cores are taken from the edge of a strip. </a:t>
            </a:r>
          </a:p>
          <a:p>
            <a:endParaRPr lang="en-US"/>
          </a:p>
        </p:txBody>
      </p:sp>
    </p:spTree>
    <p:extLst>
      <p:ext uri="{BB962C8B-B14F-4D97-AF65-F5344CB8AC3E}">
        <p14:creationId xmlns:p14="http://schemas.microsoft.com/office/powerpoint/2010/main" val="2625902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highlight>
                  <a:srgbClr val="FFFFFF"/>
                </a:highlight>
                <a:latin typeface="Calibri" panose="020F0502020204030204" pitchFamily="34" charset="0"/>
              </a:rPr>
              <a:t>S6.3.5  All sample bags should be appropriately labeled and the laboratory soil submission form should be completed accurately and with sufficient farm and field information to generate the proper recommendations and reports.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Calibri" panose="020F0502020204030204" pitchFamily="34" charset="0"/>
              </a:rPr>
              <a:t>S6.3.6  You should ensure that the field name specified for the soil samples matches the field name in </a:t>
            </a:r>
            <a:r>
              <a:rPr lang="en-US" sz="1800" b="0" i="0" err="1">
                <a:solidFill>
                  <a:srgbClr val="000000"/>
                </a:solidFill>
                <a:effectLst/>
                <a:highlight>
                  <a:srgbClr val="FFFFFF"/>
                </a:highlight>
                <a:latin typeface="Calibri" panose="020F0502020204030204" pitchFamily="34" charset="0"/>
              </a:rPr>
              <a:t>SnapPlus</a:t>
            </a:r>
            <a:r>
              <a:rPr lang="en-US" sz="1800" b="0" i="0">
                <a:solidFill>
                  <a:srgbClr val="000000"/>
                </a:solidFill>
                <a:effectLst/>
                <a:highlight>
                  <a:srgbClr val="FFFFFF"/>
                </a:highlight>
                <a:latin typeface="Calibri" panose="020F0502020204030204" pitchFamily="34" charset="0"/>
              </a:rPr>
              <a:t> to allow for easy data import into </a:t>
            </a:r>
            <a:r>
              <a:rPr lang="en-US" sz="1800" b="0" i="0" err="1">
                <a:solidFill>
                  <a:srgbClr val="000000"/>
                </a:solidFill>
                <a:effectLst/>
                <a:highlight>
                  <a:srgbClr val="FFFFFF"/>
                </a:highlight>
                <a:latin typeface="Calibri" panose="020F0502020204030204" pitchFamily="34" charset="0"/>
              </a:rPr>
              <a:t>SnapPlus</a:t>
            </a:r>
            <a:r>
              <a:rPr lang="en-US" sz="1800" b="0" i="0">
                <a:solidFill>
                  <a:srgbClr val="000000"/>
                </a:solidFill>
                <a:effectLst/>
                <a:highlight>
                  <a:srgbClr val="FFFFFF"/>
                </a:highlight>
                <a:latin typeface="Calibri" panose="020F0502020204030204" pitchFamily="34" charset="0"/>
              </a:rPr>
              <a:t>.</a:t>
            </a:r>
          </a:p>
          <a:p>
            <a:pPr algn="l" rtl="0" fontAlgn="base"/>
            <a:endParaRPr lang="en-US" sz="1800" b="0" i="0">
              <a:solidFill>
                <a:srgbClr val="000000"/>
              </a:solidFill>
              <a:effectLst/>
              <a:highlight>
                <a:srgbClr val="FFFFFF"/>
              </a:highlight>
              <a:latin typeface="Calibri" panose="020F0502020204030204" pitchFamily="34" charset="0"/>
            </a:endParaRPr>
          </a:p>
          <a:p>
            <a:pPr algn="l" rtl="0" fontAlgn="base"/>
            <a:r>
              <a:rPr lang="en-US" sz="1800" b="0" i="0">
                <a:solidFill>
                  <a:srgbClr val="000000"/>
                </a:solidFill>
                <a:effectLst/>
                <a:highlight>
                  <a:srgbClr val="FFFFFF"/>
                </a:highlight>
                <a:latin typeface="Calibri" panose="020F0502020204030204" pitchFamily="34" charset="0"/>
              </a:rPr>
              <a:t> Fill out the soil information sheet completely and send to lab with soil samples!</a:t>
            </a:r>
          </a:p>
          <a:p>
            <a:pPr algn="l" rtl="0" fontAlgn="base"/>
            <a:r>
              <a:rPr lang="en-US" sz="1800" b="0" i="0">
                <a:solidFill>
                  <a:srgbClr val="000000"/>
                </a:solidFill>
                <a:effectLst/>
                <a:highlight>
                  <a:srgbClr val="FFFFFF"/>
                </a:highlight>
                <a:latin typeface="Calibri" panose="020F0502020204030204" pitchFamily="34" charset="0"/>
              </a:rPr>
              <a:t>Provides lab with needed information on:</a:t>
            </a:r>
          </a:p>
          <a:p>
            <a:pPr algn="l" rtl="0" fontAlgn="base"/>
            <a:r>
              <a:rPr lang="en-US" sz="1800" b="0" i="0">
                <a:solidFill>
                  <a:srgbClr val="000000"/>
                </a:solidFill>
                <a:effectLst/>
                <a:highlight>
                  <a:srgbClr val="FFFFFF"/>
                </a:highlight>
                <a:latin typeface="Calibri" panose="020F0502020204030204" pitchFamily="34" charset="0"/>
              </a:rPr>
              <a:t>Field identification</a:t>
            </a:r>
          </a:p>
          <a:p>
            <a:pPr algn="l" rtl="0" fontAlgn="base"/>
            <a:r>
              <a:rPr lang="en-US" sz="1800" b="0" i="0">
                <a:solidFill>
                  <a:srgbClr val="000000"/>
                </a:solidFill>
                <a:effectLst/>
                <a:highlight>
                  <a:srgbClr val="FFFFFF"/>
                </a:highlight>
                <a:latin typeface="Calibri" panose="020F0502020204030204" pitchFamily="34" charset="0"/>
              </a:rPr>
              <a:t>Soil series</a:t>
            </a:r>
          </a:p>
          <a:p>
            <a:pPr algn="l" rtl="0" fontAlgn="base"/>
            <a:r>
              <a:rPr lang="en-US" sz="1800" b="0" i="0">
                <a:solidFill>
                  <a:srgbClr val="000000"/>
                </a:solidFill>
                <a:effectLst/>
                <a:highlight>
                  <a:srgbClr val="FFFFFF"/>
                </a:highlight>
                <a:latin typeface="Calibri" panose="020F0502020204030204" pitchFamily="34" charset="0"/>
              </a:rPr>
              <a:t>Crops to be grown and realistic yield goals</a:t>
            </a:r>
          </a:p>
          <a:p>
            <a:pPr algn="l" rtl="0" fontAlgn="base"/>
            <a:r>
              <a:rPr lang="en-US" sz="1800" b="0" i="0">
                <a:solidFill>
                  <a:srgbClr val="000000"/>
                </a:solidFill>
                <a:effectLst/>
                <a:highlight>
                  <a:srgbClr val="FFFFFF"/>
                </a:highlight>
                <a:latin typeface="Calibri" panose="020F0502020204030204" pitchFamily="34" charset="0"/>
              </a:rPr>
              <a:t>Manure and legume credits</a:t>
            </a:r>
          </a:p>
          <a:p>
            <a:pPr algn="l" rtl="0" fontAlgn="base"/>
            <a:r>
              <a:rPr lang="en-US" sz="1800" b="0" i="0">
                <a:solidFill>
                  <a:srgbClr val="000000"/>
                </a:solidFill>
                <a:effectLst/>
                <a:highlight>
                  <a:srgbClr val="FFFFFF"/>
                </a:highlight>
                <a:latin typeface="Calibri" panose="020F0502020204030204" pitchFamily="34" charset="0"/>
              </a:rPr>
              <a:t>If application rates and/or stand conditions are known </a:t>
            </a:r>
          </a:p>
          <a:p>
            <a:pPr algn="l" rtl="0" fontAlgn="base"/>
            <a:endParaRPr lang="en-US" b="0" i="0">
              <a:solidFill>
                <a:srgbClr val="000000"/>
              </a:solidFill>
              <a:effectLst/>
              <a:highlight>
                <a:srgbClr val="FFFFFF"/>
              </a:highlight>
              <a:latin typeface="Segoe UI" panose="020B0502040204020203" pitchFamily="34" charset="0"/>
            </a:endParaRPr>
          </a:p>
          <a:p>
            <a:endParaRPr lang="en-US"/>
          </a:p>
        </p:txBody>
      </p:sp>
    </p:spTree>
    <p:extLst>
      <p:ext uri="{BB962C8B-B14F-4D97-AF65-F5344CB8AC3E}">
        <p14:creationId xmlns:p14="http://schemas.microsoft.com/office/powerpoint/2010/main" val="2566146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S6.4.1  If soils are wet, they should be allowed to air dry before storing and/or shipping to the testing laboratory. Fresh, non-dried soils can be taken directly to the lab. </a:t>
            </a:r>
          </a:p>
          <a:p>
            <a:endParaRPr lang="en-US"/>
          </a:p>
          <a:p>
            <a:r>
              <a:rPr lang="en-US"/>
              <a:t>S6.4.2  Many commercial soil testing labs are available, but each offers different services and pricing. </a:t>
            </a:r>
          </a:p>
          <a:p>
            <a:endParaRPr lang="en-US"/>
          </a:p>
          <a:p>
            <a:r>
              <a:rPr lang="en-US"/>
              <a:t>S6.4.3  For a certified NMP, soil samples must be analyzed at a DATCP-certified lab using the appropriate protocols. </a:t>
            </a:r>
          </a:p>
          <a:p>
            <a:endParaRPr lang="en-US"/>
          </a:p>
          <a:p>
            <a:r>
              <a:rPr lang="en-US"/>
              <a:t>S6.4.4  When using a certified out-of-state laboratory, you should verify WI approved extraction methods are used. </a:t>
            </a:r>
          </a:p>
          <a:p>
            <a:endParaRPr lang="en-US"/>
          </a:p>
          <a:p>
            <a:endParaRPr lang="en-US"/>
          </a:p>
        </p:txBody>
      </p:sp>
    </p:spTree>
    <p:extLst>
      <p:ext uri="{BB962C8B-B14F-4D97-AF65-F5344CB8AC3E}">
        <p14:creationId xmlns:p14="http://schemas.microsoft.com/office/powerpoint/2010/main" val="4258588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S7.1.1  Wisconsin’s nutrient management recommendations are based upon supplying crop nutrients at an economically optimal rate.</a:t>
            </a:r>
          </a:p>
          <a:p>
            <a:pPr marL="285750" indent="-285750">
              <a:lnSpc>
                <a:spcPct val="90000"/>
              </a:lnSpc>
              <a:spcBef>
                <a:spcPts val="1000"/>
              </a:spcBef>
              <a:buFont typeface="Arial"/>
              <a:buChar char="•"/>
            </a:pPr>
            <a:r>
              <a:rPr lang="en-US"/>
              <a:t>S7.1.2  Soil testing has limitations, but remains the best tool available for predicting lime, phosphorus, and potassium fertilizer needs. Additional soil and plant tissue nutrient tests are available.</a:t>
            </a:r>
          </a:p>
          <a:p>
            <a:pPr marL="285750" indent="-285750">
              <a:lnSpc>
                <a:spcPct val="90000"/>
              </a:lnSpc>
              <a:spcBef>
                <a:spcPts val="1000"/>
              </a:spcBef>
              <a:buFont typeface="Arial"/>
              <a:buChar char="•"/>
            </a:pPr>
            <a:r>
              <a:rPr lang="en-US"/>
              <a:t>7.1.3  The basic steps of a soil testing program are to:  1) provide an accurate estimate of the level of available nutrients in the soil; 2) evaluate the degree of nutrient deficiency or excess that exists for the crops grown; 3) Provide recommendations for supplemental nutrients to correct the deficiencies while balancing crop productivity and economic profitability.</a:t>
            </a:r>
          </a:p>
          <a:p>
            <a:pPr marL="285750" indent="-285750">
              <a:lnSpc>
                <a:spcPct val="90000"/>
              </a:lnSpc>
              <a:spcBef>
                <a:spcPts val="1000"/>
              </a:spcBef>
              <a:buFont typeface="Arial"/>
              <a:buChar char="•"/>
            </a:pPr>
            <a:r>
              <a:rPr lang="en-US"/>
              <a:t>7.1.4  Wisconsin nutrient recommendations are based upon more than 100 years of research and can be found in </a:t>
            </a:r>
            <a:r>
              <a:rPr lang="en-US" i="1"/>
              <a:t>Nutrient Application Guidelines for Field, Vegetable, and Fruit Crops in Wisconsin </a:t>
            </a:r>
            <a:r>
              <a:rPr lang="en-US"/>
              <a:t>(A2809).</a:t>
            </a:r>
          </a:p>
        </p:txBody>
      </p:sp>
    </p:spTree>
    <p:extLst>
      <p:ext uri="{BB962C8B-B14F-4D97-AF65-F5344CB8AC3E}">
        <p14:creationId xmlns:p14="http://schemas.microsoft.com/office/powerpoint/2010/main" val="247107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7F982-030F-3263-F036-EA72E01F03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AEAD37-8958-FD3E-9965-9407E95A0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FA130-C7CC-ACC7-D067-ACA77B2C93F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5109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S5.1  Soil pH</a:t>
            </a:r>
          </a:p>
          <a:p>
            <a:r>
              <a:rPr lang="en-US"/>
              <a:t>S5.1.1  Soil pH is a measure of the acidity/alkalinity of a soil. This is an important soil metric to know, as the optimal range of soil pH for plant and microbial productivity often varies by species. </a:t>
            </a:r>
          </a:p>
          <a:p>
            <a:r>
              <a:rPr lang="en-US"/>
              <a:t>S5.1.2  Soil pH is the measurement of the concentration of hydrogen ions (acid) in the soil solution. It is reported on a scale of 0 to 14, with 0 being extremely acid and 14 being extremely alkaline (low acid). A pH of 7.0 is neutral. </a:t>
            </a:r>
          </a:p>
          <a:p>
            <a:r>
              <a:rPr lang="en-US"/>
              <a:t>S5.1.3  Soil pH is based on a logarithmic scale (base 10). This means for every unit increase or decrease in soil pH the concentration of acid in the soil changes tenfold. </a:t>
            </a:r>
          </a:p>
        </p:txBody>
      </p:sp>
    </p:spTree>
    <p:extLst>
      <p:ext uri="{BB962C8B-B14F-4D97-AF65-F5344CB8AC3E}">
        <p14:creationId xmlns:p14="http://schemas.microsoft.com/office/powerpoint/2010/main" val="3291335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S5.2  Soil acidity causes</a:t>
            </a:r>
          </a:p>
          <a:p>
            <a:r>
              <a:rPr lang="en-US"/>
              <a:t>S5.2.1  Soil pH naturally decreases over time due to weathering of minerals, decomposition of organic matter, plant uptake, leaching of base cations, and natural rainfall. </a:t>
            </a:r>
          </a:p>
          <a:p>
            <a:r>
              <a:rPr lang="en-US"/>
              <a:t>S5.2.2.  The addition of ammonium-based nitrogen and elemental sulfur fertilizers, increased leaching of anions (such as nitrate), as well as harvesting plant grains and biomass in agricultural systems also results in the acidification of soils. </a:t>
            </a:r>
          </a:p>
          <a:p>
            <a:endParaRPr lang="en-US"/>
          </a:p>
          <a:p>
            <a:r>
              <a:rPr lang="en-US"/>
              <a:t>S5.3  Soil pH impacts</a:t>
            </a:r>
          </a:p>
          <a:p>
            <a:r>
              <a:rPr lang="en-US"/>
              <a:t>S5.3.1  Soil pH has a direct impact on the availability of plant nutrients by influencing the chemical form of the nutrient present, the activity of nitrogen-fixing bacteria, and plant growth and productivity. When soils become strongly acidic (pH&lt;5.5), aluminum, as well as other toxic metals, often become soluble significantly limiting plant growth. </a:t>
            </a:r>
          </a:p>
          <a:p>
            <a:r>
              <a:rPr lang="en-US"/>
              <a:t>S5.3.2  As a general rule of thumb, macronutrients (N, P, K, Ca, Mg, S) and Mo have increased plant availability at neutral pHs, while micronutrients (except Mo) are more plant available at lower pHs. </a:t>
            </a:r>
          </a:p>
        </p:txBody>
      </p:sp>
    </p:spTree>
    <p:extLst>
      <p:ext uri="{BB962C8B-B14F-4D97-AF65-F5344CB8AC3E}">
        <p14:creationId xmlns:p14="http://schemas.microsoft.com/office/powerpoint/2010/main" val="4226924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does soil pH vary across Wisconsin? </a:t>
            </a:r>
          </a:p>
          <a:p>
            <a:r>
              <a:rPr lang="en-US"/>
              <a:t>Wisconsin, generally soils forming on top of carbonate bedrock (soils in the east and south) will have higher soil pHs than those forming over the top of igneous rocks (soils in the central and western portions of the state). Agricultural management practices can have a dramatic impact on soil </a:t>
            </a:r>
            <a:r>
              <a:rPr lang="en-US" err="1"/>
              <a:t>pH.</a:t>
            </a:r>
            <a:r>
              <a:rPr lang="en-US"/>
              <a:t> Therefore, soil testing is the only way to know the pH of your soil. </a:t>
            </a:r>
          </a:p>
        </p:txBody>
      </p:sp>
    </p:spTree>
    <p:extLst>
      <p:ext uri="{BB962C8B-B14F-4D97-AF65-F5344CB8AC3E}">
        <p14:creationId xmlns:p14="http://schemas.microsoft.com/office/powerpoint/2010/main" val="625885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S5.4  Target pH values</a:t>
            </a:r>
          </a:p>
          <a:p>
            <a:r>
              <a:rPr lang="en-US"/>
              <a:t>S5.4.1  The acceptable range of pHs for most Wisconsin crops are listed in University of Wisconsin Extension publication A2809, along with the target pH when liming an acidic soil. A soil should be limed to reach the target pH of the crop with the highest pH requirement within the rotation. </a:t>
            </a:r>
          </a:p>
          <a:p>
            <a:r>
              <a:rPr lang="en-US"/>
              <a:t>S5.4.2  Crops do not require a single specific pH to optimize productivity. They will grow well within a range of acceptable pHs. In the case of legume crops, the acceptable range of pHs for the crop also take into account the optimal pH ranges for the symbiotic bacteria that live with the crop.   </a:t>
            </a:r>
          </a:p>
          <a:p>
            <a:r>
              <a:rPr lang="en-US"/>
              <a:t>S5.4.3  While crops will often grow outside of the specified acceptable pH range, crop productivity may be limited. However, acid sensitive crops, such as alfalfa, may cease to grow when the soil pH drops too far below the acceptable range of pHs. </a:t>
            </a:r>
          </a:p>
        </p:txBody>
      </p:sp>
    </p:spTree>
    <p:extLst>
      <p:ext uri="{BB962C8B-B14F-4D97-AF65-F5344CB8AC3E}">
        <p14:creationId xmlns:p14="http://schemas.microsoft.com/office/powerpoint/2010/main" val="169080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0694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S8.1.1  A soil’s pH is influenced by both active acidity, those H+ ions in the soil water, and exchangeable acidity, those H+ on the cation exchange sites. </a:t>
            </a:r>
          </a:p>
          <a:p>
            <a:r>
              <a:rPr lang="en-US"/>
              <a:t>S8.1.2  In order to change a soil’s pH, we must add enough lime to neutralize both active and exchangeable acidity. Neutralizing only active acidity will not result in a change in soil pH, as the H+ on the CEC will simply exchange with other cations and replace the neutralized H+ in the soil solution. </a:t>
            </a:r>
          </a:p>
          <a:p>
            <a:r>
              <a:rPr lang="en-US"/>
              <a:t>S8.1.3  When evaluating a soil’s pH and lime need, the pH reported on a soil test is a measurement of active acidity. The reported buffer pH is a measurement of both active and exchangeable acidity. </a:t>
            </a:r>
          </a:p>
          <a:p>
            <a:r>
              <a:rPr lang="en-US"/>
              <a:t>S8.1.4  The reported soil pH is used to answer the question, “Does my soil need lime?”. The buffer pH is used to answer the question, “How much lime should I apply to my soil to reach my target pH?”. </a:t>
            </a:r>
          </a:p>
          <a:p>
            <a:endParaRPr lang="en-US"/>
          </a:p>
          <a:p>
            <a:r>
              <a:rPr lang="en-US"/>
              <a:t>S8.2.1  A soil’s buffering capacity is defined as its ability to resist a change in </a:t>
            </a:r>
            <a:r>
              <a:rPr lang="en-US" err="1"/>
              <a:t>pH.</a:t>
            </a:r>
            <a:r>
              <a:rPr lang="en-US"/>
              <a:t> A soil’s buffering capacity is directly related to its CEC.  Soils with higher CECs, such as those with higher clay and/or organic matter contents, are more resistant to pH change. </a:t>
            </a:r>
          </a:p>
          <a:p>
            <a:r>
              <a:rPr lang="en-US"/>
              <a:t>S8.2.2  Buffering capacity impacts the amount of lime required to induce a pH change. Given the same soil pH, a soil with a high buffering capacity will require more lime than a soil with low buffering capacity to increase the soil </a:t>
            </a:r>
            <a:r>
              <a:rPr lang="en-US" err="1"/>
              <a:t>pH.</a:t>
            </a:r>
            <a:r>
              <a:rPr lang="en-US"/>
              <a:t>   </a:t>
            </a:r>
          </a:p>
          <a:p>
            <a:r>
              <a:rPr lang="en-US"/>
              <a:t>S8.2.3  Buffering capacity impacts the frequency lime may need to be applied to a soil. Given the same management practices, a soil with a high buffering capacity will require lime less frequently than a soil with low buffering capacity to maintain the soil within an ideal range for plant growth. </a:t>
            </a:r>
          </a:p>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5B146B-37BF-4476-81BE-7FC4B7769AB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035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S8.3.1  In order to be a liming material, a compound must contain a basic cation (typically Ca, Mg, or K) and neutralize acidity.  Common limes in Wisconsin include dolomite (calcium-magnesium carbonate) limestones. </a:t>
            </a:r>
          </a:p>
          <a:p>
            <a:endParaRPr lang="en-US"/>
          </a:p>
          <a:p>
            <a:r>
              <a:rPr lang="en-US"/>
              <a:t>S8.3.2  In order to change the soil pH, lime must dissolve into the soil solution. Finer ground lime will dissolve more quickly than coarser lime, given the same composition, and therefore, change the soil pH more quickly. </a:t>
            </a:r>
          </a:p>
          <a:p>
            <a:endParaRPr lang="en-US"/>
          </a:p>
        </p:txBody>
      </p:sp>
    </p:spTree>
    <p:extLst>
      <p:ext uri="{BB962C8B-B14F-4D97-AF65-F5344CB8AC3E}">
        <p14:creationId xmlns:p14="http://schemas.microsoft.com/office/powerpoint/2010/main" val="305632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S8.3.3  In Wisconsin, liming material effectiveness is evaluated using a neutralizing index.  The neutralizing index takes into account the composition, purity and fineness of liming materials. Only materials that react within three years after application are factored into the neutralizing index. </a:t>
            </a:r>
          </a:p>
          <a:p>
            <a:endParaRPr lang="en-US"/>
          </a:p>
          <a:p>
            <a:r>
              <a:rPr lang="en-US"/>
              <a:t>S8.3.4  Lime is typically sold by neutralizing index zones of 10.  Lime requirements listed on a soil test report are typically given for 60-69 limes and 80-89 limes. The amount of lime with neutralizing indexes other than those given on the soil test report can be calculated. </a:t>
            </a:r>
          </a:p>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5B146B-37BF-4476-81BE-7FC4B7769AB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69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A1AD7-2347-C42F-DA9E-5DC141EF3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6AB41-ADB7-F206-E98F-59368634CD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0FEDC1-731B-9E66-0EFF-65E571A76C23}"/>
              </a:ext>
            </a:extLst>
          </p:cNvPr>
          <p:cNvSpPr>
            <a:spLocks noGrp="1"/>
          </p:cNvSpPr>
          <p:nvPr>
            <p:ph type="body" idx="1"/>
          </p:nvPr>
        </p:nvSpPr>
        <p:spPr/>
        <p:txBody>
          <a:bodyPr/>
          <a:lstStyle/>
          <a:p>
            <a:r>
              <a:rPr lang="en-US"/>
              <a:t>When is the best time to lime soil?  </a:t>
            </a:r>
          </a:p>
          <a:p>
            <a:r>
              <a:rPr lang="en-US"/>
              <a:t>Lime should be applied and incorporated at least 6 to 12 months prior to planting an acid sensitive crop such as alfalfa.   </a:t>
            </a:r>
          </a:p>
          <a:p>
            <a:endParaRPr lang="en-US"/>
          </a:p>
          <a:p>
            <a:r>
              <a:rPr lang="en-US"/>
              <a:t>What are typical application rates for lime? </a:t>
            </a:r>
          </a:p>
          <a:p>
            <a:r>
              <a:rPr lang="en-US"/>
              <a:t>Application rates for lime should never exceed 12 ton/acre (8 ton/acre for potato). The minimum application rate is 1 ton/acre on sandy soils with &lt;1% OM; all other soils 2 ton/acre.   </a:t>
            </a:r>
          </a:p>
          <a:p>
            <a:endParaRPr lang="en-US"/>
          </a:p>
          <a:p>
            <a:r>
              <a:rPr lang="en-US"/>
              <a:t>How often should I lime my soil?  </a:t>
            </a:r>
          </a:p>
          <a:p>
            <a:r>
              <a:rPr lang="en-US"/>
              <a:t>Lime recommendations are made using the target pH for the most acid-sensitive crop in a 4-year rotation. No additional lime should be applied until the most recent application has had 2-3 years to equilibrate with the soil. </a:t>
            </a:r>
          </a:p>
          <a:p>
            <a:endParaRPr lang="en-US"/>
          </a:p>
        </p:txBody>
      </p:sp>
      <p:sp>
        <p:nvSpPr>
          <p:cNvPr id="4" name="Slide Number Placeholder 3">
            <a:extLst>
              <a:ext uri="{FF2B5EF4-FFF2-40B4-BE49-F238E27FC236}">
                <a16:creationId xmlns:a16="http://schemas.microsoft.com/office/drawing/2014/main" id="{7D3B9FE5-F25D-CA1A-AB4B-4911B23486F7}"/>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5B146B-37BF-4476-81BE-7FC4B7769AB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695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8.4.1  Alkaline soils are soils with a pH greater than 7. In Wisconsin, many soils naturally contain various amounts of carbonate limestone or marl, resulting in natural soil pHs above 7. </a:t>
            </a:r>
          </a:p>
          <a:p>
            <a:endParaRPr lang="en-US"/>
          </a:p>
          <a:p>
            <a:r>
              <a:rPr lang="en-US"/>
              <a:t>S8.4.2  Acidification of alkaline soils on a large scale is typically not economical. On a small scale or for high value crops, elemental sulfur is often used to lower the soil pH over time. </a:t>
            </a:r>
          </a:p>
          <a:p>
            <a:endParaRPr lang="en-US"/>
          </a:p>
          <a:p>
            <a:r>
              <a:rPr lang="en-US"/>
              <a:t>S8.4.3  Due to presence of naturally occurring liming materials in alkaline soils, the soils are buffered against pH change. Therefore, changing pH is difficult and requires repeated applications of acidifying materials. </a:t>
            </a:r>
          </a:p>
        </p:txBody>
      </p:sp>
    </p:spTree>
    <p:extLst>
      <p:ext uri="{BB962C8B-B14F-4D97-AF65-F5344CB8AC3E}">
        <p14:creationId xmlns:p14="http://schemas.microsoft.com/office/powerpoint/2010/main" val="1869091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3724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0059C-506F-BBA2-6DEC-DBC712CBA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07D13-3C89-1453-D9A3-C5260DB9E4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373B3-ADA9-9076-FC8C-21205E4F714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2211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90CC7-1E9D-1968-00A8-DDFD04BD4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0D7F2-08D1-73D0-9ED8-2475562229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FA567-6888-BD80-F3CB-0C0F0548B771}"/>
              </a:ext>
            </a:extLst>
          </p:cNvPr>
          <p:cNvSpPr>
            <a:spLocks noGrp="1"/>
          </p:cNvSpPr>
          <p:nvPr>
            <p:ph type="body" idx="1"/>
          </p:nvPr>
        </p:nvSpPr>
        <p:spPr/>
        <p:txBody>
          <a:bodyPr/>
          <a:lstStyle/>
          <a:p>
            <a:r>
              <a:rPr lang="en-US" dirty="0"/>
              <a:t>S1.1.1  Soil is a dynamic natural body composed of minerals, organic matter, air, and water that acts on and is acted upon by living organisms in a thin layer covering the earth’s surface.</a:t>
            </a:r>
          </a:p>
        </p:txBody>
      </p:sp>
    </p:spTree>
    <p:extLst>
      <p:ext uri="{BB962C8B-B14F-4D97-AF65-F5344CB8AC3E}">
        <p14:creationId xmlns:p14="http://schemas.microsoft.com/office/powerpoint/2010/main" val="53250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62D65-3BF5-A500-D9F6-5643DD8CCD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09FD4E-67CF-642D-14C7-D639BCF3E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51A60B-22C2-99A2-26D2-0CC68EF52DB1}"/>
              </a:ext>
            </a:extLst>
          </p:cNvPr>
          <p:cNvSpPr>
            <a:spLocks noGrp="1"/>
          </p:cNvSpPr>
          <p:nvPr>
            <p:ph type="body" idx="1"/>
          </p:nvPr>
        </p:nvSpPr>
        <p:spPr/>
        <p:txBody>
          <a:bodyPr/>
          <a:lstStyle/>
          <a:p>
            <a:r>
              <a:rPr lang="en-US" b="1" dirty="0"/>
              <a:t>S1.3  Soil composition  </a:t>
            </a:r>
            <a:endParaRPr lang="en-US" dirty="0"/>
          </a:p>
          <a:p>
            <a:r>
              <a:rPr lang="en-US" dirty="0"/>
              <a:t>S1.3.1  Soil texture only includes the mineral fraction of soil. Soil textures is defined by particle size (sand, silt, and clay) and each size fraction has a different impact on soil properties, function, and nutrient management.  </a:t>
            </a:r>
            <a:endParaRPr lang="en-US" dirty="0">
              <a:cs typeface="Calibri"/>
            </a:endParaRPr>
          </a:p>
          <a:p>
            <a:r>
              <a:rPr lang="en-US" dirty="0"/>
              <a:t>S1.3.2  The USDA identifies 12 soil textures based upon the percentage of sand, silt, and clay in a soil. The textural classifications are represented on a soil textural triangle. Soil nutrient recommendations are often differentiated by soil texture.</a:t>
            </a:r>
            <a:endParaRPr lang="en-US" dirty="0">
              <a:cs typeface="Calibri"/>
            </a:endParaRPr>
          </a:p>
          <a:p>
            <a:r>
              <a:rPr lang="en-US" dirty="0"/>
              <a:t>S1.3.3  Soil organic matter contributes to soil fertility, nutrient cycling, microbial communities, and soil water dynamics. Soil organic matter gains and losses are impacted by tillage, organic additions, and crop rotations.</a:t>
            </a:r>
            <a:endParaRPr lang="en-US" dirty="0">
              <a:cs typeface="Calibri"/>
            </a:endParaRPr>
          </a:p>
          <a:p>
            <a:r>
              <a:rPr lang="en-US" dirty="0"/>
              <a:t>For more info see Chapter 1, Chapter 2 A3358 Management of WI Soils </a:t>
            </a:r>
            <a:r>
              <a:rPr lang="en-US" dirty="0">
                <a:hlinkClick r:id="rId3"/>
              </a:rPr>
              <a:t>Management of Wisconsin Soils</a:t>
            </a:r>
            <a:r>
              <a:rPr lang="en-US" dirty="0"/>
              <a:t> </a:t>
            </a:r>
          </a:p>
          <a:p>
            <a:endParaRPr lang="en-US" dirty="0"/>
          </a:p>
          <a:p>
            <a:endParaRPr lang="en-US" dirty="0"/>
          </a:p>
          <a:p>
            <a:endParaRPr lang="en-US" dirty="0">
              <a:cs typeface="Calibri"/>
            </a:endParaRPr>
          </a:p>
          <a:p>
            <a:endParaRPr lang="en-US">
              <a:ea typeface="Calibri"/>
              <a:cs typeface="Calibri"/>
            </a:endParaRPr>
          </a:p>
        </p:txBody>
      </p:sp>
    </p:spTree>
    <p:extLst>
      <p:ext uri="{BB962C8B-B14F-4D97-AF65-F5344CB8AC3E}">
        <p14:creationId xmlns:p14="http://schemas.microsoft.com/office/powerpoint/2010/main" val="1287784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804B0-F4E5-359F-E964-F3073C5EC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66E24-C2F6-D5D1-4346-819538701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62A6B-FF59-41F3-4005-ABB068ACFBE7}"/>
              </a:ext>
            </a:extLst>
          </p:cNvPr>
          <p:cNvSpPr>
            <a:spLocks noGrp="1"/>
          </p:cNvSpPr>
          <p:nvPr>
            <p:ph type="body" idx="1"/>
          </p:nvPr>
        </p:nvSpPr>
        <p:spPr/>
        <p:txBody>
          <a:bodyPr/>
          <a:lstStyle/>
          <a:p>
            <a:r>
              <a:rPr lang="en-US" sz="1800" b="0" i="0" dirty="0">
                <a:solidFill>
                  <a:srgbClr val="0F4761"/>
                </a:solidFill>
                <a:effectLst/>
                <a:highlight>
                  <a:srgbClr val="FFFFFF"/>
                </a:highlight>
                <a:latin typeface="Calibri" panose="020F0502020204030204" pitchFamily="34" charset="0"/>
              </a:rPr>
              <a:t>S2.1.1  Plant essential nutrients are nutrients required by the plant to carry out its life cycle (go from seed to producing seed). To be essential, a nutrient must directly contribute to plant nutrition, such as be involved in plant metabolism or enzyme activity, and it cannot be substituted by another nutrient. </a:t>
            </a:r>
          </a:p>
          <a:p>
            <a:r>
              <a:rPr lang="en-US" sz="1800" b="0" i="0" dirty="0">
                <a:solidFill>
                  <a:srgbClr val="000000"/>
                </a:solidFill>
                <a:effectLst/>
                <a:highlight>
                  <a:srgbClr val="FFFFFF"/>
                </a:highlight>
                <a:latin typeface="Calibri" panose="020F0502020204030204" pitchFamily="34" charset="0"/>
              </a:rPr>
              <a:t>S2.1.2  The 17 plant essential nutrients include carbon, hydrogen, oxygen, nitrogen, phosphorus, potassium, calcium, magnesium, sulfur, iron, boron, manganese, copper, zinc, molybdenum, nickel, and chloride. Carbon, hydrogen, and oxygen are derived from air and water.  The remaining nutrients are derived from the soil. </a:t>
            </a:r>
            <a:endParaRPr lang="en-US" dirty="0"/>
          </a:p>
        </p:txBody>
      </p:sp>
    </p:spTree>
    <p:extLst>
      <p:ext uri="{BB962C8B-B14F-4D97-AF65-F5344CB8AC3E}">
        <p14:creationId xmlns:p14="http://schemas.microsoft.com/office/powerpoint/2010/main" val="26803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highlight>
                  <a:srgbClr val="FFFFFF"/>
                </a:highlight>
                <a:latin typeface="Calibri" panose="020F0502020204030204" pitchFamily="34" charset="0"/>
              </a:rPr>
              <a:t>S6.1.1  The proper collection of soil samples and interpretation of soil test results assists farmers in allocating on-farm and commercial nutrient sources in an agronomically and economically efficient manner.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Calibri" panose="020F0502020204030204" pitchFamily="34" charset="0"/>
              </a:rPr>
              <a:t>S6.1.2  Proper interpretation and application of soil test results can result in nutrient applications that protect local surface and groundwater quality.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Calibri" panose="020F0502020204030204" pitchFamily="34" charset="0"/>
              </a:rPr>
              <a:t>S6.1.3  Regular soil testing often provides a positive economic return through improved on-farm and commercial nutrient allocation and management.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Calibri" panose="020F0502020204030204" pitchFamily="34" charset="0"/>
              </a:rPr>
              <a:t>S6.1.4  The basis of soil testing is to predict the probably of crop response to applied nutrients, thereby balancing crop productivity and profitability. </a:t>
            </a:r>
            <a:endParaRPr lang="en-US" b="0" i="0">
              <a:solidFill>
                <a:srgbClr val="000000"/>
              </a:solidFill>
              <a:effectLst/>
              <a:highlight>
                <a:srgbClr val="FFFFFF"/>
              </a:highlight>
              <a:latin typeface="Segoe UI" panose="020B0502040204020203" pitchFamily="34" charset="0"/>
            </a:endParaRPr>
          </a:p>
          <a:p>
            <a:endParaRPr lang="en-US"/>
          </a:p>
        </p:txBody>
      </p:sp>
    </p:spTree>
    <p:extLst>
      <p:ext uri="{BB962C8B-B14F-4D97-AF65-F5344CB8AC3E}">
        <p14:creationId xmlns:p14="http://schemas.microsoft.com/office/powerpoint/2010/main" val="1836817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1B41-D25C-0692-CCA9-D1B491F64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CE8A1-2638-90D6-FD5D-5D23AC71A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5CAD7-E913-B2AF-53C2-E52016240C4A}"/>
              </a:ext>
            </a:extLst>
          </p:cNvPr>
          <p:cNvSpPr>
            <a:spLocks noGrp="1"/>
          </p:cNvSpPr>
          <p:nvPr>
            <p:ph type="body" idx="1"/>
          </p:nvPr>
        </p:nvSpPr>
        <p:spPr/>
        <p:txBody>
          <a:bodyPr/>
          <a:lstStyle/>
          <a:p>
            <a:r>
              <a:rPr lang="en-US" sz="1800" dirty="0">
                <a:solidFill>
                  <a:srgbClr val="0F4761"/>
                </a:solidFill>
                <a:ea typeface="Calibri"/>
                <a:cs typeface="Calibri"/>
              </a:rPr>
              <a:t>S3.3.1  Soils naturally contain a dominate negative charge. This negative charge is called cation exchange capacity, or CEC for short.  Both clay and soil organic matter contribute negative charges to a soil’s CEC.</a:t>
            </a:r>
          </a:p>
          <a:p>
            <a:r>
              <a:rPr lang="en-US" sz="1800" dirty="0">
                <a:ea typeface="Calibri"/>
                <a:cs typeface="Calibri"/>
              </a:rPr>
              <a:t>S3.3.2  A soil’s cation exchange sites (negative charges) attracts positively charged nutrients and non-nutrients dissolved in the soil water. This attraction helps reduce the leaching and/or gaseous losses of these nutrients. Additionally, cation exchange sites act as “storage” for plant essential nutrients.</a:t>
            </a:r>
          </a:p>
          <a:p>
            <a:r>
              <a:rPr lang="en-US" sz="1800" dirty="0">
                <a:ea typeface="Calibri"/>
                <a:cs typeface="Calibri"/>
              </a:rPr>
              <a:t>S3.3.3  Soils with higher CECs are better able to retain naturally-derived and supplementally applied nutrients. In Wisconsin, fertilizer recommendations often take into account differences in soils’ CEC and nutrient storage capacity, by recommending split, reduced amounts, and/or the use of nitrification inhibitors on coarse textured soils which have naturally low CECs.</a:t>
            </a:r>
          </a:p>
          <a:p>
            <a:endParaRPr lang="en-US" sz="1800" dirty="0">
              <a:cs typeface="Calibri"/>
            </a:endParaRPr>
          </a:p>
        </p:txBody>
      </p:sp>
    </p:spTree>
    <p:extLst>
      <p:ext uri="{BB962C8B-B14F-4D97-AF65-F5344CB8AC3E}">
        <p14:creationId xmlns:p14="http://schemas.microsoft.com/office/powerpoint/2010/main" val="2568127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S6.3.1  Recommended soil sampling equipment includes:  a field map with sampling areas clearly delineated, soil probe or auger, clean plastic bucket, and prelabeled soil sample bags.  If collecting georeferenced samples, a GPS unit will be required. </a:t>
            </a:r>
          </a:p>
          <a:p>
            <a:r>
              <a:rPr lang="en-US"/>
              <a:t>S6.3.2  Soil sampling tools and supplies for sample collection should be selected upon soil texture/parent material and soil moisture level to ensure consistent and proper sample depth and volume collection, as well as to improve ease of sample extraction. </a:t>
            </a:r>
          </a:p>
          <a:p>
            <a:r>
              <a:rPr lang="en-US"/>
              <a:t>S6.3.3  Field maps and management history should be used to identify areas for sampling.  General sampling points should be marked and labeled on the map post collection. </a:t>
            </a:r>
          </a:p>
          <a:p>
            <a:endParaRPr lang="en-US"/>
          </a:p>
        </p:txBody>
      </p:sp>
    </p:spTree>
    <p:extLst>
      <p:ext uri="{BB962C8B-B14F-4D97-AF65-F5344CB8AC3E}">
        <p14:creationId xmlns:p14="http://schemas.microsoft.com/office/powerpoint/2010/main" val="1075821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S6.2.1  Sample collection timing can impact soil test results, so sample collection should be consistent between sampling periods.  </a:t>
            </a:r>
          </a:p>
          <a:p>
            <a:r>
              <a:rPr lang="en-US"/>
              <a:t>S6.2.2  Soil sampling is required, at minimum, every 4 years for an approved NMP. </a:t>
            </a:r>
          </a:p>
          <a:p>
            <a:r>
              <a:rPr lang="en-US"/>
              <a:t>S6.2.3  Soil sampling more frequently than every four years may be warranted when producing high value crops, in high yielding corn silage and alfalfa rotations, or in fields with sand or loamy sand textures.  </a:t>
            </a:r>
          </a:p>
          <a:p>
            <a:r>
              <a:rPr lang="en-US"/>
              <a:t>S6.2.4  Many agricultural fields are sampled so that a single recommendation is provided for the whole field.  However, when nutrients will be </a:t>
            </a:r>
            <a:r>
              <a:rPr lang="en-US" err="1"/>
              <a:t>varible</a:t>
            </a:r>
            <a:r>
              <a:rPr lang="en-US"/>
              <a:t> rate applied to a field, site specific sampling is required. </a:t>
            </a:r>
          </a:p>
          <a:p>
            <a:r>
              <a:rPr lang="en-US"/>
              <a:t>S6.2.6  In-field soil sampling points should be based on the recommended collection pattern and in-field variability, avoiding any areas that are not representative of the field. </a:t>
            </a:r>
          </a:p>
          <a:p>
            <a:r>
              <a:rPr lang="en-US"/>
              <a:t>S6.3.4  Soil samples should be collected following the basic protocols for proper whole field soil sampling (minimum 10 cores for every 5 acres, all samples thoroughly mixed before placing in sample bag). </a:t>
            </a:r>
          </a:p>
          <a:p>
            <a:endParaRPr lang="en-US"/>
          </a:p>
          <a:p>
            <a:r>
              <a:rPr lang="en-US"/>
              <a:t> </a:t>
            </a:r>
          </a:p>
          <a:p>
            <a:endParaRPr lang="en-US"/>
          </a:p>
          <a:p>
            <a:endParaRPr lang="en-US"/>
          </a:p>
        </p:txBody>
      </p:sp>
    </p:spTree>
    <p:extLst>
      <p:ext uri="{BB962C8B-B14F-4D97-AF65-F5344CB8AC3E}">
        <p14:creationId xmlns:p14="http://schemas.microsoft.com/office/powerpoint/2010/main" val="4255762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S6.2.5  In a moldboard plow system, soil samples should be collected to either the depth of tillage or at minimum, 6 inches.  Specific sampling depth protocols are recommended for chisel plow/offset disking, ridge till, and no-till systems. </a:t>
            </a:r>
          </a:p>
          <a:p>
            <a:endParaRPr lang="en-US"/>
          </a:p>
          <a:p>
            <a:endParaRPr lang="en-US"/>
          </a:p>
          <a:p>
            <a:r>
              <a:rPr lang="en-US"/>
              <a:t>What are some basic guidelines for various tillage practices? </a:t>
            </a:r>
          </a:p>
          <a:p>
            <a:r>
              <a:rPr lang="en-US"/>
              <a:t>Below are guidelines to sampling soil in various tillage practices regardless of if using the traditional, grid-point or zone sampling methods: </a:t>
            </a:r>
          </a:p>
          <a:p>
            <a:endParaRPr lang="en-US"/>
          </a:p>
          <a:p>
            <a:r>
              <a:rPr lang="en-US"/>
              <a:t>Moldboard plow: sample to the depth of tillage  </a:t>
            </a:r>
          </a:p>
          <a:p>
            <a:endParaRPr lang="en-US"/>
          </a:p>
          <a:p>
            <a:r>
              <a:rPr lang="en-US"/>
              <a:t>Chisel plow or offset disk: sample to ¾ of depth of tillage </a:t>
            </a:r>
          </a:p>
          <a:p>
            <a:endParaRPr lang="en-US"/>
          </a:p>
          <a:p>
            <a:r>
              <a:rPr lang="en-US"/>
              <a:t>Strip till or ridge till: sample equal number of soil cores from ridges and furrows or the area between the rows. If fertilizer was not banded in the strips or ridges, collect cores at the six inch depth on the ridges.  In the furrow, take samples at four inches. Combine the cores to make a composite sample. </a:t>
            </a:r>
          </a:p>
          <a:p>
            <a:endParaRPr lang="en-US"/>
          </a:p>
          <a:p>
            <a:r>
              <a:rPr lang="en-US"/>
              <a:t>No-till: no-tilled fields of over five years may develop an acidic layer at the surface from nitrogen fertilizer applications. This acidic layer may cause triazine herbicides to lose effectiveness. To test the pH, sample at a two inch depth. It is important to note the sample depth on the soil submission form to be tested for </a:t>
            </a:r>
            <a:r>
              <a:rPr lang="en-US" err="1"/>
              <a:t>pH.</a:t>
            </a:r>
            <a:r>
              <a:rPr lang="en-US"/>
              <a:t> A phosphorus and potassium test can be requested to determine if these nutrients are also building up on the soil surface. A six inch sample is still required to determine fertilizer recommendations. </a:t>
            </a:r>
          </a:p>
          <a:p>
            <a:endParaRPr lang="en-US"/>
          </a:p>
        </p:txBody>
      </p:sp>
    </p:spTree>
    <p:extLst>
      <p:ext uri="{BB962C8B-B14F-4D97-AF65-F5344CB8AC3E}">
        <p14:creationId xmlns:p14="http://schemas.microsoft.com/office/powerpoint/2010/main" val="1902779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5043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grid point sampling? </a:t>
            </a:r>
          </a:p>
          <a:p>
            <a:r>
              <a:rPr lang="en-US"/>
              <a:t>Grid-point sampling is the process that uses a global positioning system (GPS) to develop equal size grids and sampling points for a field.  To accurately capture nutrient variability throughout the field, the grids are as small as one acre or as large as two to two and half acres in size.  The sample point is identified with geographical coordinates.  Ten cores in a ten-foot area are taken around this point to make a sample.  It is recommended to stagger the sampling points throughout the field to reduce bias in sampling similar areas in the field.  Instead of using the soil test results to make a blanket fertilizer application recommendation, grid-point soil test results are used to make variable rate recommendations allowing the farmer to apply nutrients where they are needed. </a:t>
            </a:r>
          </a:p>
          <a:p>
            <a:endParaRPr lang="en-US"/>
          </a:p>
          <a:p>
            <a:endParaRPr lang="en-US"/>
          </a:p>
          <a:p>
            <a:r>
              <a:rPr lang="en-US"/>
              <a:t>Used where nutrients will be applied variably</a:t>
            </a:r>
          </a:p>
          <a:p>
            <a:endParaRPr lang="en-US"/>
          </a:p>
          <a:p>
            <a:r>
              <a:rPr lang="en-US"/>
              <a:t>Can be useful if purchase/rent new round and past history isn’t well known </a:t>
            </a:r>
          </a:p>
          <a:p>
            <a:endParaRPr lang="en-US"/>
          </a:p>
          <a:p>
            <a:r>
              <a:rPr lang="en-US"/>
              <a:t>Pro- good assessment of nutrient variability </a:t>
            </a:r>
          </a:p>
          <a:p>
            <a:r>
              <a:rPr lang="en-US"/>
              <a:t>Con – expensive </a:t>
            </a:r>
          </a:p>
          <a:p>
            <a:endParaRPr lang="en-US"/>
          </a:p>
          <a:p>
            <a:r>
              <a:rPr lang="en-US"/>
              <a:t>Choose grid size based on P and K responsiveness categories</a:t>
            </a:r>
          </a:p>
          <a:p>
            <a:r>
              <a:rPr lang="en-US"/>
              <a:t>- 1 ac if P or K are in responsive categories (below H)</a:t>
            </a:r>
          </a:p>
          <a:p>
            <a:r>
              <a:rPr lang="en-US"/>
              <a:t>- 2 to 2.5 ac if both P and K are in non-responsive categories (VH &amp; EH)</a:t>
            </a:r>
          </a:p>
          <a:p>
            <a:endParaRPr lang="en-US"/>
          </a:p>
        </p:txBody>
      </p:sp>
    </p:spTree>
    <p:extLst>
      <p:ext uri="{BB962C8B-B14F-4D97-AF65-F5344CB8AC3E}">
        <p14:creationId xmlns:p14="http://schemas.microsoft.com/office/powerpoint/2010/main" val="2278093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zone sampling?  </a:t>
            </a:r>
          </a:p>
          <a:p>
            <a:r>
              <a:rPr lang="en-US"/>
              <a:t>Zone sampling is another process that uses technology to determine sampling areas.  Zone sampling uses information from yield maps, aerial photographs, or other precision agriculture maps to develop sampling areas that appear similar.  Sampling can be done through the traditional soil sampling process or using a grid-point sampling.  If grid-point sampling is done and the results show no or little difference between areas, take the average of the sample results to create a general fertilizer recommendation for the field. </a:t>
            </a:r>
          </a:p>
          <a:p>
            <a:endParaRPr lang="en-US"/>
          </a:p>
          <a:p>
            <a:endParaRPr lang="en-US"/>
          </a:p>
          <a:p>
            <a:r>
              <a:rPr lang="en-US"/>
              <a:t>Used where management may be different across a field</a:t>
            </a:r>
          </a:p>
          <a:p>
            <a:endParaRPr lang="en-US"/>
          </a:p>
          <a:p>
            <a:r>
              <a:rPr lang="en-US"/>
              <a:t>Zone borders and/or sampling points can be georeferenced</a:t>
            </a:r>
          </a:p>
          <a:p>
            <a:endParaRPr lang="en-US"/>
          </a:p>
          <a:p>
            <a:r>
              <a:rPr lang="en-US"/>
              <a:t>Plus/minus- provides an assessment of variability better than whole field, not as good as grid</a:t>
            </a:r>
          </a:p>
          <a:p>
            <a:r>
              <a:rPr lang="en-US"/>
              <a:t>More cost effective than grid sampling</a:t>
            </a:r>
          </a:p>
          <a:p>
            <a:endParaRPr lang="en-US"/>
          </a:p>
          <a:p>
            <a:r>
              <a:rPr lang="en-US"/>
              <a:t>Zone delineation – based on knowledge of the field</a:t>
            </a:r>
          </a:p>
          <a:p>
            <a:r>
              <a:rPr lang="en-US"/>
              <a:t>- soil and/or yield maps</a:t>
            </a:r>
          </a:p>
          <a:p>
            <a:r>
              <a:rPr lang="en-US"/>
              <a:t>- topography/elevation map</a:t>
            </a:r>
          </a:p>
          <a:p>
            <a:r>
              <a:rPr lang="en-US"/>
              <a:t>- past history</a:t>
            </a:r>
          </a:p>
          <a:p>
            <a:r>
              <a:rPr lang="en-US"/>
              <a:t>- nutrient maps from previous grid sampling</a:t>
            </a:r>
          </a:p>
          <a:p>
            <a:endParaRPr lang="en-US"/>
          </a:p>
          <a:p>
            <a:r>
              <a:rPr lang="en-US"/>
              <a:t>Follow whole field sampling intensity guidelines, considering the zone as a field</a:t>
            </a:r>
          </a:p>
        </p:txBody>
      </p:sp>
    </p:spTree>
    <p:extLst>
      <p:ext uri="{BB962C8B-B14F-4D97-AF65-F5344CB8AC3E}">
        <p14:creationId xmlns:p14="http://schemas.microsoft.com/office/powerpoint/2010/main" val="3040561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3.1 Soils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296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1 NMFE opening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
        <p:nvSpPr>
          <p:cNvPr id="5" name="Rounded Rectangle 10">
            <a:extLst>
              <a:ext uri="{FF2B5EF4-FFF2-40B4-BE49-F238E27FC236}">
                <a16:creationId xmlns:a16="http://schemas.microsoft.com/office/drawing/2014/main" id="{A029CBC2-C4C5-7942-5C9E-13FEABA3F59C}"/>
              </a:ext>
            </a:extLst>
          </p:cNvPr>
          <p:cNvSpPr/>
          <p:nvPr userDrawn="1"/>
        </p:nvSpPr>
        <p:spPr>
          <a:xfrm>
            <a:off x="7957531" y="1922984"/>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Soils</a:t>
            </a:r>
          </a:p>
        </p:txBody>
      </p:sp>
      <p:sp>
        <p:nvSpPr>
          <p:cNvPr id="6" name="Rounded Rectangle 11">
            <a:extLst>
              <a:ext uri="{FF2B5EF4-FFF2-40B4-BE49-F238E27FC236}">
                <a16:creationId xmlns:a16="http://schemas.microsoft.com/office/drawing/2014/main" id="{E0106DF6-6E35-0B9D-8176-0E77CDE014C7}"/>
              </a:ext>
            </a:extLst>
          </p:cNvPr>
          <p:cNvSpPr/>
          <p:nvPr userDrawn="1"/>
        </p:nvSpPr>
        <p:spPr>
          <a:xfrm>
            <a:off x="7957531" y="2677239"/>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Nitrogen</a:t>
            </a:r>
          </a:p>
        </p:txBody>
      </p:sp>
      <p:sp>
        <p:nvSpPr>
          <p:cNvPr id="7" name="Rounded Rectangle 12">
            <a:extLst>
              <a:ext uri="{FF2B5EF4-FFF2-40B4-BE49-F238E27FC236}">
                <a16:creationId xmlns:a16="http://schemas.microsoft.com/office/drawing/2014/main" id="{618407D2-F221-2867-4EE9-D24577BF61F1}"/>
              </a:ext>
            </a:extLst>
          </p:cNvPr>
          <p:cNvSpPr/>
          <p:nvPr userDrawn="1"/>
        </p:nvSpPr>
        <p:spPr>
          <a:xfrm>
            <a:off x="7957531" y="3485198"/>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
        <p:nvSpPr>
          <p:cNvPr id="8" name="Rounded Rectangle 13">
            <a:extLst>
              <a:ext uri="{FF2B5EF4-FFF2-40B4-BE49-F238E27FC236}">
                <a16:creationId xmlns:a16="http://schemas.microsoft.com/office/drawing/2014/main" id="{3D6E2A02-C1A7-A0F5-4F9A-E0BB16D028EB}"/>
              </a:ext>
            </a:extLst>
          </p:cNvPr>
          <p:cNvSpPr/>
          <p:nvPr userDrawn="1"/>
        </p:nvSpPr>
        <p:spPr>
          <a:xfrm>
            <a:off x="7957531" y="4276609"/>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Potassium</a:t>
            </a:r>
          </a:p>
        </p:txBody>
      </p:sp>
      <p:sp>
        <p:nvSpPr>
          <p:cNvPr id="9" name="Rounded Rectangle 14">
            <a:extLst>
              <a:ext uri="{FF2B5EF4-FFF2-40B4-BE49-F238E27FC236}">
                <a16:creationId xmlns:a16="http://schemas.microsoft.com/office/drawing/2014/main" id="{836CD9B9-DBA4-D7DD-F0E1-3E3729AEF5C8}"/>
              </a:ext>
            </a:extLst>
          </p:cNvPr>
          <p:cNvSpPr/>
          <p:nvPr userDrawn="1"/>
        </p:nvSpPr>
        <p:spPr>
          <a:xfrm>
            <a:off x="7957531" y="5087677"/>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7246409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 N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006699"/>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068167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Soil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Soils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6600"/>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4713920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 Nitrogen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Nitrogen</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336600"/>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58023281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 Phosphoru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CC6600"/>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742801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 Potassiu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Potassium</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9966"/>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4150496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 Potassiu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3366"/>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17835972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 SnapPlu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A5C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A5CF4C"/>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6609943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1 NM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20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FC4BD-E0D5-4A8F-901B-04A5689603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001297-3A7D-4085-964D-B5545F0C4F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573E7B-F51D-4362-8CED-F6874CB920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C30B40-8250-4FCA-98DA-FE839299DC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2892FB-44ED-441E-8FEC-2F37F2EA8A7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BF190B-4F9B-4E2A-B560-BD796E53549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7B63AE4-9780-4FD5-9061-E19DC9D7FE8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6D47F6-C974-4804-837B-2D6C839E52D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448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2 Soils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a:t>Click to add subsection title</a:t>
            </a:r>
          </a:p>
        </p:txBody>
      </p:sp>
    </p:spTree>
    <p:extLst>
      <p:ext uri="{BB962C8B-B14F-4D97-AF65-F5344CB8AC3E}">
        <p14:creationId xmlns:p14="http://schemas.microsoft.com/office/powerpoint/2010/main" val="2481186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1 Soils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513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2 Soils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a:t>Click to add subsection title</a:t>
            </a:r>
          </a:p>
        </p:txBody>
      </p:sp>
    </p:spTree>
    <p:extLst>
      <p:ext uri="{BB962C8B-B14F-4D97-AF65-F5344CB8AC3E}">
        <p14:creationId xmlns:p14="http://schemas.microsoft.com/office/powerpoint/2010/main" val="220884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3 Soils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Tree>
    <p:extLst>
      <p:ext uri="{BB962C8B-B14F-4D97-AF65-F5344CB8AC3E}">
        <p14:creationId xmlns:p14="http://schemas.microsoft.com/office/powerpoint/2010/main" val="2506472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4 Soils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941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4 Potassiu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387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 Soil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Soils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6600"/>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138605645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1 Nitrogen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58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2 Nitrogen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225361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3 Nitrogen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3375502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4 Nitrogen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37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3 Soils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Tree>
    <p:extLst>
      <p:ext uri="{BB962C8B-B14F-4D97-AF65-F5344CB8AC3E}">
        <p14:creationId xmlns:p14="http://schemas.microsoft.com/office/powerpoint/2010/main" val="357763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 Nitrogen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Nitrogen</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336600"/>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39526804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1 Phosphorus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9473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2 Phosphorus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1574217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3 Phosphorus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1240121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4 Phosphorus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62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6.1 Potassium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8578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2 Potassium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44651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3 Potassium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32466340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4 Potassiu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810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7.1 Manure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1853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4 Soils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604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2 Manure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3122709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3 Manure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3604812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4 Manure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372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 NM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1949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 NM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a:t>Click to add subsection title</a:t>
            </a:r>
          </a:p>
        </p:txBody>
      </p:sp>
    </p:spTree>
    <p:extLst>
      <p:ext uri="{BB962C8B-B14F-4D97-AF65-F5344CB8AC3E}">
        <p14:creationId xmlns:p14="http://schemas.microsoft.com/office/powerpoint/2010/main" val="3278969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 NM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Tree>
    <p:extLst>
      <p:ext uri="{BB962C8B-B14F-4D97-AF65-F5344CB8AC3E}">
        <p14:creationId xmlns:p14="http://schemas.microsoft.com/office/powerpoint/2010/main" val="2995289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4 N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469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2 N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006699"/>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2935268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3.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2.xml"/><Relationship Id="rId7"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image" Target="../media/image1.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5.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2.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1.jpeg"/><Relationship Id="rId5" Type="http://schemas.openxmlformats.org/officeDocument/2006/relationships/theme" Target="../theme/theme6.xml"/><Relationship Id="rId4"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jpeg"/><Relationship Id="rId5" Type="http://schemas.openxmlformats.org/officeDocument/2006/relationships/theme" Target="../theme/theme7.xml"/><Relationship Id="rId4"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2.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1.jpeg"/><Relationship Id="rId5" Type="http://schemas.openxmlformats.org/officeDocument/2006/relationships/theme" Target="../theme/theme8.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Soils</a:t>
            </a:r>
          </a:p>
        </p:txBody>
      </p:sp>
    </p:spTree>
    <p:extLst>
      <p:ext uri="{BB962C8B-B14F-4D97-AF65-F5344CB8AC3E}">
        <p14:creationId xmlns:p14="http://schemas.microsoft.com/office/powerpoint/2010/main" val="29616742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99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Tree>
    <p:extLst>
      <p:ext uri="{BB962C8B-B14F-4D97-AF65-F5344CB8AC3E}">
        <p14:creationId xmlns:p14="http://schemas.microsoft.com/office/powerpoint/2010/main" val="41038793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2"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0066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12"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Tree>
    <p:extLst>
      <p:ext uri="{BB962C8B-B14F-4D97-AF65-F5344CB8AC3E}">
        <p14:creationId xmlns:p14="http://schemas.microsoft.com/office/powerpoint/2010/main" val="20789054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0066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Soils</a:t>
            </a:r>
          </a:p>
        </p:txBody>
      </p:sp>
    </p:spTree>
    <p:extLst>
      <p:ext uri="{BB962C8B-B14F-4D97-AF65-F5344CB8AC3E}">
        <p14:creationId xmlns:p14="http://schemas.microsoft.com/office/powerpoint/2010/main" val="14976617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99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Nitrogen</a:t>
            </a:r>
            <a:endParaRPr lang="en-US" b="1" spc="100" dirty="0"/>
          </a:p>
        </p:txBody>
      </p:sp>
    </p:spTree>
    <p:extLst>
      <p:ext uri="{BB962C8B-B14F-4D97-AF65-F5344CB8AC3E}">
        <p14:creationId xmlns:p14="http://schemas.microsoft.com/office/powerpoint/2010/main" val="120190695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33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Tree>
    <p:extLst>
      <p:ext uri="{BB962C8B-B14F-4D97-AF65-F5344CB8AC3E}">
        <p14:creationId xmlns:p14="http://schemas.microsoft.com/office/powerpoint/2010/main" val="121277081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CC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solidFill>
                  <a:schemeClr val="bg1"/>
                </a:solidFill>
              </a:rPr>
              <a:t>Potassium</a:t>
            </a:r>
          </a:p>
        </p:txBody>
      </p:sp>
    </p:spTree>
    <p:extLst>
      <p:ext uri="{BB962C8B-B14F-4D97-AF65-F5344CB8AC3E}">
        <p14:creationId xmlns:p14="http://schemas.microsoft.com/office/powerpoint/2010/main" val="204508101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p:txStyles>
    <p:titleStyle>
      <a:lvl1pPr algn="l" defTabSz="914400" rtl="0" eaLnBrk="1" latinLnBrk="0" hangingPunct="1">
        <a:lnSpc>
          <a:spcPct val="90000"/>
        </a:lnSpc>
        <a:spcBef>
          <a:spcPct val="0"/>
        </a:spcBef>
        <a:buNone/>
        <a:defRPr sz="4000" b="1" kern="1200">
          <a:solidFill>
            <a:srgbClr val="9999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solidFill>
                  <a:schemeClr val="bg1"/>
                </a:solidFill>
              </a:rPr>
              <a:t>Manure</a:t>
            </a:r>
          </a:p>
        </p:txBody>
      </p:sp>
    </p:spTree>
    <p:extLst>
      <p:ext uri="{BB962C8B-B14F-4D97-AF65-F5344CB8AC3E}">
        <p14:creationId xmlns:p14="http://schemas.microsoft.com/office/powerpoint/2010/main" val="208627098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9933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hyperlink" Target="https://ipcm.wisc.edu/wp-content/uploads/sites/54/2023/08/NPM-Fast-Facts-Magazine.pdf" TargetMode="External"/><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1.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0.xml"/><Relationship Id="rId1" Type="http://schemas.openxmlformats.org/officeDocument/2006/relationships/tags" Target="../tags/tag2.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0.xml"/><Relationship Id="rId1" Type="http://schemas.openxmlformats.org/officeDocument/2006/relationships/tags" Target="../tags/tag3.xml"/><Relationship Id="rId5" Type="http://schemas.openxmlformats.org/officeDocument/2006/relationships/image" Target="../media/image37.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hyperlink" Target="https://ipcm.wisc.edu/wp-content/uploads/sites/54/2023/08/NPM-Fast-Facts-Magazine.pdf"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hyperlink" Target="https://www.youtube.com/watch?v=nqQkbm26Fd8&amp;t=173s"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16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0C4F6-C3BC-99A1-0A03-65621F8865EA}"/>
              </a:ext>
            </a:extLst>
          </p:cNvPr>
          <p:cNvSpPr>
            <a:spLocks noGrp="1"/>
          </p:cNvSpPr>
          <p:nvPr>
            <p:ph type="title"/>
          </p:nvPr>
        </p:nvSpPr>
        <p:spPr/>
        <p:txBody>
          <a:bodyPr/>
          <a:lstStyle/>
          <a:p>
            <a:r>
              <a:rPr lang="en-US"/>
              <a:t>Other Soil Sampling Strategies</a:t>
            </a:r>
          </a:p>
        </p:txBody>
      </p:sp>
      <p:sp>
        <p:nvSpPr>
          <p:cNvPr id="3" name="Content Placeholder 2">
            <a:extLst>
              <a:ext uri="{FF2B5EF4-FFF2-40B4-BE49-F238E27FC236}">
                <a16:creationId xmlns:a16="http://schemas.microsoft.com/office/drawing/2014/main" id="{B6AACC33-D06A-7C2A-8695-6E0695FBBA09}"/>
              </a:ext>
            </a:extLst>
          </p:cNvPr>
          <p:cNvSpPr>
            <a:spLocks noGrp="1"/>
          </p:cNvSpPr>
          <p:nvPr>
            <p:ph idx="1"/>
          </p:nvPr>
        </p:nvSpPr>
        <p:spPr>
          <a:xfrm>
            <a:off x="1236496" y="1825624"/>
            <a:ext cx="6324363" cy="480718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Grid-point sampling</a:t>
            </a:r>
          </a:p>
          <a:p>
            <a:pPr lvl="1">
              <a:spcBef>
                <a:spcPts val="1000"/>
              </a:spcBef>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Random, unaligned grid pattern prevents sampling in nutrient bands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Grids and points developed with GPS technology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Grids may be 1, 2.5, or 5 acres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Take 10 cores in a 10 ft area around the point </a:t>
            </a:r>
            <a:endParaRPr lang="en-US">
              <a:solidFill>
                <a:schemeClr val="bg2">
                  <a:lumMod val="75000"/>
                </a:schemeClr>
              </a:solidFill>
            </a:endParaRPr>
          </a:p>
          <a:p>
            <a:r>
              <a:rPr lang="en-US">
                <a:solidFill>
                  <a:schemeClr val="bg2">
                    <a:lumMod val="75000"/>
                  </a:schemeClr>
                </a:solidFill>
              </a:rPr>
              <a:t>Zone sampling</a:t>
            </a:r>
          </a:p>
          <a:p>
            <a:r>
              <a:rPr lang="en-US">
                <a:solidFill>
                  <a:schemeClr val="bg2">
                    <a:lumMod val="75000"/>
                  </a:schemeClr>
                </a:solidFill>
              </a:rPr>
              <a:t>Contour strip sampling</a:t>
            </a:r>
          </a:p>
          <a:p>
            <a:r>
              <a:rPr lang="en-US">
                <a:solidFill>
                  <a:schemeClr val="bg2">
                    <a:lumMod val="75000"/>
                  </a:schemeClr>
                </a:solidFill>
              </a:rPr>
              <a:t>Pasture sampling</a:t>
            </a:r>
          </a:p>
          <a:p>
            <a:pPr marL="0" indent="0">
              <a:buNone/>
            </a:pPr>
            <a:endParaRPr lang="en-US"/>
          </a:p>
        </p:txBody>
      </p:sp>
      <p:pic>
        <p:nvPicPr>
          <p:cNvPr id="4" name="Picture 3">
            <a:extLst>
              <a:ext uri="{FF2B5EF4-FFF2-40B4-BE49-F238E27FC236}">
                <a16:creationId xmlns:a16="http://schemas.microsoft.com/office/drawing/2014/main" id="{A50A3637-87D8-CDA7-89E8-41EDEB5761F7}"/>
              </a:ext>
            </a:extLst>
          </p:cNvPr>
          <p:cNvPicPr>
            <a:picLocks noChangeAspect="1"/>
          </p:cNvPicPr>
          <p:nvPr/>
        </p:nvPicPr>
        <p:blipFill>
          <a:blip r:embed="rId3"/>
          <a:stretch>
            <a:fillRect/>
          </a:stretch>
        </p:blipFill>
        <p:spPr>
          <a:xfrm>
            <a:off x="7670042" y="2360133"/>
            <a:ext cx="3703592" cy="3611919"/>
          </a:xfrm>
          <a:prstGeom prst="rect">
            <a:avLst/>
          </a:prstGeom>
        </p:spPr>
      </p:pic>
      <p:sp>
        <p:nvSpPr>
          <p:cNvPr id="5" name="Title 1">
            <a:extLst>
              <a:ext uri="{FF2B5EF4-FFF2-40B4-BE49-F238E27FC236}">
                <a16:creationId xmlns:a16="http://schemas.microsoft.com/office/drawing/2014/main" id="{BF51747F-ED9F-F4EC-ABD9-E228326A28ED}"/>
              </a:ext>
            </a:extLst>
          </p:cNvPr>
          <p:cNvSpPr txBox="1">
            <a:spLocks/>
          </p:cNvSpPr>
          <p:nvPr/>
        </p:nvSpPr>
        <p:spPr>
          <a:xfrm>
            <a:off x="7203201" y="1720283"/>
            <a:ext cx="4637273" cy="529174"/>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000" b="1" kern="1200">
                <a:solidFill>
                  <a:srgbClr val="99660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996600"/>
                </a:solidFill>
                <a:effectLst/>
                <a:uLnTx/>
                <a:uFillTx/>
                <a:latin typeface="Calibri Light" panose="020F0302020204030204"/>
                <a:ea typeface="+mj-ea"/>
                <a:cs typeface="+mj-cs"/>
              </a:rPr>
              <a:t>unaligned grid pattern for grid sampling</a:t>
            </a:r>
          </a:p>
        </p:txBody>
      </p:sp>
    </p:spTree>
    <p:extLst>
      <p:ext uri="{BB962C8B-B14F-4D97-AF65-F5344CB8AC3E}">
        <p14:creationId xmlns:p14="http://schemas.microsoft.com/office/powerpoint/2010/main" val="2801890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0C4F6-C3BC-99A1-0A03-65621F8865EA}"/>
              </a:ext>
            </a:extLst>
          </p:cNvPr>
          <p:cNvSpPr>
            <a:spLocks noGrp="1"/>
          </p:cNvSpPr>
          <p:nvPr>
            <p:ph type="title"/>
          </p:nvPr>
        </p:nvSpPr>
        <p:spPr>
          <a:xfrm>
            <a:off x="841550" y="777696"/>
            <a:ext cx="9955086" cy="910466"/>
          </a:xfrm>
        </p:spPr>
        <p:txBody>
          <a:bodyPr/>
          <a:lstStyle/>
          <a:p>
            <a:r>
              <a:rPr lang="en-US" dirty="0"/>
              <a:t>Other Soil Sampling Strategies</a:t>
            </a:r>
          </a:p>
        </p:txBody>
      </p:sp>
      <p:sp>
        <p:nvSpPr>
          <p:cNvPr id="3" name="Content Placeholder 2">
            <a:extLst>
              <a:ext uri="{FF2B5EF4-FFF2-40B4-BE49-F238E27FC236}">
                <a16:creationId xmlns:a16="http://schemas.microsoft.com/office/drawing/2014/main" id="{B6AACC33-D06A-7C2A-8695-6E0695FBBA09}"/>
              </a:ext>
            </a:extLst>
          </p:cNvPr>
          <p:cNvSpPr>
            <a:spLocks noGrp="1"/>
          </p:cNvSpPr>
          <p:nvPr>
            <p:ph idx="1"/>
          </p:nvPr>
        </p:nvSpPr>
        <p:spPr>
          <a:xfrm>
            <a:off x="1236497" y="1825625"/>
            <a:ext cx="5566975" cy="4619606"/>
          </a:xfrm>
        </p:spPr>
        <p:txBody>
          <a:bodyPr>
            <a:normAutofit lnSpcReduction="10000"/>
          </a:bodyPr>
          <a:lstStyle/>
          <a:p>
            <a:r>
              <a:rPr lang="en-US">
                <a:solidFill>
                  <a:schemeClr val="bg2">
                    <a:lumMod val="75000"/>
                  </a:schemeClr>
                </a:solidFill>
              </a:rPr>
              <a:t>Grid-point sampling</a:t>
            </a:r>
          </a:p>
          <a:p>
            <a:r>
              <a:rPr lang="en-US"/>
              <a:t>Zone sampling</a:t>
            </a:r>
          </a:p>
          <a:p>
            <a:pPr lvl="1">
              <a:lnSpc>
                <a:spcPct val="100000"/>
              </a:lnSpc>
              <a:spcAft>
                <a:spcPts val="500"/>
              </a:spcAft>
            </a:pPr>
            <a:r>
              <a:rPr lang="en-US"/>
              <a:t>Utilizes information from yield maps, aerial images, or other precision agriculture maps to develop sampling areas that appear similar.</a:t>
            </a:r>
          </a:p>
          <a:p>
            <a:pPr lvl="1">
              <a:lnSpc>
                <a:spcPct val="100000"/>
              </a:lnSpc>
            </a:pPr>
            <a:r>
              <a:rPr lang="en-US"/>
              <a:t>Sampling can be done through traditional soil sampling process or utilizing grid-point sampling.</a:t>
            </a:r>
          </a:p>
          <a:p>
            <a:pPr>
              <a:lnSpc>
                <a:spcPct val="100000"/>
              </a:lnSpc>
            </a:pPr>
            <a:r>
              <a:rPr lang="en-US">
                <a:solidFill>
                  <a:schemeClr val="bg2">
                    <a:lumMod val="75000"/>
                  </a:schemeClr>
                </a:solidFill>
              </a:rPr>
              <a:t>Contour strip sampling</a:t>
            </a:r>
          </a:p>
          <a:p>
            <a:pPr>
              <a:lnSpc>
                <a:spcPct val="100000"/>
              </a:lnSpc>
            </a:pPr>
            <a:r>
              <a:rPr lang="en-US">
                <a:solidFill>
                  <a:schemeClr val="bg2">
                    <a:lumMod val="75000"/>
                  </a:schemeClr>
                </a:solidFill>
              </a:rPr>
              <a:t>Pasture sampling</a:t>
            </a:r>
          </a:p>
          <a:p>
            <a:pPr>
              <a:lnSpc>
                <a:spcPct val="100000"/>
              </a:lnSpc>
            </a:pPr>
            <a:endParaRPr lang="en-US"/>
          </a:p>
          <a:p>
            <a:endParaRPr lang="en-US"/>
          </a:p>
        </p:txBody>
      </p:sp>
      <p:sp>
        <p:nvSpPr>
          <p:cNvPr id="8" name="Rectangle 7">
            <a:extLst>
              <a:ext uri="{FF2B5EF4-FFF2-40B4-BE49-F238E27FC236}">
                <a16:creationId xmlns:a16="http://schemas.microsoft.com/office/drawing/2014/main" id="{06DF4A36-CBD8-4EF5-717C-2D1014C4AA55}"/>
              </a:ext>
            </a:extLst>
          </p:cNvPr>
          <p:cNvSpPr/>
          <p:nvPr/>
        </p:nvSpPr>
        <p:spPr>
          <a:xfrm>
            <a:off x="7565014" y="483735"/>
            <a:ext cx="2608976" cy="910466"/>
          </a:xfrm>
          <a:prstGeom prst="rect">
            <a:avLst/>
          </a:prstGeom>
          <a:solidFill>
            <a:schemeClr val="accent6">
              <a:lumMod val="20000"/>
              <a:lumOff val="80000"/>
            </a:schemeClr>
          </a:solidFill>
          <a:ln w="28575">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048AB3C-2B1F-D5CB-B9F2-A71168356EEB}"/>
              </a:ext>
            </a:extLst>
          </p:cNvPr>
          <p:cNvSpPr/>
          <p:nvPr/>
        </p:nvSpPr>
        <p:spPr>
          <a:xfrm>
            <a:off x="7565014" y="1361278"/>
            <a:ext cx="2608976" cy="910466"/>
          </a:xfrm>
          <a:prstGeom prst="rect">
            <a:avLst/>
          </a:prstGeom>
          <a:solidFill>
            <a:schemeClr val="accent4">
              <a:lumMod val="20000"/>
              <a:lumOff val="80000"/>
            </a:schemeClr>
          </a:solidFill>
          <a:ln w="28575">
            <a:solidFill>
              <a:schemeClr val="accent4"/>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7624CC4-C5EB-297B-FD93-08D5473B8FF4}"/>
              </a:ext>
            </a:extLst>
          </p:cNvPr>
          <p:cNvSpPr/>
          <p:nvPr/>
        </p:nvSpPr>
        <p:spPr>
          <a:xfrm>
            <a:off x="7021585" y="4595785"/>
            <a:ext cx="2608976" cy="1820932"/>
          </a:xfrm>
          <a:prstGeom prst="rect">
            <a:avLst/>
          </a:prstGeom>
          <a:solidFill>
            <a:schemeClr val="bg2"/>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CA282EA-F24B-8369-E73A-88664E4A2D0F}"/>
              </a:ext>
            </a:extLst>
          </p:cNvPr>
          <p:cNvSpPr/>
          <p:nvPr/>
        </p:nvSpPr>
        <p:spPr>
          <a:xfrm>
            <a:off x="9323462" y="2556221"/>
            <a:ext cx="2608976" cy="1820932"/>
          </a:xfrm>
          <a:prstGeom prst="rect">
            <a:avLst/>
          </a:prstGeom>
          <a:solidFill>
            <a:schemeClr val="bg2"/>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22DBF88D-A2E3-303D-5DC5-0FA397451532}"/>
              </a:ext>
            </a:extLst>
          </p:cNvPr>
          <p:cNvCxnSpPr>
            <a:stCxn id="10" idx="1"/>
            <a:endCxn id="10" idx="3"/>
          </p:cNvCxnSpPr>
          <p:nvPr/>
        </p:nvCxnSpPr>
        <p:spPr>
          <a:xfrm>
            <a:off x="7021585" y="5506251"/>
            <a:ext cx="2608976" cy="0"/>
          </a:xfrm>
          <a:prstGeom prst="line">
            <a:avLst/>
          </a:prstGeom>
          <a:ln w="28575">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A462B197-8E61-DB89-0CE0-950A1EEC6C41}"/>
              </a:ext>
            </a:extLst>
          </p:cNvPr>
          <p:cNvSpPr/>
          <p:nvPr/>
        </p:nvSpPr>
        <p:spPr>
          <a:xfrm>
            <a:off x="9326880" y="2544417"/>
            <a:ext cx="1184744" cy="1041621"/>
          </a:xfrm>
          <a:custGeom>
            <a:avLst/>
            <a:gdLst>
              <a:gd name="connsiteX0" fmla="*/ 7951 w 1184744"/>
              <a:gd name="connsiteY0" fmla="*/ 0 h 1041621"/>
              <a:gd name="connsiteX1" fmla="*/ 7951 w 1184744"/>
              <a:gd name="connsiteY1" fmla="*/ 1009816 h 1041621"/>
              <a:gd name="connsiteX2" fmla="*/ 0 w 1184744"/>
              <a:gd name="connsiteY2" fmla="*/ 1041621 h 1041621"/>
              <a:gd name="connsiteX3" fmla="*/ 127221 w 1184744"/>
              <a:gd name="connsiteY3" fmla="*/ 1033670 h 1041621"/>
              <a:gd name="connsiteX4" fmla="*/ 254442 w 1184744"/>
              <a:gd name="connsiteY4" fmla="*/ 930303 h 1041621"/>
              <a:gd name="connsiteX5" fmla="*/ 357809 w 1184744"/>
              <a:gd name="connsiteY5" fmla="*/ 858741 h 1041621"/>
              <a:gd name="connsiteX6" fmla="*/ 461176 w 1184744"/>
              <a:gd name="connsiteY6" fmla="*/ 795131 h 1041621"/>
              <a:gd name="connsiteX7" fmla="*/ 731520 w 1184744"/>
              <a:gd name="connsiteY7" fmla="*/ 652007 h 1041621"/>
              <a:gd name="connsiteX8" fmla="*/ 795130 w 1184744"/>
              <a:gd name="connsiteY8" fmla="*/ 612251 h 1041621"/>
              <a:gd name="connsiteX9" fmla="*/ 914400 w 1184744"/>
              <a:gd name="connsiteY9" fmla="*/ 453225 h 1041621"/>
              <a:gd name="connsiteX10" fmla="*/ 970059 w 1184744"/>
              <a:gd name="connsiteY10" fmla="*/ 326004 h 1041621"/>
              <a:gd name="connsiteX11" fmla="*/ 1073426 w 1184744"/>
              <a:gd name="connsiteY11" fmla="*/ 174929 h 1041621"/>
              <a:gd name="connsiteX12" fmla="*/ 1113183 w 1184744"/>
              <a:gd name="connsiteY12" fmla="*/ 135173 h 1041621"/>
              <a:gd name="connsiteX13" fmla="*/ 1129085 w 1184744"/>
              <a:gd name="connsiteY13" fmla="*/ 103367 h 1041621"/>
              <a:gd name="connsiteX14" fmla="*/ 1160890 w 1184744"/>
              <a:gd name="connsiteY14" fmla="*/ 79513 h 1041621"/>
              <a:gd name="connsiteX15" fmla="*/ 1168842 w 1184744"/>
              <a:gd name="connsiteY15" fmla="*/ 39757 h 1041621"/>
              <a:gd name="connsiteX16" fmla="*/ 1184744 w 1184744"/>
              <a:gd name="connsiteY16" fmla="*/ 15903 h 1041621"/>
              <a:gd name="connsiteX17" fmla="*/ 7951 w 1184744"/>
              <a:gd name="connsiteY17" fmla="*/ 0 h 104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4744" h="1041621">
                <a:moveTo>
                  <a:pt x="7951" y="0"/>
                </a:moveTo>
                <a:lnTo>
                  <a:pt x="7951" y="1009816"/>
                </a:lnTo>
                <a:lnTo>
                  <a:pt x="0" y="1041621"/>
                </a:lnTo>
                <a:cubicBezTo>
                  <a:pt x="42407" y="1038971"/>
                  <a:pt x="86000" y="1043975"/>
                  <a:pt x="127221" y="1033670"/>
                </a:cubicBezTo>
                <a:cubicBezTo>
                  <a:pt x="179657" y="1020561"/>
                  <a:pt x="217046" y="960576"/>
                  <a:pt x="254442" y="930303"/>
                </a:cubicBezTo>
                <a:cubicBezTo>
                  <a:pt x="287014" y="903935"/>
                  <a:pt x="322734" y="881675"/>
                  <a:pt x="357809" y="858741"/>
                </a:cubicBezTo>
                <a:cubicBezTo>
                  <a:pt x="391670" y="836601"/>
                  <a:pt x="425775" y="814715"/>
                  <a:pt x="461176" y="795131"/>
                </a:cubicBezTo>
                <a:cubicBezTo>
                  <a:pt x="550398" y="745774"/>
                  <a:pt x="645054" y="706048"/>
                  <a:pt x="731520" y="652007"/>
                </a:cubicBezTo>
                <a:cubicBezTo>
                  <a:pt x="752723" y="638755"/>
                  <a:pt x="777002" y="629472"/>
                  <a:pt x="795130" y="612251"/>
                </a:cubicBezTo>
                <a:cubicBezTo>
                  <a:pt x="863469" y="547329"/>
                  <a:pt x="882750" y="522855"/>
                  <a:pt x="914400" y="453225"/>
                </a:cubicBezTo>
                <a:cubicBezTo>
                  <a:pt x="933554" y="411086"/>
                  <a:pt x="947094" y="366193"/>
                  <a:pt x="970059" y="326004"/>
                </a:cubicBezTo>
                <a:cubicBezTo>
                  <a:pt x="1001431" y="271103"/>
                  <a:pt x="1026548" y="221806"/>
                  <a:pt x="1073426" y="174929"/>
                </a:cubicBezTo>
                <a:lnTo>
                  <a:pt x="1113183" y="135173"/>
                </a:lnTo>
                <a:cubicBezTo>
                  <a:pt x="1118484" y="124571"/>
                  <a:pt x="1121371" y="112367"/>
                  <a:pt x="1129085" y="103367"/>
                </a:cubicBezTo>
                <a:cubicBezTo>
                  <a:pt x="1137709" y="93305"/>
                  <a:pt x="1153866" y="90751"/>
                  <a:pt x="1160890" y="79513"/>
                </a:cubicBezTo>
                <a:cubicBezTo>
                  <a:pt x="1168053" y="68053"/>
                  <a:pt x="1164097" y="52411"/>
                  <a:pt x="1168842" y="39757"/>
                </a:cubicBezTo>
                <a:cubicBezTo>
                  <a:pt x="1172197" y="30809"/>
                  <a:pt x="1184744" y="15903"/>
                  <a:pt x="1184744" y="15903"/>
                </a:cubicBezTo>
                <a:lnTo>
                  <a:pt x="7951" y="0"/>
                </a:lnTo>
                <a:close/>
              </a:path>
            </a:pathLst>
          </a:custGeom>
          <a:solidFill>
            <a:schemeClr val="accent4">
              <a:lumMod val="20000"/>
              <a:lumOff val="80000"/>
            </a:schemeClr>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F7F8C75-84F2-4736-7338-91983EAC682D}"/>
              </a:ext>
            </a:extLst>
          </p:cNvPr>
          <p:cNvSpPr/>
          <p:nvPr/>
        </p:nvSpPr>
        <p:spPr>
          <a:xfrm rot="10800000">
            <a:off x="10747694" y="3335532"/>
            <a:ext cx="1184744" cy="1041621"/>
          </a:xfrm>
          <a:custGeom>
            <a:avLst/>
            <a:gdLst>
              <a:gd name="connsiteX0" fmla="*/ 7951 w 1184744"/>
              <a:gd name="connsiteY0" fmla="*/ 0 h 1041621"/>
              <a:gd name="connsiteX1" fmla="*/ 7951 w 1184744"/>
              <a:gd name="connsiteY1" fmla="*/ 1009816 h 1041621"/>
              <a:gd name="connsiteX2" fmla="*/ 0 w 1184744"/>
              <a:gd name="connsiteY2" fmla="*/ 1041621 h 1041621"/>
              <a:gd name="connsiteX3" fmla="*/ 127221 w 1184744"/>
              <a:gd name="connsiteY3" fmla="*/ 1033670 h 1041621"/>
              <a:gd name="connsiteX4" fmla="*/ 254442 w 1184744"/>
              <a:gd name="connsiteY4" fmla="*/ 930303 h 1041621"/>
              <a:gd name="connsiteX5" fmla="*/ 357809 w 1184744"/>
              <a:gd name="connsiteY5" fmla="*/ 858741 h 1041621"/>
              <a:gd name="connsiteX6" fmla="*/ 461176 w 1184744"/>
              <a:gd name="connsiteY6" fmla="*/ 795131 h 1041621"/>
              <a:gd name="connsiteX7" fmla="*/ 731520 w 1184744"/>
              <a:gd name="connsiteY7" fmla="*/ 652007 h 1041621"/>
              <a:gd name="connsiteX8" fmla="*/ 795130 w 1184744"/>
              <a:gd name="connsiteY8" fmla="*/ 612251 h 1041621"/>
              <a:gd name="connsiteX9" fmla="*/ 914400 w 1184744"/>
              <a:gd name="connsiteY9" fmla="*/ 453225 h 1041621"/>
              <a:gd name="connsiteX10" fmla="*/ 970059 w 1184744"/>
              <a:gd name="connsiteY10" fmla="*/ 326004 h 1041621"/>
              <a:gd name="connsiteX11" fmla="*/ 1073426 w 1184744"/>
              <a:gd name="connsiteY11" fmla="*/ 174929 h 1041621"/>
              <a:gd name="connsiteX12" fmla="*/ 1113183 w 1184744"/>
              <a:gd name="connsiteY12" fmla="*/ 135173 h 1041621"/>
              <a:gd name="connsiteX13" fmla="*/ 1129085 w 1184744"/>
              <a:gd name="connsiteY13" fmla="*/ 103367 h 1041621"/>
              <a:gd name="connsiteX14" fmla="*/ 1160890 w 1184744"/>
              <a:gd name="connsiteY14" fmla="*/ 79513 h 1041621"/>
              <a:gd name="connsiteX15" fmla="*/ 1168842 w 1184744"/>
              <a:gd name="connsiteY15" fmla="*/ 39757 h 1041621"/>
              <a:gd name="connsiteX16" fmla="*/ 1184744 w 1184744"/>
              <a:gd name="connsiteY16" fmla="*/ 15903 h 1041621"/>
              <a:gd name="connsiteX17" fmla="*/ 7951 w 1184744"/>
              <a:gd name="connsiteY17" fmla="*/ 0 h 104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4744" h="1041621">
                <a:moveTo>
                  <a:pt x="7951" y="0"/>
                </a:moveTo>
                <a:lnTo>
                  <a:pt x="7951" y="1009816"/>
                </a:lnTo>
                <a:lnTo>
                  <a:pt x="0" y="1041621"/>
                </a:lnTo>
                <a:cubicBezTo>
                  <a:pt x="42407" y="1038971"/>
                  <a:pt x="86000" y="1043975"/>
                  <a:pt x="127221" y="1033670"/>
                </a:cubicBezTo>
                <a:cubicBezTo>
                  <a:pt x="179657" y="1020561"/>
                  <a:pt x="217046" y="960576"/>
                  <a:pt x="254442" y="930303"/>
                </a:cubicBezTo>
                <a:cubicBezTo>
                  <a:pt x="287014" y="903935"/>
                  <a:pt x="322734" y="881675"/>
                  <a:pt x="357809" y="858741"/>
                </a:cubicBezTo>
                <a:cubicBezTo>
                  <a:pt x="391670" y="836601"/>
                  <a:pt x="425775" y="814715"/>
                  <a:pt x="461176" y="795131"/>
                </a:cubicBezTo>
                <a:cubicBezTo>
                  <a:pt x="550398" y="745774"/>
                  <a:pt x="645054" y="706048"/>
                  <a:pt x="731520" y="652007"/>
                </a:cubicBezTo>
                <a:cubicBezTo>
                  <a:pt x="752723" y="638755"/>
                  <a:pt x="777002" y="629472"/>
                  <a:pt x="795130" y="612251"/>
                </a:cubicBezTo>
                <a:cubicBezTo>
                  <a:pt x="863469" y="547329"/>
                  <a:pt x="882750" y="522855"/>
                  <a:pt x="914400" y="453225"/>
                </a:cubicBezTo>
                <a:cubicBezTo>
                  <a:pt x="933554" y="411086"/>
                  <a:pt x="947094" y="366193"/>
                  <a:pt x="970059" y="326004"/>
                </a:cubicBezTo>
                <a:cubicBezTo>
                  <a:pt x="1001431" y="271103"/>
                  <a:pt x="1026548" y="221806"/>
                  <a:pt x="1073426" y="174929"/>
                </a:cubicBezTo>
                <a:lnTo>
                  <a:pt x="1113183" y="135173"/>
                </a:lnTo>
                <a:cubicBezTo>
                  <a:pt x="1118484" y="124571"/>
                  <a:pt x="1121371" y="112367"/>
                  <a:pt x="1129085" y="103367"/>
                </a:cubicBezTo>
                <a:cubicBezTo>
                  <a:pt x="1137709" y="93305"/>
                  <a:pt x="1153866" y="90751"/>
                  <a:pt x="1160890" y="79513"/>
                </a:cubicBezTo>
                <a:cubicBezTo>
                  <a:pt x="1168053" y="68053"/>
                  <a:pt x="1164097" y="52411"/>
                  <a:pt x="1168842" y="39757"/>
                </a:cubicBezTo>
                <a:cubicBezTo>
                  <a:pt x="1172197" y="30809"/>
                  <a:pt x="1184744" y="15903"/>
                  <a:pt x="1184744" y="15903"/>
                </a:cubicBezTo>
                <a:lnTo>
                  <a:pt x="7951" y="0"/>
                </a:lnTo>
                <a:close/>
              </a:path>
            </a:pathLst>
          </a:custGeom>
          <a:solidFill>
            <a:schemeClr val="accent6">
              <a:lumMod val="20000"/>
              <a:lumOff val="80000"/>
            </a:schemeClr>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89924FC8-C41F-7D00-1ABA-115C7A7FBE51}"/>
              </a:ext>
            </a:extLst>
          </p:cNvPr>
          <p:cNvSpPr txBox="1"/>
          <p:nvPr/>
        </p:nvSpPr>
        <p:spPr>
          <a:xfrm>
            <a:off x="8326071" y="2321284"/>
            <a:ext cx="10868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zones</a:t>
            </a:r>
          </a:p>
        </p:txBody>
      </p:sp>
      <p:sp>
        <p:nvSpPr>
          <p:cNvPr id="33" name="TextBox 32">
            <a:extLst>
              <a:ext uri="{FF2B5EF4-FFF2-40B4-BE49-F238E27FC236}">
                <a16:creationId xmlns:a16="http://schemas.microsoft.com/office/drawing/2014/main" id="{388B0A28-7045-6904-1C38-4B6E1EE7088A}"/>
              </a:ext>
            </a:extLst>
          </p:cNvPr>
          <p:cNvSpPr txBox="1"/>
          <p:nvPr/>
        </p:nvSpPr>
        <p:spPr>
          <a:xfrm>
            <a:off x="7782643" y="4236095"/>
            <a:ext cx="10868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zones</a:t>
            </a:r>
          </a:p>
        </p:txBody>
      </p:sp>
      <p:sp>
        <p:nvSpPr>
          <p:cNvPr id="34" name="TextBox 33">
            <a:extLst>
              <a:ext uri="{FF2B5EF4-FFF2-40B4-BE49-F238E27FC236}">
                <a16:creationId xmlns:a16="http://schemas.microsoft.com/office/drawing/2014/main" id="{6D5B34B8-BA71-2335-BC5E-82D87E321017}"/>
              </a:ext>
            </a:extLst>
          </p:cNvPr>
          <p:cNvSpPr txBox="1"/>
          <p:nvPr/>
        </p:nvSpPr>
        <p:spPr>
          <a:xfrm>
            <a:off x="10253207" y="4388957"/>
            <a:ext cx="10868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3 zones</a:t>
            </a:r>
          </a:p>
        </p:txBody>
      </p:sp>
      <p:sp>
        <p:nvSpPr>
          <p:cNvPr id="35" name="TextBox 34">
            <a:extLst>
              <a:ext uri="{FF2B5EF4-FFF2-40B4-BE49-F238E27FC236}">
                <a16:creationId xmlns:a16="http://schemas.microsoft.com/office/drawing/2014/main" id="{29B5915A-632B-0EFD-EAE4-FF02125372FF}"/>
              </a:ext>
            </a:extLst>
          </p:cNvPr>
          <p:cNvSpPr txBox="1"/>
          <p:nvPr/>
        </p:nvSpPr>
        <p:spPr>
          <a:xfrm>
            <a:off x="7332158" y="5041721"/>
            <a:ext cx="19878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Formerly 2 fields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now all 1 field</a:t>
            </a:r>
          </a:p>
        </p:txBody>
      </p:sp>
      <p:sp>
        <p:nvSpPr>
          <p:cNvPr id="36" name="TextBox 35">
            <a:extLst>
              <a:ext uri="{FF2B5EF4-FFF2-40B4-BE49-F238E27FC236}">
                <a16:creationId xmlns:a16="http://schemas.microsoft.com/office/drawing/2014/main" id="{194261EB-F920-6243-2B9A-B2D69BF15FA6}"/>
              </a:ext>
            </a:extLst>
          </p:cNvPr>
          <p:cNvSpPr txBox="1"/>
          <p:nvPr/>
        </p:nvSpPr>
        <p:spPr>
          <a:xfrm>
            <a:off x="9414345" y="2730093"/>
            <a:ext cx="6679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Sand</a:t>
            </a:r>
          </a:p>
        </p:txBody>
      </p:sp>
      <p:sp>
        <p:nvSpPr>
          <p:cNvPr id="37" name="TextBox 36">
            <a:extLst>
              <a:ext uri="{FF2B5EF4-FFF2-40B4-BE49-F238E27FC236}">
                <a16:creationId xmlns:a16="http://schemas.microsoft.com/office/drawing/2014/main" id="{A5D668D7-59DC-2445-FF49-CC228F5ED97A}"/>
              </a:ext>
            </a:extLst>
          </p:cNvPr>
          <p:cNvSpPr txBox="1"/>
          <p:nvPr/>
        </p:nvSpPr>
        <p:spPr>
          <a:xfrm>
            <a:off x="10233992" y="3336876"/>
            <a:ext cx="787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Loam</a:t>
            </a:r>
          </a:p>
        </p:txBody>
      </p:sp>
      <p:sp>
        <p:nvSpPr>
          <p:cNvPr id="38" name="TextBox 37">
            <a:extLst>
              <a:ext uri="{FF2B5EF4-FFF2-40B4-BE49-F238E27FC236}">
                <a16:creationId xmlns:a16="http://schemas.microsoft.com/office/drawing/2014/main" id="{6E63E4F3-EDFD-A926-5DD8-69B932BF8BDB}"/>
              </a:ext>
            </a:extLst>
          </p:cNvPr>
          <p:cNvSpPr txBox="1"/>
          <p:nvPr/>
        </p:nvSpPr>
        <p:spPr>
          <a:xfrm>
            <a:off x="11172967" y="3888667"/>
            <a:ext cx="759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Muck</a:t>
            </a:r>
          </a:p>
        </p:txBody>
      </p:sp>
      <p:sp>
        <p:nvSpPr>
          <p:cNvPr id="39" name="TextBox 38">
            <a:extLst>
              <a:ext uri="{FF2B5EF4-FFF2-40B4-BE49-F238E27FC236}">
                <a16:creationId xmlns:a16="http://schemas.microsoft.com/office/drawing/2014/main" id="{2EAAFC43-2624-5B16-C047-38767822711D}"/>
              </a:ext>
            </a:extLst>
          </p:cNvPr>
          <p:cNvSpPr txBox="1"/>
          <p:nvPr/>
        </p:nvSpPr>
        <p:spPr>
          <a:xfrm>
            <a:off x="7915702" y="840111"/>
            <a:ext cx="19083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Limed 5 years ago</a:t>
            </a:r>
          </a:p>
        </p:txBody>
      </p:sp>
      <p:sp>
        <p:nvSpPr>
          <p:cNvPr id="40" name="TextBox 39">
            <a:extLst>
              <a:ext uri="{FF2B5EF4-FFF2-40B4-BE49-F238E27FC236}">
                <a16:creationId xmlns:a16="http://schemas.microsoft.com/office/drawing/2014/main" id="{53A5195D-AB6D-A6B1-4DB4-65EB46B8C3F0}"/>
              </a:ext>
            </a:extLst>
          </p:cNvPr>
          <p:cNvSpPr txBox="1"/>
          <p:nvPr/>
        </p:nvSpPr>
        <p:spPr>
          <a:xfrm>
            <a:off x="8158387" y="1592262"/>
            <a:ext cx="1422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Never limed</a:t>
            </a:r>
          </a:p>
        </p:txBody>
      </p:sp>
    </p:spTree>
    <p:extLst>
      <p:ext uri="{BB962C8B-B14F-4D97-AF65-F5344CB8AC3E}">
        <p14:creationId xmlns:p14="http://schemas.microsoft.com/office/powerpoint/2010/main" val="3901945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0C4F6-C3BC-99A1-0A03-65621F8865EA}"/>
              </a:ext>
            </a:extLst>
          </p:cNvPr>
          <p:cNvSpPr>
            <a:spLocks noGrp="1"/>
          </p:cNvSpPr>
          <p:nvPr>
            <p:ph type="title"/>
          </p:nvPr>
        </p:nvSpPr>
        <p:spPr/>
        <p:txBody>
          <a:bodyPr/>
          <a:lstStyle/>
          <a:p>
            <a:r>
              <a:rPr lang="en-US"/>
              <a:t>Other Soil Sampling Strategies</a:t>
            </a:r>
          </a:p>
        </p:txBody>
      </p:sp>
      <p:sp>
        <p:nvSpPr>
          <p:cNvPr id="3" name="Content Placeholder 2">
            <a:extLst>
              <a:ext uri="{FF2B5EF4-FFF2-40B4-BE49-F238E27FC236}">
                <a16:creationId xmlns:a16="http://schemas.microsoft.com/office/drawing/2014/main" id="{B6AACC33-D06A-7C2A-8695-6E0695FBBA09}"/>
              </a:ext>
            </a:extLst>
          </p:cNvPr>
          <p:cNvSpPr>
            <a:spLocks noGrp="1"/>
          </p:cNvSpPr>
          <p:nvPr>
            <p:ph idx="1"/>
          </p:nvPr>
        </p:nvSpPr>
        <p:spPr>
          <a:xfrm>
            <a:off x="1236497" y="1825624"/>
            <a:ext cx="5969522" cy="4807188"/>
          </a:xfrm>
        </p:spPr>
        <p:txBody>
          <a:bodyPr vert="horz" lIns="91440" tIns="45720" rIns="91440" bIns="45720" rtlCol="0" anchor="t">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2">
                    <a:lumMod val="75000"/>
                  </a:schemeClr>
                </a:solidFill>
                <a:effectLst/>
                <a:uLnTx/>
                <a:uFillTx/>
                <a:latin typeface="Calibri" panose="020F0502020204030204"/>
                <a:ea typeface="+mn-ea"/>
                <a:cs typeface="+mn-cs"/>
              </a:rPr>
              <a:t>Grid-point sampling</a:t>
            </a:r>
          </a:p>
          <a:p>
            <a:r>
              <a:rPr lang="en-US" dirty="0">
                <a:solidFill>
                  <a:schemeClr val="bg2">
                    <a:lumMod val="75000"/>
                  </a:schemeClr>
                </a:solidFill>
              </a:rPr>
              <a:t>Zone sampling</a:t>
            </a:r>
            <a:endParaRPr lang="en-US" dirty="0">
              <a:solidFill>
                <a:schemeClr val="bg2">
                  <a:lumMod val="75000"/>
                </a:schemeClr>
              </a:solidFill>
              <a:cs typeface="Calibri"/>
            </a:endParaRPr>
          </a:p>
          <a:p>
            <a:r>
              <a:rPr lang="en-US" dirty="0"/>
              <a:t>Contour strip sampling</a:t>
            </a:r>
            <a:endParaRPr lang="en-US" dirty="0">
              <a:cs typeface="Calibri"/>
            </a:endParaRPr>
          </a:p>
          <a:p>
            <a:pPr lvl="1"/>
            <a:r>
              <a:rPr lang="en-US" dirty="0"/>
              <a:t>More than 5 acres, use traditional sampling methods</a:t>
            </a:r>
            <a:endParaRPr lang="en-US" dirty="0">
              <a:cs typeface="Calibri"/>
            </a:endParaRPr>
          </a:p>
          <a:p>
            <a:pPr lvl="1"/>
            <a:r>
              <a:rPr lang="en-US" dirty="0"/>
              <a:t>Less than 5 acres, may combine strips if cropping and management histories are identical.</a:t>
            </a:r>
            <a:endParaRPr lang="en-US" dirty="0">
              <a:cs typeface="Calibri"/>
            </a:endParaRPr>
          </a:p>
          <a:p>
            <a:r>
              <a:rPr lang="en-US" dirty="0">
                <a:solidFill>
                  <a:schemeClr val="bg2">
                    <a:lumMod val="75000"/>
                  </a:schemeClr>
                </a:solidFill>
              </a:rPr>
              <a:t>Pasture sampling</a:t>
            </a:r>
            <a:endParaRPr lang="en-US" dirty="0">
              <a:solidFill>
                <a:schemeClr val="bg2">
                  <a:lumMod val="75000"/>
                </a:schemeClr>
              </a:solidFill>
              <a:cs typeface="Calibri"/>
            </a:endParaRPr>
          </a:p>
          <a:p>
            <a:pPr marL="0" indent="0">
              <a:buNone/>
            </a:pPr>
            <a:endParaRPr lang="en-US" dirty="0"/>
          </a:p>
        </p:txBody>
      </p:sp>
      <p:pic>
        <p:nvPicPr>
          <p:cNvPr id="6" name="Picture 5">
            <a:extLst>
              <a:ext uri="{FF2B5EF4-FFF2-40B4-BE49-F238E27FC236}">
                <a16:creationId xmlns:a16="http://schemas.microsoft.com/office/drawing/2014/main" id="{28DFF4DB-DA63-0CE8-DE5B-507B642FF7CA}"/>
              </a:ext>
            </a:extLst>
          </p:cNvPr>
          <p:cNvPicPr>
            <a:picLocks noChangeAspect="1"/>
          </p:cNvPicPr>
          <p:nvPr/>
        </p:nvPicPr>
        <p:blipFill>
          <a:blip r:embed="rId3"/>
          <a:stretch>
            <a:fillRect/>
          </a:stretch>
        </p:blipFill>
        <p:spPr>
          <a:xfrm>
            <a:off x="7465325" y="2028415"/>
            <a:ext cx="4031333" cy="2326404"/>
          </a:xfrm>
          <a:prstGeom prst="rect">
            <a:avLst/>
          </a:prstGeom>
        </p:spPr>
      </p:pic>
      <p:sp>
        <p:nvSpPr>
          <p:cNvPr id="7" name="TextBox 6">
            <a:extLst>
              <a:ext uri="{FF2B5EF4-FFF2-40B4-BE49-F238E27FC236}">
                <a16:creationId xmlns:a16="http://schemas.microsoft.com/office/drawing/2014/main" id="{72E4F9E1-5400-0CB2-7EEC-AE09AD517EEF}"/>
              </a:ext>
            </a:extLst>
          </p:cNvPr>
          <p:cNvSpPr txBox="1"/>
          <p:nvPr/>
        </p:nvSpPr>
        <p:spPr>
          <a:xfrm>
            <a:off x="7465325" y="4323214"/>
            <a:ext cx="24163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Source: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SNAPPlus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Help</a:t>
            </a:r>
          </a:p>
        </p:txBody>
      </p:sp>
    </p:spTree>
    <p:extLst>
      <p:ext uri="{BB962C8B-B14F-4D97-AF65-F5344CB8AC3E}">
        <p14:creationId xmlns:p14="http://schemas.microsoft.com/office/powerpoint/2010/main" val="3413046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0C4F6-C3BC-99A1-0A03-65621F8865EA}"/>
              </a:ext>
            </a:extLst>
          </p:cNvPr>
          <p:cNvSpPr>
            <a:spLocks noGrp="1"/>
          </p:cNvSpPr>
          <p:nvPr>
            <p:ph type="title"/>
          </p:nvPr>
        </p:nvSpPr>
        <p:spPr/>
        <p:txBody>
          <a:bodyPr/>
          <a:lstStyle/>
          <a:p>
            <a:r>
              <a:rPr lang="en-US"/>
              <a:t>Other Soil Sampling Strategies</a:t>
            </a:r>
          </a:p>
        </p:txBody>
      </p:sp>
      <p:sp>
        <p:nvSpPr>
          <p:cNvPr id="3" name="Content Placeholder 2">
            <a:extLst>
              <a:ext uri="{FF2B5EF4-FFF2-40B4-BE49-F238E27FC236}">
                <a16:creationId xmlns:a16="http://schemas.microsoft.com/office/drawing/2014/main" id="{B6AACC33-D06A-7C2A-8695-6E0695FBBA09}"/>
              </a:ext>
            </a:extLst>
          </p:cNvPr>
          <p:cNvSpPr>
            <a:spLocks noGrp="1"/>
          </p:cNvSpPr>
          <p:nvPr>
            <p:ph idx="1"/>
          </p:nvPr>
        </p:nvSpPr>
        <p:spPr>
          <a:xfrm>
            <a:off x="1236497" y="1825624"/>
            <a:ext cx="5969522" cy="480718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bg2">
                    <a:lumMod val="75000"/>
                  </a:schemeClr>
                </a:solidFill>
                <a:effectLst/>
                <a:uLnTx/>
                <a:uFillTx/>
                <a:latin typeface="Calibri" panose="020F0502020204030204"/>
                <a:ea typeface="+mn-ea"/>
                <a:cs typeface="+mn-cs"/>
              </a:rPr>
              <a:t>Grid-point sampling</a:t>
            </a:r>
          </a:p>
          <a:p>
            <a:r>
              <a:rPr lang="en-US">
                <a:solidFill>
                  <a:schemeClr val="bg2">
                    <a:lumMod val="75000"/>
                  </a:schemeClr>
                </a:solidFill>
              </a:rPr>
              <a:t>Zone sampling</a:t>
            </a:r>
          </a:p>
          <a:p>
            <a:r>
              <a:rPr lang="en-US">
                <a:solidFill>
                  <a:schemeClr val="bg2">
                    <a:lumMod val="75000"/>
                  </a:schemeClr>
                </a:solidFill>
              </a:rPr>
              <a:t>Contour strip sampling</a:t>
            </a:r>
          </a:p>
          <a:p>
            <a:r>
              <a:rPr lang="en-US"/>
              <a:t>Pasture sampling</a:t>
            </a:r>
          </a:p>
          <a:p>
            <a:pPr lvl="1"/>
            <a:r>
              <a:rPr lang="en-US"/>
              <a:t>Use traditional sampling techniques keeping away from areas where animals congregate</a:t>
            </a:r>
          </a:p>
          <a:p>
            <a:pPr lvl="1"/>
            <a:r>
              <a:rPr lang="en-US"/>
              <a:t>May combine congregation areas as a separate sample</a:t>
            </a:r>
          </a:p>
          <a:p>
            <a:pPr marL="0" indent="0">
              <a:buNone/>
            </a:pPr>
            <a:endParaRPr lang="en-US"/>
          </a:p>
        </p:txBody>
      </p:sp>
      <p:pic>
        <p:nvPicPr>
          <p:cNvPr id="8" name="Picture 7">
            <a:extLst>
              <a:ext uri="{FF2B5EF4-FFF2-40B4-BE49-F238E27FC236}">
                <a16:creationId xmlns:a16="http://schemas.microsoft.com/office/drawing/2014/main" id="{89227893-FB6A-086E-F5A0-5AB088DFB122}"/>
              </a:ext>
            </a:extLst>
          </p:cNvPr>
          <p:cNvPicPr>
            <a:picLocks noChangeAspect="1"/>
          </p:cNvPicPr>
          <p:nvPr/>
        </p:nvPicPr>
        <p:blipFill>
          <a:blip r:embed="rId3"/>
          <a:stretch>
            <a:fillRect/>
          </a:stretch>
        </p:blipFill>
        <p:spPr>
          <a:xfrm>
            <a:off x="7389875" y="1825624"/>
            <a:ext cx="4443153" cy="3517728"/>
          </a:xfrm>
          <a:prstGeom prst="rect">
            <a:avLst/>
          </a:prstGeom>
        </p:spPr>
      </p:pic>
    </p:spTree>
    <p:extLst>
      <p:ext uri="{BB962C8B-B14F-4D97-AF65-F5344CB8AC3E}">
        <p14:creationId xmlns:p14="http://schemas.microsoft.com/office/powerpoint/2010/main" val="1592907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E2C82-9909-B0FD-52AB-FCD2BAE5CCDD}"/>
              </a:ext>
            </a:extLst>
          </p:cNvPr>
          <p:cNvSpPr>
            <a:spLocks noGrp="1"/>
          </p:cNvSpPr>
          <p:nvPr>
            <p:ph type="title"/>
          </p:nvPr>
        </p:nvSpPr>
        <p:spPr/>
        <p:txBody>
          <a:bodyPr/>
          <a:lstStyle/>
          <a:p>
            <a:r>
              <a:rPr lang="en-US"/>
              <a:t>Submitting Your Samples</a:t>
            </a:r>
          </a:p>
        </p:txBody>
      </p:sp>
      <p:pic>
        <p:nvPicPr>
          <p:cNvPr id="5" name="Content Placeholder 4">
            <a:extLst>
              <a:ext uri="{FF2B5EF4-FFF2-40B4-BE49-F238E27FC236}">
                <a16:creationId xmlns:a16="http://schemas.microsoft.com/office/drawing/2014/main" id="{8A0AD6B8-9738-E568-EDD4-8F6A16C27D1E}"/>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l="734"/>
          <a:stretch/>
        </p:blipFill>
        <p:spPr>
          <a:xfrm>
            <a:off x="3769659" y="1614488"/>
            <a:ext cx="7484678" cy="3854659"/>
          </a:xfrm>
        </p:spPr>
      </p:pic>
      <p:pic>
        <p:nvPicPr>
          <p:cNvPr id="7" name="Picture 6">
            <a:extLst>
              <a:ext uri="{FF2B5EF4-FFF2-40B4-BE49-F238E27FC236}">
                <a16:creationId xmlns:a16="http://schemas.microsoft.com/office/drawing/2014/main" id="{D8B83648-3D7E-CBC9-EEBA-A3144CC42BF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330627" y="1990164"/>
            <a:ext cx="2344903" cy="3794265"/>
          </a:xfrm>
          <a:prstGeom prst="rect">
            <a:avLst/>
          </a:prstGeom>
        </p:spPr>
      </p:pic>
    </p:spTree>
    <p:extLst>
      <p:ext uri="{BB962C8B-B14F-4D97-AF65-F5344CB8AC3E}">
        <p14:creationId xmlns:p14="http://schemas.microsoft.com/office/powerpoint/2010/main" val="2824970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E1E20-75AD-4E87-B0C1-A9C7BB82D618}"/>
              </a:ext>
            </a:extLst>
          </p:cNvPr>
          <p:cNvSpPr>
            <a:spLocks noGrp="1"/>
          </p:cNvSpPr>
          <p:nvPr>
            <p:ph type="title"/>
          </p:nvPr>
        </p:nvSpPr>
        <p:spPr>
          <a:xfrm>
            <a:off x="3731342" y="178859"/>
            <a:ext cx="7622458" cy="574675"/>
          </a:xfrm>
        </p:spPr>
        <p:txBody>
          <a:bodyPr>
            <a:normAutofit/>
          </a:bodyPr>
          <a:lstStyle/>
          <a:p>
            <a:pPr algn="ctr"/>
            <a:r>
              <a:rPr lang="en-US" sz="1600" dirty="0">
                <a:latin typeface="Arial Black" panose="020B0A04020102020204" pitchFamily="34" charset="0"/>
              </a:rPr>
              <a:t>May 2024 Wisconsin Certified Soil &amp; Manure Testing Laboratories</a:t>
            </a:r>
          </a:p>
        </p:txBody>
      </p:sp>
      <p:pic>
        <p:nvPicPr>
          <p:cNvPr id="6" name="Picture 5">
            <a:extLst>
              <a:ext uri="{FF2B5EF4-FFF2-40B4-BE49-F238E27FC236}">
                <a16:creationId xmlns:a16="http://schemas.microsoft.com/office/drawing/2014/main" id="{3CEDF141-59F0-8CE8-99B3-D22149481B97}"/>
              </a:ext>
            </a:extLst>
          </p:cNvPr>
          <p:cNvPicPr>
            <a:picLocks noChangeAspect="1"/>
          </p:cNvPicPr>
          <p:nvPr/>
        </p:nvPicPr>
        <p:blipFill>
          <a:blip r:embed="rId3"/>
          <a:stretch>
            <a:fillRect/>
          </a:stretch>
        </p:blipFill>
        <p:spPr>
          <a:xfrm>
            <a:off x="876758" y="838380"/>
            <a:ext cx="11315241" cy="5105099"/>
          </a:xfrm>
          <a:prstGeom prst="rect">
            <a:avLst/>
          </a:prstGeom>
        </p:spPr>
      </p:pic>
      <p:sp>
        <p:nvSpPr>
          <p:cNvPr id="7" name="Title 1">
            <a:extLst>
              <a:ext uri="{FF2B5EF4-FFF2-40B4-BE49-F238E27FC236}">
                <a16:creationId xmlns:a16="http://schemas.microsoft.com/office/drawing/2014/main" id="{E94700A9-4403-CB08-4C1A-A570762AA764}"/>
              </a:ext>
            </a:extLst>
          </p:cNvPr>
          <p:cNvSpPr txBox="1">
            <a:spLocks/>
          </p:cNvSpPr>
          <p:nvPr/>
        </p:nvSpPr>
        <p:spPr>
          <a:xfrm>
            <a:off x="2198162" y="6032735"/>
            <a:ext cx="7622458" cy="57467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000" b="1" kern="1200">
                <a:solidFill>
                  <a:srgbClr val="99660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996600"/>
                </a:solidFill>
                <a:effectLst/>
                <a:uLnTx/>
                <a:uFillTx/>
                <a:latin typeface="Arial Black" panose="020B0A04020102020204" pitchFamily="34" charset="0"/>
                <a:ea typeface="+mj-ea"/>
                <a:cs typeface="+mj-cs"/>
              </a:rPr>
              <a:t>Verify at time of sample submission the lab is certified by WI DATCP and provides the correct results for WI Nutrient Management Planning</a:t>
            </a:r>
          </a:p>
        </p:txBody>
      </p:sp>
    </p:spTree>
    <p:extLst>
      <p:ext uri="{BB962C8B-B14F-4D97-AF65-F5344CB8AC3E}">
        <p14:creationId xmlns:p14="http://schemas.microsoft.com/office/powerpoint/2010/main" val="14876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FDCAFD-64C5-679B-16DE-E9D89A2BF1FB}"/>
              </a:ext>
            </a:extLst>
          </p:cNvPr>
          <p:cNvSpPr>
            <a:spLocks noGrp="1"/>
          </p:cNvSpPr>
          <p:nvPr>
            <p:ph type="title"/>
          </p:nvPr>
        </p:nvSpPr>
        <p:spPr>
          <a:xfrm>
            <a:off x="7938739" y="1744317"/>
            <a:ext cx="3514724" cy="1923222"/>
          </a:xfrm>
        </p:spPr>
        <p:txBody>
          <a:bodyPr/>
          <a:lstStyle/>
          <a:p>
            <a:r>
              <a:rPr lang="en-US" b="1"/>
              <a:t>How to Read Your Soil Report</a:t>
            </a:r>
          </a:p>
        </p:txBody>
      </p:sp>
      <p:pic>
        <p:nvPicPr>
          <p:cNvPr id="7" name="Picture 6" descr="A logo with a sun and leaves&#10;&#10;Description automatically generated">
            <a:extLst>
              <a:ext uri="{FF2B5EF4-FFF2-40B4-BE49-F238E27FC236}">
                <a16:creationId xmlns:a16="http://schemas.microsoft.com/office/drawing/2014/main" id="{38FF3670-20E0-E90F-62EA-7BF818C50EB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10" r="1290" b="-1351"/>
          <a:stretch/>
        </p:blipFill>
        <p:spPr>
          <a:xfrm>
            <a:off x="7805181" y="5922261"/>
            <a:ext cx="1526376" cy="743336"/>
          </a:xfrm>
          <a:prstGeom prst="rect">
            <a:avLst/>
          </a:prstGeom>
        </p:spPr>
      </p:pic>
      <p:sp>
        <p:nvSpPr>
          <p:cNvPr id="8" name="Text Placeholder 7">
            <a:extLst>
              <a:ext uri="{FF2B5EF4-FFF2-40B4-BE49-F238E27FC236}">
                <a16:creationId xmlns:a16="http://schemas.microsoft.com/office/drawing/2014/main" id="{7115C291-D83D-9EEF-DCD3-4030C99BF22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7160448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8F4A7-C38A-B7A9-40F3-31DDE87267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8D24AB-56C7-9AA0-F065-D620694D229A}"/>
              </a:ext>
            </a:extLst>
          </p:cNvPr>
          <p:cNvSpPr>
            <a:spLocks noGrp="1"/>
          </p:cNvSpPr>
          <p:nvPr>
            <p:ph type="title"/>
          </p:nvPr>
        </p:nvSpPr>
        <p:spPr/>
        <p:txBody>
          <a:bodyPr/>
          <a:lstStyle/>
          <a:p>
            <a:r>
              <a:rPr lang="en-US" dirty="0"/>
              <a:t>Soil Test Results</a:t>
            </a:r>
          </a:p>
        </p:txBody>
      </p:sp>
      <p:sp>
        <p:nvSpPr>
          <p:cNvPr id="3" name="Content Placeholder 2">
            <a:extLst>
              <a:ext uri="{FF2B5EF4-FFF2-40B4-BE49-F238E27FC236}">
                <a16:creationId xmlns:a16="http://schemas.microsoft.com/office/drawing/2014/main" id="{2BBCFC07-4501-DEEB-1ABD-ED9E3BA8FDB0}"/>
              </a:ext>
            </a:extLst>
          </p:cNvPr>
          <p:cNvSpPr>
            <a:spLocks noGrp="1"/>
          </p:cNvSpPr>
          <p:nvPr>
            <p:ph idx="1"/>
          </p:nvPr>
        </p:nvSpPr>
        <p:spPr/>
        <p:txBody>
          <a:bodyPr>
            <a:normAutofit fontScale="92500" lnSpcReduction="20000"/>
          </a:bodyPr>
          <a:lstStyle/>
          <a:p>
            <a:r>
              <a:rPr lang="en-US" dirty="0"/>
              <a:t>% Organic Matter</a:t>
            </a:r>
          </a:p>
          <a:p>
            <a:pPr lvl="1"/>
            <a:r>
              <a:rPr lang="en-US" dirty="0"/>
              <a:t>Used for N recommendation (except corn and wheat)</a:t>
            </a:r>
          </a:p>
          <a:p>
            <a:pPr lvl="1"/>
            <a:r>
              <a:rPr lang="en-US" dirty="0"/>
              <a:t>Related to Soil Quality/Health</a:t>
            </a:r>
          </a:p>
          <a:p>
            <a:r>
              <a:rPr lang="en-US" dirty="0"/>
              <a:t>pH/Buffer pH</a:t>
            </a:r>
          </a:p>
          <a:p>
            <a:pPr lvl="1"/>
            <a:r>
              <a:rPr lang="en-US" dirty="0"/>
              <a:t>Lime requirement calculations</a:t>
            </a:r>
          </a:p>
          <a:p>
            <a:r>
              <a:rPr lang="en-US" dirty="0"/>
              <a:t>Available phosphorus</a:t>
            </a:r>
          </a:p>
          <a:p>
            <a:pPr lvl="1"/>
            <a:r>
              <a:rPr lang="en-US" dirty="0"/>
              <a:t>P</a:t>
            </a:r>
            <a:r>
              <a:rPr lang="en-US" baseline="-25000" dirty="0"/>
              <a:t>2</a:t>
            </a:r>
            <a:r>
              <a:rPr lang="en-US" dirty="0"/>
              <a:t>O</a:t>
            </a:r>
            <a:r>
              <a:rPr lang="en-US" baseline="-25000" dirty="0"/>
              <a:t>5</a:t>
            </a:r>
            <a:r>
              <a:rPr lang="en-US" dirty="0"/>
              <a:t> recommendations</a:t>
            </a:r>
          </a:p>
          <a:p>
            <a:r>
              <a:rPr lang="en-US" dirty="0"/>
              <a:t>Available potassium</a:t>
            </a:r>
          </a:p>
          <a:p>
            <a:pPr lvl="1"/>
            <a:r>
              <a:rPr lang="en-US" dirty="0"/>
              <a:t>K</a:t>
            </a:r>
            <a:r>
              <a:rPr lang="en-US" baseline="-25000" dirty="0"/>
              <a:t>2</a:t>
            </a:r>
            <a:r>
              <a:rPr lang="en-US" dirty="0"/>
              <a:t>O recommendation</a:t>
            </a:r>
          </a:p>
          <a:p>
            <a:r>
              <a:rPr lang="en-US" dirty="0"/>
              <a:t>Secondary and micronutrients- if requested</a:t>
            </a:r>
          </a:p>
          <a:p>
            <a:r>
              <a:rPr lang="en-US" dirty="0"/>
              <a:t>Nitrogen recommendation and nutrient credits- if entire sample submission sheet filled out.</a:t>
            </a:r>
          </a:p>
        </p:txBody>
      </p:sp>
    </p:spTree>
    <p:extLst>
      <p:ext uri="{BB962C8B-B14F-4D97-AF65-F5344CB8AC3E}">
        <p14:creationId xmlns:p14="http://schemas.microsoft.com/office/powerpoint/2010/main" val="3282086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C73AE8-BE26-2123-41F3-14B80A5DE254}"/>
              </a:ext>
            </a:extLst>
          </p:cNvPr>
          <p:cNvPicPr>
            <a:picLocks noChangeAspect="1"/>
          </p:cNvPicPr>
          <p:nvPr/>
        </p:nvPicPr>
        <p:blipFill>
          <a:blip r:embed="rId2"/>
          <a:stretch>
            <a:fillRect/>
          </a:stretch>
        </p:blipFill>
        <p:spPr>
          <a:xfrm>
            <a:off x="3708819" y="1294576"/>
            <a:ext cx="4774361" cy="5398323"/>
          </a:xfrm>
          <a:prstGeom prst="rect">
            <a:avLst/>
          </a:prstGeom>
        </p:spPr>
      </p:pic>
      <p:sp>
        <p:nvSpPr>
          <p:cNvPr id="3" name="Title 1">
            <a:extLst>
              <a:ext uri="{FF2B5EF4-FFF2-40B4-BE49-F238E27FC236}">
                <a16:creationId xmlns:a16="http://schemas.microsoft.com/office/drawing/2014/main" id="{E8DF59C9-DEBF-D407-F59E-37EAA2192254}"/>
              </a:ext>
            </a:extLst>
          </p:cNvPr>
          <p:cNvSpPr>
            <a:spLocks noGrp="1"/>
          </p:cNvSpPr>
          <p:nvPr>
            <p:ph type="title"/>
          </p:nvPr>
        </p:nvSpPr>
        <p:spPr>
          <a:xfrm>
            <a:off x="1261897" y="600011"/>
            <a:ext cx="9955086" cy="910466"/>
          </a:xfrm>
        </p:spPr>
        <p:txBody>
          <a:bodyPr/>
          <a:lstStyle/>
          <a:p>
            <a:r>
              <a:rPr lang="en-US" dirty="0"/>
              <a:t>Your Soil Report Card- The Soil Test Report</a:t>
            </a:r>
          </a:p>
        </p:txBody>
      </p:sp>
    </p:spTree>
    <p:extLst>
      <p:ext uri="{BB962C8B-B14F-4D97-AF65-F5344CB8AC3E}">
        <p14:creationId xmlns:p14="http://schemas.microsoft.com/office/powerpoint/2010/main" val="650652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BAF73-8DAC-38B5-DA3A-715C6C5F2BA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ACB70A4-A291-78F7-6EA2-CF8A0D7EF04D}"/>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773948" y="1487488"/>
            <a:ext cx="8880183" cy="2881532"/>
          </a:xfrm>
          <a:prstGeom prst="rect">
            <a:avLst/>
          </a:prstGeom>
        </p:spPr>
      </p:pic>
      <p:sp>
        <p:nvSpPr>
          <p:cNvPr id="3" name="Title 1">
            <a:extLst>
              <a:ext uri="{FF2B5EF4-FFF2-40B4-BE49-F238E27FC236}">
                <a16:creationId xmlns:a16="http://schemas.microsoft.com/office/drawing/2014/main" id="{C0544491-FB66-3789-25D4-47C4E1F661AE}"/>
              </a:ext>
            </a:extLst>
          </p:cNvPr>
          <p:cNvSpPr>
            <a:spLocks noGrp="1"/>
          </p:cNvSpPr>
          <p:nvPr>
            <p:ph type="title"/>
          </p:nvPr>
        </p:nvSpPr>
        <p:spPr>
          <a:xfrm>
            <a:off x="1236497" y="780222"/>
            <a:ext cx="9955086" cy="910466"/>
          </a:xfrm>
        </p:spPr>
        <p:txBody>
          <a:bodyPr/>
          <a:lstStyle/>
          <a:p>
            <a:r>
              <a:rPr lang="en-US" dirty="0"/>
              <a:t>Your Soil Report Card- The Soil Test Report</a:t>
            </a:r>
          </a:p>
        </p:txBody>
      </p:sp>
      <p:sp>
        <p:nvSpPr>
          <p:cNvPr id="4" name="Text Placeholder 2">
            <a:extLst>
              <a:ext uri="{FF2B5EF4-FFF2-40B4-BE49-F238E27FC236}">
                <a16:creationId xmlns:a16="http://schemas.microsoft.com/office/drawing/2014/main" id="{08E8939D-737D-A29F-D648-FA29826C10B5}"/>
              </a:ext>
            </a:extLst>
          </p:cNvPr>
          <p:cNvSpPr>
            <a:spLocks noGrp="1"/>
          </p:cNvSpPr>
          <p:nvPr>
            <p:ph idx="1"/>
          </p:nvPr>
        </p:nvSpPr>
        <p:spPr>
          <a:xfrm>
            <a:off x="1590329" y="4560849"/>
            <a:ext cx="9247419" cy="1516929"/>
          </a:xfrm>
        </p:spPr>
        <p:txBody>
          <a:bodyPr vert="horz" lIns="91440" tIns="45720" rIns="91440" bIns="45720" rtlCol="0" anchor="t">
            <a:normAutofit/>
          </a:bodyPr>
          <a:lstStyle/>
          <a:p>
            <a:pPr marL="0" indent="0">
              <a:buNone/>
            </a:pPr>
            <a:r>
              <a:rPr lang="en-US" dirty="0">
                <a:cs typeface="Calibri"/>
              </a:rPr>
              <a:t>The first section of the report contains recommendations and info based on the soil test submission sheet. If this was not fully filed out this top section will be incomplete.</a:t>
            </a:r>
          </a:p>
        </p:txBody>
      </p:sp>
    </p:spTree>
    <p:extLst>
      <p:ext uri="{BB962C8B-B14F-4D97-AF65-F5344CB8AC3E}">
        <p14:creationId xmlns:p14="http://schemas.microsoft.com/office/powerpoint/2010/main" val="4155071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DA0B-D4EF-F271-D89E-B1D1A86ADC43}"/>
              </a:ext>
            </a:extLst>
          </p:cNvPr>
          <p:cNvSpPr>
            <a:spLocks noGrp="1"/>
          </p:cNvSpPr>
          <p:nvPr>
            <p:ph type="title"/>
          </p:nvPr>
        </p:nvSpPr>
        <p:spPr/>
        <p:txBody>
          <a:bodyPr/>
          <a:lstStyle/>
          <a:p>
            <a:r>
              <a:rPr lang="en-US" dirty="0">
                <a:cs typeface="Calibri Light"/>
              </a:rPr>
              <a:t>Soils Overview</a:t>
            </a:r>
            <a:endParaRPr lang="en-US" dirty="0"/>
          </a:p>
        </p:txBody>
      </p:sp>
      <p:pic>
        <p:nvPicPr>
          <p:cNvPr id="6" name="Picture 5" descr="A logo with a sun and leaves&#10;&#10;Description automatically generated">
            <a:extLst>
              <a:ext uri="{FF2B5EF4-FFF2-40B4-BE49-F238E27FC236}">
                <a16:creationId xmlns:a16="http://schemas.microsoft.com/office/drawing/2014/main" id="{080F2EB5-90E4-08B9-E494-B83807DF12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389"/>
          <a:stretch/>
        </p:blipFill>
        <p:spPr>
          <a:xfrm>
            <a:off x="7332064" y="5932436"/>
            <a:ext cx="1570569" cy="724297"/>
          </a:xfrm>
          <a:prstGeom prst="rect">
            <a:avLst/>
          </a:prstGeom>
        </p:spPr>
      </p:pic>
      <p:sp>
        <p:nvSpPr>
          <p:cNvPr id="5" name="Text Placeholder 4">
            <a:extLst>
              <a:ext uri="{FF2B5EF4-FFF2-40B4-BE49-F238E27FC236}">
                <a16:creationId xmlns:a16="http://schemas.microsoft.com/office/drawing/2014/main" id="{E4A0F84A-377B-063B-44D8-219AC3C6BEC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7174451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2C730-2EE2-A369-F989-BF8FAE3530F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1AA5316-7203-3A08-A7BE-2D8F786F145B}"/>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886238" y="1600200"/>
            <a:ext cx="8488404" cy="4813300"/>
          </a:xfrm>
          <a:prstGeom prst="rect">
            <a:avLst/>
          </a:prstGeom>
        </p:spPr>
      </p:pic>
      <p:sp>
        <p:nvSpPr>
          <p:cNvPr id="3" name="Title 1">
            <a:extLst>
              <a:ext uri="{FF2B5EF4-FFF2-40B4-BE49-F238E27FC236}">
                <a16:creationId xmlns:a16="http://schemas.microsoft.com/office/drawing/2014/main" id="{83062DF5-E09B-D42B-5CD3-31F247D5BABF}"/>
              </a:ext>
            </a:extLst>
          </p:cNvPr>
          <p:cNvSpPr>
            <a:spLocks noGrp="1"/>
          </p:cNvSpPr>
          <p:nvPr>
            <p:ph type="title"/>
          </p:nvPr>
        </p:nvSpPr>
        <p:spPr>
          <a:xfrm>
            <a:off x="1236497" y="780222"/>
            <a:ext cx="9955086" cy="910466"/>
          </a:xfrm>
        </p:spPr>
        <p:txBody>
          <a:bodyPr/>
          <a:lstStyle/>
          <a:p>
            <a:r>
              <a:rPr lang="en-US" dirty="0"/>
              <a:t>Your Soil Report Card- The Soil Test Report</a:t>
            </a:r>
          </a:p>
        </p:txBody>
      </p:sp>
      <p:sp>
        <p:nvSpPr>
          <p:cNvPr id="4" name="Text Placeholder 2">
            <a:extLst>
              <a:ext uri="{FF2B5EF4-FFF2-40B4-BE49-F238E27FC236}">
                <a16:creationId xmlns:a16="http://schemas.microsoft.com/office/drawing/2014/main" id="{E9FFC926-0878-2804-7FE0-CAB30DAF4C3D}"/>
              </a:ext>
            </a:extLst>
          </p:cNvPr>
          <p:cNvSpPr>
            <a:spLocks noGrp="1"/>
          </p:cNvSpPr>
          <p:nvPr>
            <p:ph idx="1"/>
          </p:nvPr>
        </p:nvSpPr>
        <p:spPr>
          <a:xfrm>
            <a:off x="9374642" y="2077171"/>
            <a:ext cx="2793777" cy="3447329"/>
          </a:xfrm>
        </p:spPr>
        <p:txBody>
          <a:bodyPr vert="horz" lIns="91440" tIns="45720" rIns="91440" bIns="45720" rtlCol="0" anchor="t">
            <a:normAutofit fontScale="92500" lnSpcReduction="10000"/>
          </a:bodyPr>
          <a:lstStyle/>
          <a:p>
            <a:pPr marL="0" indent="0">
              <a:buNone/>
            </a:pPr>
            <a:r>
              <a:rPr lang="en-US" dirty="0">
                <a:cs typeface="Calibri"/>
              </a:rPr>
              <a:t>The middle section provides info on nitrogen management and additional info and suggestions. This section is also based on the soil test submission sheet. </a:t>
            </a:r>
          </a:p>
        </p:txBody>
      </p:sp>
    </p:spTree>
    <p:extLst>
      <p:ext uri="{BB962C8B-B14F-4D97-AF65-F5344CB8AC3E}">
        <p14:creationId xmlns:p14="http://schemas.microsoft.com/office/powerpoint/2010/main" val="766624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7F85F-C967-D69A-3EBF-309EB0561E0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4DB0D2D-A69C-C123-584A-23066D7C7BDD}"/>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828171" y="1552144"/>
            <a:ext cx="10127332" cy="1191408"/>
          </a:xfrm>
          <a:prstGeom prst="rect">
            <a:avLst/>
          </a:prstGeom>
        </p:spPr>
      </p:pic>
      <p:sp>
        <p:nvSpPr>
          <p:cNvPr id="3" name="Title 1">
            <a:extLst>
              <a:ext uri="{FF2B5EF4-FFF2-40B4-BE49-F238E27FC236}">
                <a16:creationId xmlns:a16="http://schemas.microsoft.com/office/drawing/2014/main" id="{EC4CACAA-44A9-AB97-BB67-1C348E45DECD}"/>
              </a:ext>
            </a:extLst>
          </p:cNvPr>
          <p:cNvSpPr>
            <a:spLocks noGrp="1"/>
          </p:cNvSpPr>
          <p:nvPr>
            <p:ph type="title"/>
          </p:nvPr>
        </p:nvSpPr>
        <p:spPr>
          <a:xfrm>
            <a:off x="1236497" y="780222"/>
            <a:ext cx="9955086" cy="910466"/>
          </a:xfrm>
        </p:spPr>
        <p:txBody>
          <a:bodyPr/>
          <a:lstStyle/>
          <a:p>
            <a:r>
              <a:rPr lang="en-US" dirty="0"/>
              <a:t>Your Soil Report Card</a:t>
            </a:r>
          </a:p>
        </p:txBody>
      </p:sp>
      <p:pic>
        <p:nvPicPr>
          <p:cNvPr id="8" name="Picture 7">
            <a:extLst>
              <a:ext uri="{FF2B5EF4-FFF2-40B4-BE49-F238E27FC236}">
                <a16:creationId xmlns:a16="http://schemas.microsoft.com/office/drawing/2014/main" id="{87D6DEC2-3CB3-D168-E036-81E00A7A3B63}"/>
              </a:ext>
            </a:extLst>
          </p:cNvPr>
          <p:cNvPicPr>
            <a:picLocks noChangeAspect="1"/>
          </p:cNvPicPr>
          <p:nvPr/>
        </p:nvPicPr>
        <p:blipFill>
          <a:blip r:embed="rId3"/>
          <a:stretch>
            <a:fillRect/>
          </a:stretch>
        </p:blipFill>
        <p:spPr>
          <a:xfrm>
            <a:off x="2005637" y="2786940"/>
            <a:ext cx="7772400" cy="3648062"/>
          </a:xfrm>
          <a:prstGeom prst="rect">
            <a:avLst/>
          </a:prstGeom>
        </p:spPr>
      </p:pic>
    </p:spTree>
    <p:extLst>
      <p:ext uri="{BB962C8B-B14F-4D97-AF65-F5344CB8AC3E}">
        <p14:creationId xmlns:p14="http://schemas.microsoft.com/office/powerpoint/2010/main" val="948494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E993E-0177-8049-9C70-3AF69BB2ED1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AA96556-0630-DF25-A607-1048CEF12390}"/>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150374" y="1780308"/>
            <a:ext cx="10127332" cy="1406840"/>
          </a:xfrm>
          <a:prstGeom prst="rect">
            <a:avLst/>
          </a:prstGeom>
        </p:spPr>
      </p:pic>
      <p:sp>
        <p:nvSpPr>
          <p:cNvPr id="3" name="Title 1">
            <a:extLst>
              <a:ext uri="{FF2B5EF4-FFF2-40B4-BE49-F238E27FC236}">
                <a16:creationId xmlns:a16="http://schemas.microsoft.com/office/drawing/2014/main" id="{1505D0B2-11E5-AC88-D7B8-1F74CAC76752}"/>
              </a:ext>
            </a:extLst>
          </p:cNvPr>
          <p:cNvSpPr>
            <a:spLocks noGrp="1"/>
          </p:cNvSpPr>
          <p:nvPr>
            <p:ph type="title"/>
          </p:nvPr>
        </p:nvSpPr>
        <p:spPr>
          <a:xfrm>
            <a:off x="1236497" y="780222"/>
            <a:ext cx="9955086" cy="910466"/>
          </a:xfrm>
        </p:spPr>
        <p:txBody>
          <a:bodyPr/>
          <a:lstStyle/>
          <a:p>
            <a:r>
              <a:rPr lang="en-US" dirty="0"/>
              <a:t>Your Soil Report Card</a:t>
            </a:r>
          </a:p>
        </p:txBody>
      </p:sp>
      <p:sp>
        <p:nvSpPr>
          <p:cNvPr id="4" name="Text Placeholder 2">
            <a:extLst>
              <a:ext uri="{FF2B5EF4-FFF2-40B4-BE49-F238E27FC236}">
                <a16:creationId xmlns:a16="http://schemas.microsoft.com/office/drawing/2014/main" id="{429C31B2-4290-86DB-4010-67FD0A9C904D}"/>
              </a:ext>
            </a:extLst>
          </p:cNvPr>
          <p:cNvSpPr>
            <a:spLocks noGrp="1"/>
          </p:cNvSpPr>
          <p:nvPr>
            <p:ph idx="1"/>
          </p:nvPr>
        </p:nvSpPr>
        <p:spPr>
          <a:xfrm>
            <a:off x="1236497" y="3187148"/>
            <a:ext cx="10512158" cy="2777836"/>
          </a:xfrm>
        </p:spPr>
        <p:txBody>
          <a:bodyPr vert="horz" lIns="91440" tIns="45720" rIns="91440" bIns="45720" rtlCol="0" anchor="t">
            <a:normAutofit fontScale="77500" lnSpcReduction="20000"/>
          </a:bodyPr>
          <a:lstStyle/>
          <a:p>
            <a:pPr marL="0" indent="0">
              <a:buNone/>
            </a:pPr>
            <a:r>
              <a:rPr lang="en-US" dirty="0">
                <a:cs typeface="Calibri"/>
              </a:rPr>
              <a:t>The lower section on the soil test provides:</a:t>
            </a:r>
          </a:p>
          <a:p>
            <a:r>
              <a:rPr lang="en-US" dirty="0">
                <a:cs typeface="Calibri"/>
              </a:rPr>
              <a:t>Soil pH</a:t>
            </a:r>
          </a:p>
          <a:p>
            <a:r>
              <a:rPr lang="en-US" dirty="0">
                <a:cs typeface="Calibri"/>
              </a:rPr>
              <a:t>Organic matter</a:t>
            </a:r>
          </a:p>
          <a:p>
            <a:r>
              <a:rPr lang="en-US" dirty="0">
                <a:cs typeface="Calibri"/>
              </a:rPr>
              <a:t>Lime requirement</a:t>
            </a:r>
          </a:p>
          <a:p>
            <a:r>
              <a:rPr lang="en-US" dirty="0">
                <a:cs typeface="Calibri"/>
              </a:rPr>
              <a:t>Plant available phosphorus</a:t>
            </a:r>
          </a:p>
          <a:p>
            <a:r>
              <a:rPr lang="en-US" dirty="0">
                <a:cs typeface="Calibri"/>
              </a:rPr>
              <a:t>Plant available potassium. </a:t>
            </a:r>
          </a:p>
          <a:p>
            <a:r>
              <a:rPr lang="en-US" dirty="0">
                <a:cs typeface="Calibri"/>
              </a:rPr>
              <a:t>This info is also contained in the spreadsheet often provided by the soil test lab for use by SnapPlus.</a:t>
            </a:r>
          </a:p>
        </p:txBody>
      </p:sp>
    </p:spTree>
    <p:extLst>
      <p:ext uri="{BB962C8B-B14F-4D97-AF65-F5344CB8AC3E}">
        <p14:creationId xmlns:p14="http://schemas.microsoft.com/office/powerpoint/2010/main" val="2291432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51C1-44AB-F171-94A5-46E9E708439D}"/>
              </a:ext>
            </a:extLst>
          </p:cNvPr>
          <p:cNvSpPr>
            <a:spLocks noGrp="1"/>
          </p:cNvSpPr>
          <p:nvPr>
            <p:ph type="title"/>
          </p:nvPr>
        </p:nvSpPr>
        <p:spPr/>
        <p:txBody>
          <a:bodyPr/>
          <a:lstStyle/>
          <a:p>
            <a:r>
              <a:rPr lang="en-US"/>
              <a:t>Take Away Message</a:t>
            </a:r>
          </a:p>
        </p:txBody>
      </p:sp>
      <p:sp>
        <p:nvSpPr>
          <p:cNvPr id="3" name="Content Placeholder 2">
            <a:extLst>
              <a:ext uri="{FF2B5EF4-FFF2-40B4-BE49-F238E27FC236}">
                <a16:creationId xmlns:a16="http://schemas.microsoft.com/office/drawing/2014/main" id="{767FC550-5972-39EC-7FC3-9197FA5759B0}"/>
              </a:ext>
            </a:extLst>
          </p:cNvPr>
          <p:cNvSpPr>
            <a:spLocks noGrp="1"/>
          </p:cNvSpPr>
          <p:nvPr>
            <p:ph idx="1"/>
          </p:nvPr>
        </p:nvSpPr>
        <p:spPr/>
        <p:txBody>
          <a:bodyPr>
            <a:normAutofit fontScale="92500" lnSpcReduction="10000"/>
          </a:bodyPr>
          <a:lstStyle/>
          <a:p>
            <a:r>
              <a:rPr lang="en-US" dirty="0"/>
              <a:t>Soil testing all starts with taking good soil samples.</a:t>
            </a:r>
          </a:p>
          <a:p>
            <a:r>
              <a:rPr lang="en-US" dirty="0"/>
              <a:t>The more info you provide about soil sample on the submission sheet the better the recommendations will be.</a:t>
            </a:r>
          </a:p>
          <a:p>
            <a:pPr lvl="1"/>
            <a:r>
              <a:rPr lang="en-US" dirty="0"/>
              <a:t>Soil type, location, yield goal, crop rotation</a:t>
            </a:r>
          </a:p>
          <a:p>
            <a:r>
              <a:rPr lang="en-US" dirty="0"/>
              <a:t>Maintain ideal soil </a:t>
            </a:r>
            <a:r>
              <a:rPr lang="en-US" dirty="0" err="1"/>
              <a:t>pH.</a:t>
            </a:r>
            <a:endParaRPr lang="en-US" dirty="0"/>
          </a:p>
          <a:p>
            <a:r>
              <a:rPr lang="en-US" dirty="0"/>
              <a:t>Nitrogen recommendations are not based on routine soil test results.</a:t>
            </a:r>
          </a:p>
          <a:p>
            <a:r>
              <a:rPr lang="en-US" dirty="0"/>
              <a:t>Nutrient changes for low and excessively high testing fields. </a:t>
            </a:r>
          </a:p>
          <a:p>
            <a:r>
              <a:rPr lang="en-US" dirty="0"/>
              <a:t>Utilize your experts to answer questions based on lab results.</a:t>
            </a:r>
          </a:p>
          <a:p>
            <a:pPr lvl="1"/>
            <a:r>
              <a:rPr lang="en-US" dirty="0"/>
              <a:t>Lab </a:t>
            </a:r>
          </a:p>
          <a:p>
            <a:pPr lvl="1"/>
            <a:r>
              <a:rPr lang="en-US" dirty="0"/>
              <a:t>Agronomist/CCA</a:t>
            </a:r>
          </a:p>
          <a:p>
            <a:pPr lvl="1"/>
            <a:r>
              <a:rPr lang="en-US" dirty="0"/>
              <a:t>UW Extension NPM</a:t>
            </a:r>
          </a:p>
        </p:txBody>
      </p:sp>
    </p:spTree>
    <p:extLst>
      <p:ext uri="{BB962C8B-B14F-4D97-AF65-F5344CB8AC3E}">
        <p14:creationId xmlns:p14="http://schemas.microsoft.com/office/powerpoint/2010/main" val="2864897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DC57-1E80-BDF6-D7DC-D69A5CD1E966}"/>
              </a:ext>
            </a:extLst>
          </p:cNvPr>
          <p:cNvSpPr>
            <a:spLocks noGrp="1"/>
          </p:cNvSpPr>
          <p:nvPr>
            <p:ph type="title"/>
          </p:nvPr>
        </p:nvSpPr>
        <p:spPr/>
        <p:txBody>
          <a:bodyPr/>
          <a:lstStyle/>
          <a:p>
            <a:r>
              <a:rPr lang="en-US" dirty="0"/>
              <a:t>Soil pH</a:t>
            </a:r>
          </a:p>
        </p:txBody>
      </p:sp>
      <p:sp>
        <p:nvSpPr>
          <p:cNvPr id="5" name="Text Placeholder 4">
            <a:extLst>
              <a:ext uri="{FF2B5EF4-FFF2-40B4-BE49-F238E27FC236}">
                <a16:creationId xmlns:a16="http://schemas.microsoft.com/office/drawing/2014/main" id="{840BF9E4-F352-C4EA-83A3-976ECDEE793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30053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0FBF5-DC99-F0D7-10BC-7DBB1C8D49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B5146-9638-D600-B839-03AB50BB1580}"/>
              </a:ext>
            </a:extLst>
          </p:cNvPr>
          <p:cNvSpPr>
            <a:spLocks noGrp="1"/>
          </p:cNvSpPr>
          <p:nvPr>
            <p:ph type="title"/>
          </p:nvPr>
        </p:nvSpPr>
        <p:spPr/>
        <p:txBody>
          <a:bodyPr/>
          <a:lstStyle/>
          <a:p>
            <a:r>
              <a:rPr lang="en-US" dirty="0">
                <a:ea typeface="Calibri Light"/>
                <a:cs typeface="Calibri Light"/>
              </a:rPr>
              <a:t>Following Along in Fast Facts?</a:t>
            </a:r>
          </a:p>
        </p:txBody>
      </p:sp>
      <p:sp>
        <p:nvSpPr>
          <p:cNvPr id="9" name="Content Placeholder 2">
            <a:extLst>
              <a:ext uri="{FF2B5EF4-FFF2-40B4-BE49-F238E27FC236}">
                <a16:creationId xmlns:a16="http://schemas.microsoft.com/office/drawing/2014/main" id="{53C23874-253C-9469-8DD1-E707BB83D317}"/>
              </a:ext>
            </a:extLst>
          </p:cNvPr>
          <p:cNvSpPr txBox="1">
            <a:spLocks/>
          </p:cNvSpPr>
          <p:nvPr/>
        </p:nvSpPr>
        <p:spPr>
          <a:xfrm>
            <a:off x="1347235" y="1690688"/>
            <a:ext cx="597205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Calibri Light"/>
                <a:cs typeface="Calibri Light"/>
              </a:rPr>
              <a:t>Soils pH: Page 12 </a:t>
            </a:r>
            <a:r>
              <a:rPr kumimoji="0" lang="en-US" sz="2800" b="0" i="0" u="none" strike="noStrike" kern="1200" cap="none" spc="0" normalizeH="0" baseline="0" noProof="0" dirty="0">
                <a:ln>
                  <a:noFill/>
                </a:ln>
                <a:solidFill>
                  <a:prstClr val="black"/>
                </a:solidFill>
                <a:effectLst/>
                <a:uLnTx/>
                <a:uFillTx/>
                <a:latin typeface="Calibri" panose="020F0502020204030204"/>
                <a:ea typeface="Calibri"/>
                <a:cs typeface="Calibri"/>
              </a:rPr>
              <a:t>in </a:t>
            </a:r>
            <a:r>
              <a:rPr kumimoji="0" lang="en-US" sz="2800" b="0" i="0" u="none" strike="noStrike" kern="1200" cap="none" spc="0" normalizeH="0" baseline="0" noProof="0" dirty="0">
                <a:ln>
                  <a:noFill/>
                </a:ln>
                <a:solidFill>
                  <a:prstClr val="black"/>
                </a:solidFill>
                <a:effectLst/>
                <a:uLnTx/>
                <a:uFillTx/>
                <a:latin typeface="Calibri" panose="020F0502020204030204"/>
                <a:ea typeface="Calibri"/>
                <a:cs typeface="Calibri"/>
                <a:hlinkClick r:id="rId3"/>
              </a:rPr>
              <a:t>Nutrient Management Fast Facts</a:t>
            </a:r>
            <a:endParaRPr kumimoji="0" lang="en-US" sz="2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p:txBody>
      </p:sp>
      <p:pic>
        <p:nvPicPr>
          <p:cNvPr id="11" name="Picture 10" descr="A qr code on a white background&#10;&#10;Description automatically generated">
            <a:hlinkClick r:id="rId3"/>
            <a:extLst>
              <a:ext uri="{FF2B5EF4-FFF2-40B4-BE49-F238E27FC236}">
                <a16:creationId xmlns:a16="http://schemas.microsoft.com/office/drawing/2014/main" id="{3FE7C9A4-1C23-C5E9-FD26-3A2A5036FB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80985" y="3277426"/>
            <a:ext cx="3325545" cy="3325545"/>
          </a:xfrm>
          <a:prstGeom prst="rect">
            <a:avLst/>
          </a:prstGeom>
        </p:spPr>
      </p:pic>
      <p:pic>
        <p:nvPicPr>
          <p:cNvPr id="3" name="Picture 2">
            <a:extLst>
              <a:ext uri="{FF2B5EF4-FFF2-40B4-BE49-F238E27FC236}">
                <a16:creationId xmlns:a16="http://schemas.microsoft.com/office/drawing/2014/main" id="{4F9389E6-6C2C-8FE9-A509-797DBEA6699B}"/>
              </a:ext>
            </a:extLst>
          </p:cNvPr>
          <p:cNvPicPr>
            <a:picLocks noChangeAspect="1"/>
          </p:cNvPicPr>
          <p:nvPr/>
        </p:nvPicPr>
        <p:blipFill>
          <a:blip r:embed="rId5"/>
          <a:stretch>
            <a:fillRect/>
          </a:stretch>
        </p:blipFill>
        <p:spPr>
          <a:xfrm>
            <a:off x="7740280" y="209320"/>
            <a:ext cx="4200665" cy="5453350"/>
          </a:xfrm>
          <a:prstGeom prst="rect">
            <a:avLst/>
          </a:prstGeom>
        </p:spPr>
      </p:pic>
    </p:spTree>
    <p:extLst>
      <p:ext uri="{BB962C8B-B14F-4D97-AF65-F5344CB8AC3E}">
        <p14:creationId xmlns:p14="http://schemas.microsoft.com/office/powerpoint/2010/main" val="321891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99ABD-A91D-8068-B312-5EC891F394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905022-E1D5-725F-02B1-84DED461C294}"/>
              </a:ext>
            </a:extLst>
          </p:cNvPr>
          <p:cNvSpPr>
            <a:spLocks noGrp="1"/>
          </p:cNvSpPr>
          <p:nvPr>
            <p:ph type="title"/>
          </p:nvPr>
        </p:nvSpPr>
        <p:spPr>
          <a:xfrm>
            <a:off x="972338" y="715315"/>
            <a:ext cx="9955086" cy="910466"/>
          </a:xfrm>
        </p:spPr>
        <p:txBody>
          <a:bodyPr/>
          <a:lstStyle/>
          <a:p>
            <a:r>
              <a:rPr lang="en-US" dirty="0"/>
              <a:t>Your Soil Report Card- pH</a:t>
            </a:r>
          </a:p>
        </p:txBody>
      </p:sp>
      <p:pic>
        <p:nvPicPr>
          <p:cNvPr id="4" name="Picture 3">
            <a:extLst>
              <a:ext uri="{FF2B5EF4-FFF2-40B4-BE49-F238E27FC236}">
                <a16:creationId xmlns:a16="http://schemas.microsoft.com/office/drawing/2014/main" id="{96B0B4E9-93A8-1794-53F2-94E80851A927}"/>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972338" y="2052872"/>
            <a:ext cx="10962922" cy="2752255"/>
          </a:xfrm>
          <a:prstGeom prst="rect">
            <a:avLst/>
          </a:prstGeom>
        </p:spPr>
      </p:pic>
    </p:spTree>
    <p:extLst>
      <p:ext uri="{BB962C8B-B14F-4D97-AF65-F5344CB8AC3E}">
        <p14:creationId xmlns:p14="http://schemas.microsoft.com/office/powerpoint/2010/main" val="2163950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B1F042-B72D-2D1E-FD68-C67F1F23670E}"/>
              </a:ext>
            </a:extLst>
          </p:cNvPr>
          <p:cNvSpPr>
            <a:spLocks noGrp="1"/>
          </p:cNvSpPr>
          <p:nvPr>
            <p:ph type="title" idx="4294967295"/>
          </p:nvPr>
        </p:nvSpPr>
        <p:spPr>
          <a:xfrm>
            <a:off x="955441" y="795404"/>
            <a:ext cx="5948363" cy="1325562"/>
          </a:xfrm>
        </p:spPr>
        <p:txBody>
          <a:bodyPr/>
          <a:lstStyle/>
          <a:p>
            <a:r>
              <a:rPr lang="en-US" dirty="0">
                <a:ea typeface="Red Hat Display Black" panose="02010303040201060303" pitchFamily="2" charset="0"/>
                <a:cs typeface="Red Hat Display Black" panose="02010303040201060303" pitchFamily="2" charset="0"/>
              </a:rPr>
              <a:t>What is soil pH?</a:t>
            </a:r>
          </a:p>
        </p:txBody>
      </p:sp>
      <p:sp>
        <p:nvSpPr>
          <p:cNvPr id="5" name="Content Placeholder 4">
            <a:extLst>
              <a:ext uri="{FF2B5EF4-FFF2-40B4-BE49-F238E27FC236}">
                <a16:creationId xmlns:a16="http://schemas.microsoft.com/office/drawing/2014/main" id="{2FE00D1C-FD1E-806F-CD11-48C889D041D9}"/>
              </a:ext>
            </a:extLst>
          </p:cNvPr>
          <p:cNvSpPr>
            <a:spLocks noGrp="1"/>
          </p:cNvSpPr>
          <p:nvPr>
            <p:ph sz="half" idx="4294967295"/>
          </p:nvPr>
        </p:nvSpPr>
        <p:spPr>
          <a:xfrm>
            <a:off x="1152859" y="1711258"/>
            <a:ext cx="6494659" cy="4351338"/>
          </a:xfrm>
        </p:spPr>
        <p:txBody>
          <a:bodyPr anchor="ctr">
            <a:normAutofit/>
          </a:bodyPr>
          <a:lstStyle/>
          <a:p>
            <a:pPr marL="0" indent="0" algn="ctr">
              <a:buNone/>
            </a:pPr>
            <a:r>
              <a:rPr lang="en-US" sz="7200" dirty="0">
                <a:latin typeface="Red Hat Display Medium" panose="02010303040201060303" pitchFamily="2" charset="0"/>
                <a:ea typeface="Red Hat Display Medium" panose="02010303040201060303" pitchFamily="2" charset="0"/>
                <a:cs typeface="Red Hat Display Medium" panose="02010303040201060303" pitchFamily="2" charset="0"/>
              </a:rPr>
              <a:t>pH = -log[H</a:t>
            </a:r>
            <a:r>
              <a:rPr lang="en-US" sz="7200" baseline="30000" dirty="0">
                <a:latin typeface="Red Hat Display Medium" panose="02010303040201060303" pitchFamily="2" charset="0"/>
                <a:ea typeface="Red Hat Display Medium" panose="02010303040201060303" pitchFamily="2" charset="0"/>
                <a:cs typeface="Red Hat Display Medium" panose="02010303040201060303" pitchFamily="2" charset="0"/>
              </a:rPr>
              <a:t>+</a:t>
            </a:r>
            <a:r>
              <a:rPr lang="en-US" sz="7200" dirty="0">
                <a:latin typeface="Red Hat Display Medium" panose="02010303040201060303" pitchFamily="2" charset="0"/>
                <a:ea typeface="Red Hat Display Medium" panose="02010303040201060303" pitchFamily="2" charset="0"/>
                <a:cs typeface="Red Hat Display Medium" panose="02010303040201060303" pitchFamily="2" charset="0"/>
              </a:rPr>
              <a:t>]</a:t>
            </a:r>
          </a:p>
        </p:txBody>
      </p:sp>
      <p:sp>
        <p:nvSpPr>
          <p:cNvPr id="9" name="TextBox 8">
            <a:extLst>
              <a:ext uri="{FF2B5EF4-FFF2-40B4-BE49-F238E27FC236}">
                <a16:creationId xmlns:a16="http://schemas.microsoft.com/office/drawing/2014/main" id="{DE272A1A-B163-3836-55A6-954E4FE78A09}"/>
              </a:ext>
            </a:extLst>
          </p:cNvPr>
          <p:cNvSpPr txBox="1"/>
          <p:nvPr/>
        </p:nvSpPr>
        <p:spPr>
          <a:xfrm>
            <a:off x="1152148" y="5044769"/>
            <a:ext cx="25954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ed Hat Display Medium" panose="02010303040201060303" pitchFamily="2" charset="0"/>
                <a:ea typeface="Red Hat Display Medium" panose="02010303040201060303" pitchFamily="2" charset="0"/>
                <a:cs typeface="Red Hat Display Medium" panose="02010303040201060303" pitchFamily="2" charset="0"/>
              </a:rPr>
              <a:t>Inverse relationship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ed Hat Display Medium" panose="02010303040201060303" pitchFamily="2" charset="0"/>
                <a:ea typeface="Red Hat Display Medium" panose="02010303040201060303" pitchFamily="2" charset="0"/>
                <a:cs typeface="Red Hat Display Medium" panose="02010303040201060303" pitchFamily="2" charset="0"/>
              </a:rPr>
              <a:t>More acid = lower pH</a:t>
            </a:r>
          </a:p>
        </p:txBody>
      </p:sp>
      <p:sp>
        <p:nvSpPr>
          <p:cNvPr id="11" name="TextBox 10">
            <a:extLst>
              <a:ext uri="{FF2B5EF4-FFF2-40B4-BE49-F238E27FC236}">
                <a16:creationId xmlns:a16="http://schemas.microsoft.com/office/drawing/2014/main" id="{ED44C10C-F3D5-D1E9-FE80-77DE182D9F0D}"/>
              </a:ext>
            </a:extLst>
          </p:cNvPr>
          <p:cNvSpPr txBox="1"/>
          <p:nvPr/>
        </p:nvSpPr>
        <p:spPr>
          <a:xfrm>
            <a:off x="4327685" y="5095107"/>
            <a:ext cx="30700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ed Hat Display Medium" panose="02010303040201060303" pitchFamily="2" charset="0"/>
                <a:ea typeface="Red Hat Display Medium" panose="02010303040201060303" pitchFamily="2" charset="0"/>
                <a:cs typeface="Red Hat Display Medium" panose="02010303040201060303" pitchFamily="2" charset="0"/>
              </a:rPr>
              <a:t>Logarithmic Scale (base 10)</a:t>
            </a:r>
          </a:p>
        </p:txBody>
      </p:sp>
      <p:sp>
        <p:nvSpPr>
          <p:cNvPr id="13" name="TextBox 12">
            <a:extLst>
              <a:ext uri="{FF2B5EF4-FFF2-40B4-BE49-F238E27FC236}">
                <a16:creationId xmlns:a16="http://schemas.microsoft.com/office/drawing/2014/main" id="{8640163E-5E06-A81D-3A8D-FB5912A6ADAB}"/>
              </a:ext>
            </a:extLst>
          </p:cNvPr>
          <p:cNvSpPr txBox="1"/>
          <p:nvPr/>
        </p:nvSpPr>
        <p:spPr>
          <a:xfrm>
            <a:off x="3054130" y="2133592"/>
            <a:ext cx="27354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ed Hat Display Medium" panose="02010303040201060303" pitchFamily="2" charset="0"/>
                <a:ea typeface="Red Hat Display Medium" panose="02010303040201060303" pitchFamily="2" charset="0"/>
                <a:cs typeface="Red Hat Display Medium" panose="02010303040201060303" pitchFamily="2" charset="0"/>
              </a:rPr>
              <a:t>Concentration of acid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ed Hat Display Medium" panose="02010303040201060303" pitchFamily="2" charset="0"/>
                <a:ea typeface="Red Hat Display Medium" panose="02010303040201060303" pitchFamily="2" charset="0"/>
                <a:cs typeface="Red Hat Display Medium" panose="02010303040201060303" pitchFamily="2" charset="0"/>
              </a:rPr>
              <a:t>in soil water</a:t>
            </a:r>
          </a:p>
        </p:txBody>
      </p:sp>
      <p:cxnSp>
        <p:nvCxnSpPr>
          <p:cNvPr id="15" name="Straight Arrow Connector 14">
            <a:extLst>
              <a:ext uri="{FF2B5EF4-FFF2-40B4-BE49-F238E27FC236}">
                <a16:creationId xmlns:a16="http://schemas.microsoft.com/office/drawing/2014/main" id="{2A96D549-B7F8-D3B1-6314-A6705374ECEE}"/>
              </a:ext>
            </a:extLst>
          </p:cNvPr>
          <p:cNvCxnSpPr/>
          <p:nvPr/>
        </p:nvCxnSpPr>
        <p:spPr>
          <a:xfrm>
            <a:off x="5578490" y="2765434"/>
            <a:ext cx="517510" cy="542772"/>
          </a:xfrm>
          <a:prstGeom prst="straightConnector1">
            <a:avLst/>
          </a:prstGeom>
          <a:ln w="76200">
            <a:solidFill>
              <a:srgbClr val="C5050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2B03808-FD77-5D28-93E0-A77DE6E3143B}"/>
              </a:ext>
            </a:extLst>
          </p:cNvPr>
          <p:cNvCxnSpPr>
            <a:cxnSpLocks/>
          </p:cNvCxnSpPr>
          <p:nvPr/>
        </p:nvCxnSpPr>
        <p:spPr>
          <a:xfrm flipH="1" flipV="1">
            <a:off x="4757463" y="4381779"/>
            <a:ext cx="293391" cy="562332"/>
          </a:xfrm>
          <a:prstGeom prst="straightConnector1">
            <a:avLst/>
          </a:prstGeom>
          <a:ln w="76200">
            <a:solidFill>
              <a:srgbClr val="C5050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594A211-B011-ECDA-A4D9-AEDB585B7747}"/>
              </a:ext>
            </a:extLst>
          </p:cNvPr>
          <p:cNvCxnSpPr>
            <a:cxnSpLocks/>
          </p:cNvCxnSpPr>
          <p:nvPr/>
        </p:nvCxnSpPr>
        <p:spPr>
          <a:xfrm flipV="1">
            <a:off x="3440101" y="4186274"/>
            <a:ext cx="356254" cy="757837"/>
          </a:xfrm>
          <a:prstGeom prst="straightConnector1">
            <a:avLst/>
          </a:prstGeom>
          <a:ln w="76200">
            <a:solidFill>
              <a:srgbClr val="C5050C"/>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DDCD58F2-6DE8-02A1-AA09-AE0DDC835FCC}"/>
              </a:ext>
            </a:extLst>
          </p:cNvPr>
          <p:cNvGrpSpPr/>
          <p:nvPr/>
        </p:nvGrpSpPr>
        <p:grpSpPr>
          <a:xfrm>
            <a:off x="9309436" y="454755"/>
            <a:ext cx="1193766" cy="5421011"/>
            <a:chOff x="8512925" y="488984"/>
            <a:chExt cx="1193766" cy="5421011"/>
          </a:xfrm>
        </p:grpSpPr>
        <p:grpSp>
          <p:nvGrpSpPr>
            <p:cNvPr id="29" name="Group 28">
              <a:extLst>
                <a:ext uri="{FF2B5EF4-FFF2-40B4-BE49-F238E27FC236}">
                  <a16:creationId xmlns:a16="http://schemas.microsoft.com/office/drawing/2014/main" id="{BEA49E93-91EE-170F-8EC5-220BB71CC4BB}"/>
                </a:ext>
              </a:extLst>
            </p:cNvPr>
            <p:cNvGrpSpPr/>
            <p:nvPr/>
          </p:nvGrpSpPr>
          <p:grpSpPr>
            <a:xfrm>
              <a:off x="8512925" y="488984"/>
              <a:ext cx="440371" cy="5421011"/>
              <a:chOff x="8512925" y="488984"/>
              <a:chExt cx="440371" cy="5421011"/>
            </a:xfrm>
          </p:grpSpPr>
          <p:sp>
            <p:nvSpPr>
              <p:cNvPr id="2" name="Rectangle 1">
                <a:extLst>
                  <a:ext uri="{FF2B5EF4-FFF2-40B4-BE49-F238E27FC236}">
                    <a16:creationId xmlns:a16="http://schemas.microsoft.com/office/drawing/2014/main" id="{47437803-A9B3-6BED-089C-39AB9721D062}"/>
                  </a:ext>
                </a:extLst>
              </p:cNvPr>
              <p:cNvSpPr/>
              <p:nvPr/>
            </p:nvSpPr>
            <p:spPr>
              <a:xfrm>
                <a:off x="8520751" y="3239454"/>
                <a:ext cx="432545" cy="2670541"/>
              </a:xfrm>
              <a:prstGeom prst="rect">
                <a:avLst/>
              </a:prstGeom>
              <a:gradFill flip="none" rotWithShape="1">
                <a:gsLst>
                  <a:gs pos="0">
                    <a:schemeClr val="accent1">
                      <a:lumMod val="0"/>
                      <a:lumOff val="100000"/>
                    </a:schemeClr>
                  </a:gs>
                  <a:gs pos="45000">
                    <a:schemeClr val="accent1">
                      <a:lumMod val="0"/>
                      <a:lumOff val="100000"/>
                    </a:schemeClr>
                  </a:gs>
                  <a:gs pos="100000">
                    <a:schemeClr val="accent1">
                      <a:lumMod val="100000"/>
                    </a:schemeClr>
                  </a:gs>
                </a:gsLst>
                <a:path path="circle">
                  <a:fillToRect l="50000" t="-80000" r="50000" b="180000"/>
                </a:path>
                <a:tileRect/>
              </a:gradFill>
              <a:ln>
                <a:gradFill flip="none" rotWithShape="1">
                  <a:gsLst>
                    <a:gs pos="0">
                      <a:schemeClr val="accent1">
                        <a:lumMod val="0"/>
                        <a:lumOff val="100000"/>
                      </a:schemeClr>
                    </a:gs>
                    <a:gs pos="61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989945E-C9E5-ECC8-5E44-45467C3A0250}"/>
                  </a:ext>
                </a:extLst>
              </p:cNvPr>
              <p:cNvSpPr/>
              <p:nvPr/>
            </p:nvSpPr>
            <p:spPr>
              <a:xfrm rot="10800000">
                <a:off x="8520751" y="568913"/>
                <a:ext cx="432545" cy="2670541"/>
              </a:xfrm>
              <a:prstGeom prst="rect">
                <a:avLst/>
              </a:prstGeom>
              <a:gradFill flip="none" rotWithShape="1">
                <a:gsLst>
                  <a:gs pos="0">
                    <a:schemeClr val="accent2">
                      <a:lumMod val="0"/>
                      <a:lumOff val="100000"/>
                    </a:schemeClr>
                  </a:gs>
                  <a:gs pos="45000">
                    <a:schemeClr val="accent2">
                      <a:lumMod val="0"/>
                      <a:lumOff val="100000"/>
                    </a:schemeClr>
                  </a:gs>
                  <a:gs pos="100000">
                    <a:schemeClr val="accent2">
                      <a:lumMod val="100000"/>
                    </a:schemeClr>
                  </a:gs>
                </a:gsLst>
                <a:path path="circle">
                  <a:fillToRect l="50000" t="-80000" r="50000" b="180000"/>
                </a:path>
                <a:tileRect/>
              </a:gradFill>
              <a:ln>
                <a:gradFill flip="none" rotWithShape="1">
                  <a:gsLst>
                    <a:gs pos="0">
                      <a:schemeClr val="accent2">
                        <a:lumMod val="0"/>
                        <a:lumOff val="100000"/>
                      </a:schemeClr>
                    </a:gs>
                    <a:gs pos="54000">
                      <a:schemeClr val="accent2">
                        <a:lumMod val="0"/>
                        <a:lumOff val="100000"/>
                      </a:schemeClr>
                    </a:gs>
                    <a:gs pos="100000">
                      <a:schemeClr val="accent2">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5EBB6B1-2C8B-E701-F781-7BF4444D1447}"/>
                  </a:ext>
                </a:extLst>
              </p:cNvPr>
              <p:cNvSpPr txBox="1"/>
              <p:nvPr/>
            </p:nvSpPr>
            <p:spPr>
              <a:xfrm>
                <a:off x="8589837" y="488984"/>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0" name="TextBox 9">
                <a:extLst>
                  <a:ext uri="{FF2B5EF4-FFF2-40B4-BE49-F238E27FC236}">
                    <a16:creationId xmlns:a16="http://schemas.microsoft.com/office/drawing/2014/main" id="{CD5B755D-02E2-60DE-D67B-D7EF9B7B88E9}"/>
                  </a:ext>
                </a:extLst>
              </p:cNvPr>
              <p:cNvSpPr txBox="1"/>
              <p:nvPr/>
            </p:nvSpPr>
            <p:spPr>
              <a:xfrm>
                <a:off x="8589837" y="849818"/>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12" name="TextBox 11">
                <a:extLst>
                  <a:ext uri="{FF2B5EF4-FFF2-40B4-BE49-F238E27FC236}">
                    <a16:creationId xmlns:a16="http://schemas.microsoft.com/office/drawing/2014/main" id="{BD00FD71-C5E0-F182-47B6-F22EFBC4C0C7}"/>
                  </a:ext>
                </a:extLst>
              </p:cNvPr>
              <p:cNvSpPr txBox="1"/>
              <p:nvPr/>
            </p:nvSpPr>
            <p:spPr>
              <a:xfrm>
                <a:off x="8589837" y="1210652"/>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14" name="TextBox 13">
                <a:extLst>
                  <a:ext uri="{FF2B5EF4-FFF2-40B4-BE49-F238E27FC236}">
                    <a16:creationId xmlns:a16="http://schemas.microsoft.com/office/drawing/2014/main" id="{F05246F3-94BC-EE85-D043-3ACFA237F665}"/>
                  </a:ext>
                </a:extLst>
              </p:cNvPr>
              <p:cNvSpPr txBox="1"/>
              <p:nvPr/>
            </p:nvSpPr>
            <p:spPr>
              <a:xfrm>
                <a:off x="8589837" y="1571486"/>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17" name="TextBox 16">
                <a:extLst>
                  <a:ext uri="{FF2B5EF4-FFF2-40B4-BE49-F238E27FC236}">
                    <a16:creationId xmlns:a16="http://schemas.microsoft.com/office/drawing/2014/main" id="{9E223181-FCBA-7BBE-3A1E-93E0385965A2}"/>
                  </a:ext>
                </a:extLst>
              </p:cNvPr>
              <p:cNvSpPr txBox="1"/>
              <p:nvPr/>
            </p:nvSpPr>
            <p:spPr>
              <a:xfrm>
                <a:off x="8589837" y="1932320"/>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18" name="TextBox 17">
                <a:extLst>
                  <a:ext uri="{FF2B5EF4-FFF2-40B4-BE49-F238E27FC236}">
                    <a16:creationId xmlns:a16="http://schemas.microsoft.com/office/drawing/2014/main" id="{E330159D-6E9F-9157-48F8-07170BE7E548}"/>
                  </a:ext>
                </a:extLst>
              </p:cNvPr>
              <p:cNvSpPr txBox="1"/>
              <p:nvPr/>
            </p:nvSpPr>
            <p:spPr>
              <a:xfrm>
                <a:off x="8589837" y="2293154"/>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19" name="TextBox 18">
                <a:extLst>
                  <a:ext uri="{FF2B5EF4-FFF2-40B4-BE49-F238E27FC236}">
                    <a16:creationId xmlns:a16="http://schemas.microsoft.com/office/drawing/2014/main" id="{D609A4C9-209A-D57C-A06C-DDFC16730C3B}"/>
                  </a:ext>
                </a:extLst>
              </p:cNvPr>
              <p:cNvSpPr txBox="1"/>
              <p:nvPr/>
            </p:nvSpPr>
            <p:spPr>
              <a:xfrm>
                <a:off x="8589837" y="2653988"/>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1" name="TextBox 20">
                <a:extLst>
                  <a:ext uri="{FF2B5EF4-FFF2-40B4-BE49-F238E27FC236}">
                    <a16:creationId xmlns:a16="http://schemas.microsoft.com/office/drawing/2014/main" id="{B8F2BEA5-0E25-AFEF-038D-30EEE2C8D145}"/>
                  </a:ext>
                </a:extLst>
              </p:cNvPr>
              <p:cNvSpPr txBox="1"/>
              <p:nvPr/>
            </p:nvSpPr>
            <p:spPr>
              <a:xfrm>
                <a:off x="8589837" y="3014822"/>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2" name="TextBox 21">
                <a:extLst>
                  <a:ext uri="{FF2B5EF4-FFF2-40B4-BE49-F238E27FC236}">
                    <a16:creationId xmlns:a16="http://schemas.microsoft.com/office/drawing/2014/main" id="{992401A5-49E1-E1DF-5922-F4DEF9D993B2}"/>
                  </a:ext>
                </a:extLst>
              </p:cNvPr>
              <p:cNvSpPr txBox="1"/>
              <p:nvPr/>
            </p:nvSpPr>
            <p:spPr>
              <a:xfrm>
                <a:off x="8589837" y="3375656"/>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
            <p:nvSpPr>
              <p:cNvPr id="23" name="TextBox 22">
                <a:extLst>
                  <a:ext uri="{FF2B5EF4-FFF2-40B4-BE49-F238E27FC236}">
                    <a16:creationId xmlns:a16="http://schemas.microsoft.com/office/drawing/2014/main" id="{3473481A-ED89-BB96-25D6-879846F24C1A}"/>
                  </a:ext>
                </a:extLst>
              </p:cNvPr>
              <p:cNvSpPr txBox="1"/>
              <p:nvPr/>
            </p:nvSpPr>
            <p:spPr>
              <a:xfrm>
                <a:off x="8589837" y="3736490"/>
                <a:ext cx="278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9</a:t>
                </a:r>
              </a:p>
            </p:txBody>
          </p:sp>
          <p:sp>
            <p:nvSpPr>
              <p:cNvPr id="24" name="TextBox 23">
                <a:extLst>
                  <a:ext uri="{FF2B5EF4-FFF2-40B4-BE49-F238E27FC236}">
                    <a16:creationId xmlns:a16="http://schemas.microsoft.com/office/drawing/2014/main" id="{B6387B42-2035-1CF3-BD4C-91251EEDF43C}"/>
                  </a:ext>
                </a:extLst>
              </p:cNvPr>
              <p:cNvSpPr txBox="1"/>
              <p:nvPr/>
            </p:nvSpPr>
            <p:spPr>
              <a:xfrm>
                <a:off x="8513636" y="4097324"/>
                <a:ext cx="4311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a:t>
                </a:r>
              </a:p>
            </p:txBody>
          </p:sp>
          <p:sp>
            <p:nvSpPr>
              <p:cNvPr id="25" name="TextBox 24">
                <a:extLst>
                  <a:ext uri="{FF2B5EF4-FFF2-40B4-BE49-F238E27FC236}">
                    <a16:creationId xmlns:a16="http://schemas.microsoft.com/office/drawing/2014/main" id="{F0967545-7323-0453-588D-E1A2E6C198F9}"/>
                  </a:ext>
                </a:extLst>
              </p:cNvPr>
              <p:cNvSpPr txBox="1"/>
              <p:nvPr/>
            </p:nvSpPr>
            <p:spPr>
              <a:xfrm>
                <a:off x="8514993" y="4458158"/>
                <a:ext cx="4284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11</a:t>
                </a:r>
              </a:p>
            </p:txBody>
          </p:sp>
          <p:sp>
            <p:nvSpPr>
              <p:cNvPr id="26" name="TextBox 25">
                <a:extLst>
                  <a:ext uri="{FF2B5EF4-FFF2-40B4-BE49-F238E27FC236}">
                    <a16:creationId xmlns:a16="http://schemas.microsoft.com/office/drawing/2014/main" id="{E9CA0F1B-9AB4-AB4D-2E8E-B9DAE665ED8C}"/>
                  </a:ext>
                </a:extLst>
              </p:cNvPr>
              <p:cNvSpPr txBox="1"/>
              <p:nvPr/>
            </p:nvSpPr>
            <p:spPr>
              <a:xfrm>
                <a:off x="8513636" y="4818992"/>
                <a:ext cx="4311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12</a:t>
                </a:r>
              </a:p>
            </p:txBody>
          </p:sp>
          <p:sp>
            <p:nvSpPr>
              <p:cNvPr id="27" name="TextBox 26">
                <a:extLst>
                  <a:ext uri="{FF2B5EF4-FFF2-40B4-BE49-F238E27FC236}">
                    <a16:creationId xmlns:a16="http://schemas.microsoft.com/office/drawing/2014/main" id="{3912B7BC-9C13-144C-94C7-50FEAA1FC3E0}"/>
                  </a:ext>
                </a:extLst>
              </p:cNvPr>
              <p:cNvSpPr txBox="1"/>
              <p:nvPr/>
            </p:nvSpPr>
            <p:spPr>
              <a:xfrm>
                <a:off x="8512925" y="5179826"/>
                <a:ext cx="4325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13</a:t>
                </a:r>
              </a:p>
            </p:txBody>
          </p:sp>
          <p:sp>
            <p:nvSpPr>
              <p:cNvPr id="28" name="TextBox 27">
                <a:extLst>
                  <a:ext uri="{FF2B5EF4-FFF2-40B4-BE49-F238E27FC236}">
                    <a16:creationId xmlns:a16="http://schemas.microsoft.com/office/drawing/2014/main" id="{B8BCBF76-B525-8AC0-6868-C8548FAA8E8B}"/>
                  </a:ext>
                </a:extLst>
              </p:cNvPr>
              <p:cNvSpPr txBox="1"/>
              <p:nvPr/>
            </p:nvSpPr>
            <p:spPr>
              <a:xfrm>
                <a:off x="8513636" y="5540663"/>
                <a:ext cx="4311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14</a:t>
                </a:r>
              </a:p>
            </p:txBody>
          </p:sp>
        </p:grpSp>
        <p:sp>
          <p:nvSpPr>
            <p:cNvPr id="30" name="Arrow: Right 29">
              <a:extLst>
                <a:ext uri="{FF2B5EF4-FFF2-40B4-BE49-F238E27FC236}">
                  <a16:creationId xmlns:a16="http://schemas.microsoft.com/office/drawing/2014/main" id="{A53D2C7C-02FB-67C9-AF71-3922E5066243}"/>
                </a:ext>
              </a:extLst>
            </p:cNvPr>
            <p:cNvSpPr/>
            <p:nvPr/>
          </p:nvSpPr>
          <p:spPr>
            <a:xfrm rot="5400000">
              <a:off x="8122900" y="4284713"/>
              <a:ext cx="2670543" cy="497036"/>
            </a:xfrm>
            <a:prstGeom prst="rightArrow">
              <a:avLst/>
            </a:prstGeom>
            <a:gradFill flip="none" rotWithShape="1">
              <a:gsLst>
                <a:gs pos="0">
                  <a:schemeClr val="accent1">
                    <a:lumMod val="0"/>
                    <a:lumOff val="100000"/>
                  </a:schemeClr>
                </a:gs>
                <a:gs pos="5000">
                  <a:schemeClr val="accent1">
                    <a:lumMod val="0"/>
                    <a:lumOff val="100000"/>
                  </a:schemeClr>
                </a:gs>
                <a:gs pos="100000">
                  <a:schemeClr val="accent1">
                    <a:lumMod val="100000"/>
                  </a:schemeClr>
                </a:gs>
              </a:gsLst>
              <a:lin ang="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3F36BFA-8857-6FE8-C673-175238863FC6}"/>
                </a:ext>
              </a:extLst>
            </p:cNvPr>
            <p:cNvSpPr txBox="1"/>
            <p:nvPr/>
          </p:nvSpPr>
          <p:spPr>
            <a:xfrm rot="5400000">
              <a:off x="8922837" y="4405447"/>
              <a:ext cx="107066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Alkalinity</a:t>
              </a:r>
            </a:p>
          </p:txBody>
        </p:sp>
        <p:sp>
          <p:nvSpPr>
            <p:cNvPr id="32" name="Arrow: Right 31">
              <a:extLst>
                <a:ext uri="{FF2B5EF4-FFF2-40B4-BE49-F238E27FC236}">
                  <a16:creationId xmlns:a16="http://schemas.microsoft.com/office/drawing/2014/main" id="{B78FAAE4-A7DD-F74F-AC38-6BD15FA33D9F}"/>
                </a:ext>
              </a:extLst>
            </p:cNvPr>
            <p:cNvSpPr/>
            <p:nvPr/>
          </p:nvSpPr>
          <p:spPr>
            <a:xfrm rot="16200000">
              <a:off x="8122901" y="1614169"/>
              <a:ext cx="2670543" cy="497036"/>
            </a:xfrm>
            <a:prstGeom prst="rightArrow">
              <a:avLst/>
            </a:prstGeom>
            <a:gradFill flip="none" rotWithShape="1">
              <a:gsLst>
                <a:gs pos="0">
                  <a:schemeClr val="accent2">
                    <a:lumMod val="0"/>
                    <a:lumOff val="100000"/>
                  </a:schemeClr>
                </a:gs>
                <a:gs pos="5000">
                  <a:schemeClr val="accent2">
                    <a:lumMod val="0"/>
                    <a:lumOff val="100000"/>
                  </a:schemeClr>
                </a:gs>
                <a:gs pos="100000">
                  <a:schemeClr val="accent2">
                    <a:lumMod val="100000"/>
                  </a:schemeClr>
                </a:gs>
              </a:gsLst>
              <a:lin ang="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AA8066FB-BF09-C9F4-0642-656EE90E81C8}"/>
                </a:ext>
              </a:extLst>
            </p:cNvPr>
            <p:cNvSpPr txBox="1"/>
            <p:nvPr/>
          </p:nvSpPr>
          <p:spPr>
            <a:xfrm rot="5400000">
              <a:off x="8922837" y="1693410"/>
              <a:ext cx="107066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Acidity</a:t>
              </a:r>
            </a:p>
          </p:txBody>
        </p:sp>
      </p:grpSp>
      <p:sp>
        <p:nvSpPr>
          <p:cNvPr id="35" name="Left Brace 34">
            <a:extLst>
              <a:ext uri="{FF2B5EF4-FFF2-40B4-BE49-F238E27FC236}">
                <a16:creationId xmlns:a16="http://schemas.microsoft.com/office/drawing/2014/main" id="{800DAE8A-9AA2-41EE-2A84-79FB23EFD16E}"/>
              </a:ext>
            </a:extLst>
          </p:cNvPr>
          <p:cNvSpPr/>
          <p:nvPr/>
        </p:nvSpPr>
        <p:spPr>
          <a:xfrm>
            <a:off x="8964880" y="2402768"/>
            <a:ext cx="317839" cy="524172"/>
          </a:xfrm>
          <a:prstGeom prst="leftBrace">
            <a:avLst>
              <a:gd name="adj1" fmla="val 8333"/>
              <a:gd name="adj2" fmla="val 52082"/>
            </a:avLst>
          </a:prstGeom>
          <a:ln w="76200">
            <a:solidFill>
              <a:srgbClr val="C5050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Left Brace 36">
            <a:extLst>
              <a:ext uri="{FF2B5EF4-FFF2-40B4-BE49-F238E27FC236}">
                <a16:creationId xmlns:a16="http://schemas.microsoft.com/office/drawing/2014/main" id="{E081F77F-609C-ECBC-E601-EC7C7533E85B}"/>
              </a:ext>
            </a:extLst>
          </p:cNvPr>
          <p:cNvSpPr/>
          <p:nvPr/>
        </p:nvSpPr>
        <p:spPr>
          <a:xfrm>
            <a:off x="8168356" y="1714129"/>
            <a:ext cx="317839" cy="1218663"/>
          </a:xfrm>
          <a:prstGeom prst="leftBrace">
            <a:avLst>
              <a:gd name="adj1" fmla="val 8333"/>
              <a:gd name="adj2" fmla="val 52082"/>
            </a:avLst>
          </a:prstGeom>
          <a:ln w="76200">
            <a:solidFill>
              <a:srgbClr val="C5050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A2336BCA-F0A2-EE40-3899-90F4A8AA0AC1}"/>
              </a:ext>
            </a:extLst>
          </p:cNvPr>
          <p:cNvSpPr txBox="1"/>
          <p:nvPr/>
        </p:nvSpPr>
        <p:spPr>
          <a:xfrm>
            <a:off x="8363633" y="2522531"/>
            <a:ext cx="7602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10x</a:t>
            </a:r>
          </a:p>
        </p:txBody>
      </p:sp>
      <p:sp>
        <p:nvSpPr>
          <p:cNvPr id="39" name="TextBox 38">
            <a:extLst>
              <a:ext uri="{FF2B5EF4-FFF2-40B4-BE49-F238E27FC236}">
                <a16:creationId xmlns:a16="http://schemas.microsoft.com/office/drawing/2014/main" id="{8213DE63-C116-D76E-1F4B-629002B19E1D}"/>
              </a:ext>
            </a:extLst>
          </p:cNvPr>
          <p:cNvSpPr txBox="1"/>
          <p:nvPr/>
        </p:nvSpPr>
        <p:spPr>
          <a:xfrm>
            <a:off x="7397780" y="2173088"/>
            <a:ext cx="767711" cy="3814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1000x</a:t>
            </a:r>
          </a:p>
        </p:txBody>
      </p:sp>
    </p:spTree>
    <p:extLst>
      <p:ext uri="{BB962C8B-B14F-4D97-AF65-F5344CB8AC3E}">
        <p14:creationId xmlns:p14="http://schemas.microsoft.com/office/powerpoint/2010/main" val="108524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circle(in)">
                                      <p:cBhvr>
                                        <p:cTn id="21" dur="20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500"/>
                                        <p:tgtEl>
                                          <p:spTgt spid="3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down)">
                                      <p:cBhvr>
                                        <p:cTn id="4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35" grpId="0" animBg="1"/>
      <p:bldP spid="37" grpId="0" animBg="1"/>
      <p:bldP spid="38" grpId="0"/>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3EE166-9633-7B59-3FB6-578419B9C3E7}"/>
              </a:ext>
            </a:extLst>
          </p:cNvPr>
          <p:cNvSpPr txBox="1"/>
          <p:nvPr/>
        </p:nvSpPr>
        <p:spPr>
          <a:xfrm>
            <a:off x="6982691" y="359665"/>
            <a:ext cx="4789327" cy="1754326"/>
          </a:xfrm>
          <a:prstGeom prst="rect">
            <a:avLst/>
          </a:prstGeom>
          <a:solidFill>
            <a:schemeClr val="accent6">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NATURAL CAUSES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Mineral weathering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Decomposition of organic matter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Plant uptake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Leaching</a:t>
            </a:r>
          </a:p>
        </p:txBody>
      </p:sp>
      <p:sp>
        <p:nvSpPr>
          <p:cNvPr id="4" name="TextBox 3">
            <a:extLst>
              <a:ext uri="{FF2B5EF4-FFF2-40B4-BE49-F238E27FC236}">
                <a16:creationId xmlns:a16="http://schemas.microsoft.com/office/drawing/2014/main" id="{47A2D04A-4EFD-3EDB-DB1C-ED892F3BCD35}"/>
              </a:ext>
            </a:extLst>
          </p:cNvPr>
          <p:cNvSpPr txBox="1"/>
          <p:nvPr/>
        </p:nvSpPr>
        <p:spPr>
          <a:xfrm>
            <a:off x="842904" y="823326"/>
            <a:ext cx="3849214" cy="1446550"/>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HUMAN CAUSES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NH</a:t>
            </a:r>
            <a:r>
              <a:rPr kumimoji="0" lang="en-US" sz="2000" b="0" i="0" u="none" strike="noStrike" kern="1200" cap="none" spc="0" normalizeH="0" baseline="-25000" noProof="0">
                <a:ln>
                  <a:noFill/>
                </a:ln>
                <a:solidFill>
                  <a:prstClr val="white"/>
                </a:solidFill>
                <a:effectLst/>
                <a:uLnTx/>
                <a:uFillTx/>
                <a:latin typeface="Arial Rounded MT Bold" panose="020F0704030504030204" pitchFamily="34" charset="0"/>
                <a:ea typeface="+mn-ea"/>
                <a:cs typeface="+mn-cs"/>
              </a:rPr>
              <a:t>4</a:t>
            </a:r>
            <a:r>
              <a:rPr kumimoji="0" lang="en-US" sz="2000" b="0" i="0" u="none" strike="noStrike" kern="1200" cap="none" spc="0" normalizeH="0" baseline="30000" noProof="0">
                <a:ln>
                  <a:noFill/>
                </a:ln>
                <a:solidFill>
                  <a:prstClr val="white"/>
                </a:solidFill>
                <a:effectLst/>
                <a:uLnTx/>
                <a:uFillTx/>
                <a:latin typeface="Arial Rounded MT Bold" panose="020F0704030504030204" pitchFamily="34" charset="0"/>
                <a:ea typeface="+mn-ea"/>
                <a:cs typeface="+mn-cs"/>
              </a:rPr>
              <a:t>+</a:t>
            </a:r>
            <a:r>
              <a:rPr kumimoji="0" lang="en-US" sz="2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 based fertilizer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Elemental S fertilizer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Grain &amp; biomass removal</a:t>
            </a:r>
          </a:p>
        </p:txBody>
      </p:sp>
      <p:sp>
        <p:nvSpPr>
          <p:cNvPr id="6" name="Arrow: Right 5">
            <a:extLst>
              <a:ext uri="{FF2B5EF4-FFF2-40B4-BE49-F238E27FC236}">
                <a16:creationId xmlns:a16="http://schemas.microsoft.com/office/drawing/2014/main" id="{FA09FD96-2EE5-39C2-B1A4-C9DE460FC594}"/>
              </a:ext>
            </a:extLst>
          </p:cNvPr>
          <p:cNvSpPr/>
          <p:nvPr/>
        </p:nvSpPr>
        <p:spPr>
          <a:xfrm rot="7801661">
            <a:off x="6919900" y="2375039"/>
            <a:ext cx="1013660" cy="787506"/>
          </a:xfrm>
          <a:prstGeom prst="rightArrow">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6F09E6A-C0CB-0DBE-3309-3F3BA446F6DE}"/>
              </a:ext>
            </a:extLst>
          </p:cNvPr>
          <p:cNvSpPr txBox="1"/>
          <p:nvPr/>
        </p:nvSpPr>
        <p:spPr>
          <a:xfrm>
            <a:off x="3970006" y="3289689"/>
            <a:ext cx="4251988" cy="584775"/>
          </a:xfrm>
          <a:prstGeom prst="rect">
            <a:avLst/>
          </a:prstGeom>
          <a:solidFill>
            <a:schemeClr val="accent4">
              <a:lumMod val="50000"/>
            </a:schemeClr>
          </a:solidFill>
          <a:ln>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Change in soil pH</a:t>
            </a:r>
          </a:p>
        </p:txBody>
      </p:sp>
      <p:sp>
        <p:nvSpPr>
          <p:cNvPr id="9" name="Arrow: Right 8">
            <a:extLst>
              <a:ext uri="{FF2B5EF4-FFF2-40B4-BE49-F238E27FC236}">
                <a16:creationId xmlns:a16="http://schemas.microsoft.com/office/drawing/2014/main" id="{671C1854-3B64-AE13-3EA4-9C46B333CE3E}"/>
              </a:ext>
            </a:extLst>
          </p:cNvPr>
          <p:cNvSpPr/>
          <p:nvPr/>
        </p:nvSpPr>
        <p:spPr>
          <a:xfrm rot="3140858">
            <a:off x="4559691" y="2403110"/>
            <a:ext cx="989240" cy="787506"/>
          </a:xfrm>
          <a:prstGeom prst="rightArrow">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6E3F00FC-D5E3-DD68-05F5-0C3959593301}"/>
              </a:ext>
            </a:extLst>
          </p:cNvPr>
          <p:cNvSpPr/>
          <p:nvPr/>
        </p:nvSpPr>
        <p:spPr>
          <a:xfrm rot="5400000">
            <a:off x="5850561" y="3963836"/>
            <a:ext cx="777353" cy="787506"/>
          </a:xfrm>
          <a:prstGeom prst="rightArrow">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A3D0FB8-54D6-B3E7-4D59-85879D7B024A}"/>
              </a:ext>
            </a:extLst>
          </p:cNvPr>
          <p:cNvSpPr txBox="1"/>
          <p:nvPr/>
        </p:nvSpPr>
        <p:spPr>
          <a:xfrm>
            <a:off x="2246684" y="4840714"/>
            <a:ext cx="7985108" cy="1754326"/>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CHEMICAL &amp; BIOLOGICAL EFFECTS OF CHANGE IN pH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Availability of most essential nutrients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Activity of microorganisms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Solubility of non-essential nutrients including heavy metals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Performance of some herbicides</a:t>
            </a:r>
          </a:p>
        </p:txBody>
      </p:sp>
    </p:spTree>
    <p:extLst>
      <p:ext uri="{BB962C8B-B14F-4D97-AF65-F5344CB8AC3E}">
        <p14:creationId xmlns:p14="http://schemas.microsoft.com/office/powerpoint/2010/main" val="3645951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89D41-41EB-F88A-C1A3-A501680DD2BA}"/>
              </a:ext>
            </a:extLst>
          </p:cNvPr>
          <p:cNvSpPr>
            <a:spLocks noGrp="1"/>
          </p:cNvSpPr>
          <p:nvPr>
            <p:ph type="title"/>
          </p:nvPr>
        </p:nvSpPr>
        <p:spPr>
          <a:xfrm>
            <a:off x="1236497" y="780222"/>
            <a:ext cx="4139067" cy="2648778"/>
          </a:xfrm>
        </p:spPr>
        <p:txBody>
          <a:bodyPr>
            <a:normAutofit/>
          </a:bodyPr>
          <a:lstStyle/>
          <a:p>
            <a:pPr algn="ctr"/>
            <a:r>
              <a:rPr lang="en-US" dirty="0">
                <a:ea typeface="Red Hat Display Black" panose="02010303040201060303" pitchFamily="2" charset="0"/>
                <a:cs typeface="Red Hat Display Black" panose="02010303040201060303" pitchFamily="2" charset="0"/>
              </a:rPr>
              <a:t>Wisconsin</a:t>
            </a:r>
            <a:br>
              <a:rPr lang="en-US" dirty="0">
                <a:ea typeface="Red Hat Display Black" panose="02010303040201060303" pitchFamily="2" charset="0"/>
                <a:cs typeface="Red Hat Display Black" panose="02010303040201060303" pitchFamily="2" charset="0"/>
              </a:rPr>
            </a:br>
            <a:r>
              <a:rPr lang="en-US" dirty="0">
                <a:ea typeface="Red Hat Display Black" panose="02010303040201060303" pitchFamily="2" charset="0"/>
                <a:cs typeface="Red Hat Display Black" panose="02010303040201060303" pitchFamily="2" charset="0"/>
              </a:rPr>
              <a:t>pH Levels</a:t>
            </a:r>
          </a:p>
        </p:txBody>
      </p:sp>
      <p:pic>
        <p:nvPicPr>
          <p:cNvPr id="4" name="Content Placeholder 3">
            <a:extLst>
              <a:ext uri="{FF2B5EF4-FFF2-40B4-BE49-F238E27FC236}">
                <a16:creationId xmlns:a16="http://schemas.microsoft.com/office/drawing/2014/main" id="{214D7019-1802-D257-BA39-12666A93F7C4}"/>
              </a:ext>
            </a:extLst>
          </p:cNvPr>
          <p:cNvPicPr>
            <a:picLocks noGrp="1" noChangeAspect="1"/>
          </p:cNvPicPr>
          <p:nvPr>
            <p:ph idx="1"/>
          </p:nvPr>
        </p:nvPicPr>
        <p:blipFill>
          <a:blip r:embed="rId3"/>
          <a:stretch>
            <a:fillRect/>
          </a:stretch>
        </p:blipFill>
        <p:spPr>
          <a:xfrm>
            <a:off x="4978181" y="0"/>
            <a:ext cx="5325546" cy="6576502"/>
          </a:xfrm>
          <a:prstGeom prst="rect">
            <a:avLst/>
          </a:prstGeom>
        </p:spPr>
      </p:pic>
    </p:spTree>
    <p:extLst>
      <p:ext uri="{BB962C8B-B14F-4D97-AF65-F5344CB8AC3E}">
        <p14:creationId xmlns:p14="http://schemas.microsoft.com/office/powerpoint/2010/main" val="378473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DC57-1E80-BDF6-D7DC-D69A5CD1E966}"/>
              </a:ext>
            </a:extLst>
          </p:cNvPr>
          <p:cNvSpPr>
            <a:spLocks noGrp="1"/>
          </p:cNvSpPr>
          <p:nvPr>
            <p:ph type="title"/>
          </p:nvPr>
        </p:nvSpPr>
        <p:spPr/>
        <p:txBody>
          <a:bodyPr/>
          <a:lstStyle/>
          <a:p>
            <a:r>
              <a:rPr lang="en-US" dirty="0"/>
              <a:t>Soil Testing</a:t>
            </a:r>
          </a:p>
        </p:txBody>
      </p:sp>
      <p:sp>
        <p:nvSpPr>
          <p:cNvPr id="5" name="Text Placeholder 4">
            <a:extLst>
              <a:ext uri="{FF2B5EF4-FFF2-40B4-BE49-F238E27FC236}">
                <a16:creationId xmlns:a16="http://schemas.microsoft.com/office/drawing/2014/main" id="{840BF9E4-F352-C4EA-83A3-976ECDEE793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93800087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75DD41-78A9-5DEF-40B3-2149DE93D196}"/>
              </a:ext>
            </a:extLst>
          </p:cNvPr>
          <p:cNvPicPr>
            <a:picLocks noChangeAspect="1"/>
          </p:cNvPicPr>
          <p:nvPr/>
        </p:nvPicPr>
        <p:blipFill>
          <a:blip r:embed="rId3"/>
          <a:stretch>
            <a:fillRect/>
          </a:stretch>
        </p:blipFill>
        <p:spPr>
          <a:xfrm>
            <a:off x="1000417" y="1690688"/>
            <a:ext cx="5688251" cy="4689632"/>
          </a:xfrm>
          <a:prstGeom prst="rect">
            <a:avLst/>
          </a:prstGeom>
        </p:spPr>
      </p:pic>
      <p:sp>
        <p:nvSpPr>
          <p:cNvPr id="9" name="Rounded Rectangle 3">
            <a:extLst>
              <a:ext uri="{FF2B5EF4-FFF2-40B4-BE49-F238E27FC236}">
                <a16:creationId xmlns:a16="http://schemas.microsoft.com/office/drawing/2014/main" id="{0FB50A5C-4DC2-D0E9-169C-CEE27EFF7716}"/>
              </a:ext>
            </a:extLst>
          </p:cNvPr>
          <p:cNvSpPr>
            <a:spLocks noChangeArrowheads="1"/>
          </p:cNvSpPr>
          <p:nvPr/>
        </p:nvSpPr>
        <p:spPr bwMode="auto">
          <a:xfrm rot="5400000">
            <a:off x="1160941" y="3454171"/>
            <a:ext cx="4468787" cy="1383511"/>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DB7BB9D-5388-00B3-B7EF-1517B89A2D2E}"/>
              </a:ext>
            </a:extLst>
          </p:cNvPr>
          <p:cNvSpPr>
            <a:spLocks noGrp="1"/>
          </p:cNvSpPr>
          <p:nvPr>
            <p:ph type="title"/>
          </p:nvPr>
        </p:nvSpPr>
        <p:spPr/>
        <p:txBody>
          <a:bodyPr/>
          <a:lstStyle/>
          <a:p>
            <a:r>
              <a:rPr lang="en-US" dirty="0"/>
              <a:t>Target pH</a:t>
            </a:r>
          </a:p>
        </p:txBody>
      </p:sp>
      <p:pic>
        <p:nvPicPr>
          <p:cNvPr id="4" name="Picture 3">
            <a:extLst>
              <a:ext uri="{FF2B5EF4-FFF2-40B4-BE49-F238E27FC236}">
                <a16:creationId xmlns:a16="http://schemas.microsoft.com/office/drawing/2014/main" id="{4F98D077-9CCF-A0D1-8866-F17D8E691214}"/>
              </a:ext>
            </a:extLst>
          </p:cNvPr>
          <p:cNvPicPr>
            <a:picLocks noChangeAspect="1"/>
          </p:cNvPicPr>
          <p:nvPr/>
        </p:nvPicPr>
        <p:blipFill>
          <a:blip r:embed="rId4"/>
          <a:stretch>
            <a:fillRect/>
          </a:stretch>
        </p:blipFill>
        <p:spPr>
          <a:xfrm>
            <a:off x="6924747" y="2163843"/>
            <a:ext cx="4995745" cy="2743199"/>
          </a:xfrm>
          <a:prstGeom prst="rect">
            <a:avLst/>
          </a:prstGeom>
        </p:spPr>
      </p:pic>
    </p:spTree>
    <p:extLst>
      <p:ext uri="{BB962C8B-B14F-4D97-AF65-F5344CB8AC3E}">
        <p14:creationId xmlns:p14="http://schemas.microsoft.com/office/powerpoint/2010/main" val="4338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2C9BC4-9308-4F36-A892-ACA143311C60}"/>
              </a:ext>
            </a:extLst>
          </p:cNvPr>
          <p:cNvPicPr>
            <a:picLocks noChangeAspect="1"/>
          </p:cNvPicPr>
          <p:nvPr/>
        </p:nvPicPr>
        <p:blipFill>
          <a:blip r:embed="rId4"/>
          <a:stretch>
            <a:fillRect/>
          </a:stretch>
        </p:blipFill>
        <p:spPr>
          <a:xfrm>
            <a:off x="387927" y="762910"/>
            <a:ext cx="11607790" cy="1018120"/>
          </a:xfrm>
          <a:prstGeom prst="rect">
            <a:avLst/>
          </a:prstGeom>
        </p:spPr>
      </p:pic>
      <p:sp>
        <p:nvSpPr>
          <p:cNvPr id="4" name="Rounded Rectangle 3">
            <a:extLst>
              <a:ext uri="{FF2B5EF4-FFF2-40B4-BE49-F238E27FC236}">
                <a16:creationId xmlns:a16="http://schemas.microsoft.com/office/drawing/2014/main" id="{CA1DDBF4-5764-4A72-B691-8A067B82299B}"/>
              </a:ext>
            </a:extLst>
          </p:cNvPr>
          <p:cNvSpPr>
            <a:spLocks noChangeArrowheads="1"/>
          </p:cNvSpPr>
          <p:nvPr/>
        </p:nvSpPr>
        <p:spPr bwMode="auto">
          <a:xfrm>
            <a:off x="1168091" y="721637"/>
            <a:ext cx="886691" cy="1059393"/>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sng"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Rounded Rectangle 3">
            <a:extLst>
              <a:ext uri="{FF2B5EF4-FFF2-40B4-BE49-F238E27FC236}">
                <a16:creationId xmlns:a16="http://schemas.microsoft.com/office/drawing/2014/main" id="{F176462B-09AF-43D4-8060-B76FFBD4C2E8}"/>
              </a:ext>
            </a:extLst>
          </p:cNvPr>
          <p:cNvSpPr>
            <a:spLocks noChangeArrowheads="1"/>
          </p:cNvSpPr>
          <p:nvPr/>
        </p:nvSpPr>
        <p:spPr bwMode="auto">
          <a:xfrm>
            <a:off x="10917382" y="692839"/>
            <a:ext cx="886691" cy="928254"/>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sng"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40B1E3CD-EDCA-4F04-B4B7-79C99EAAA34E}"/>
              </a:ext>
            </a:extLst>
          </p:cNvPr>
          <p:cNvPicPr>
            <a:picLocks noChangeAspect="1"/>
          </p:cNvPicPr>
          <p:nvPr/>
        </p:nvPicPr>
        <p:blipFill>
          <a:blip r:embed="rId5"/>
          <a:stretch>
            <a:fillRect/>
          </a:stretch>
        </p:blipFill>
        <p:spPr>
          <a:xfrm>
            <a:off x="3411070" y="2050720"/>
            <a:ext cx="5813024" cy="4390044"/>
          </a:xfrm>
          <a:prstGeom prst="rect">
            <a:avLst/>
          </a:prstGeom>
        </p:spPr>
      </p:pic>
      <p:sp>
        <p:nvSpPr>
          <p:cNvPr id="5" name="TextBox 4">
            <a:extLst>
              <a:ext uri="{FF2B5EF4-FFF2-40B4-BE49-F238E27FC236}">
                <a16:creationId xmlns:a16="http://schemas.microsoft.com/office/drawing/2014/main" id="{19A26EA9-E826-44D8-AD5A-52405D98F8B8}"/>
              </a:ext>
            </a:extLst>
          </p:cNvPr>
          <p:cNvSpPr txBox="1"/>
          <p:nvPr/>
        </p:nvSpPr>
        <p:spPr>
          <a:xfrm>
            <a:off x="764532" y="1892665"/>
            <a:ext cx="220337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ngenial Black" panose="020B0604020202020204" pitchFamily="2" charset="0"/>
                <a:ea typeface="+mn-ea"/>
                <a:cs typeface="+mn-cs"/>
              </a:rPr>
              <a:t>Do I need to lime?</a:t>
            </a:r>
          </a:p>
        </p:txBody>
      </p:sp>
      <p:sp>
        <p:nvSpPr>
          <p:cNvPr id="10" name="TextBox 9">
            <a:extLst>
              <a:ext uri="{FF2B5EF4-FFF2-40B4-BE49-F238E27FC236}">
                <a16:creationId xmlns:a16="http://schemas.microsoft.com/office/drawing/2014/main" id="{90D3A0CA-AA24-46A1-A292-E18D2D22CAAD}"/>
              </a:ext>
            </a:extLst>
          </p:cNvPr>
          <p:cNvSpPr txBox="1"/>
          <p:nvPr/>
        </p:nvSpPr>
        <p:spPr>
          <a:xfrm>
            <a:off x="9792343" y="1752797"/>
            <a:ext cx="220337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ngenial Black" panose="020B0604020202020204" pitchFamily="2" charset="0"/>
                <a:ea typeface="+mn-ea"/>
                <a:cs typeface="+mn-cs"/>
              </a:rPr>
              <a:t>How much lime?</a:t>
            </a:r>
          </a:p>
        </p:txBody>
      </p:sp>
      <p:sp>
        <p:nvSpPr>
          <p:cNvPr id="6" name="TextBox 5">
            <a:extLst>
              <a:ext uri="{FF2B5EF4-FFF2-40B4-BE49-F238E27FC236}">
                <a16:creationId xmlns:a16="http://schemas.microsoft.com/office/drawing/2014/main" id="{F37074EF-DD92-445E-AE01-495D0C7410FC}"/>
              </a:ext>
            </a:extLst>
          </p:cNvPr>
          <p:cNvSpPr txBox="1"/>
          <p:nvPr/>
        </p:nvSpPr>
        <p:spPr>
          <a:xfrm>
            <a:off x="2280262" y="6309351"/>
            <a:ext cx="8074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Source: https://extensionpublications.unl.edu/assets/pdf/ec155.pdf</a:t>
            </a:r>
          </a:p>
        </p:txBody>
      </p:sp>
    </p:spTree>
    <p:custDataLst>
      <p:tags r:id="rId1"/>
    </p:custDataLst>
    <p:extLst>
      <p:ext uri="{BB962C8B-B14F-4D97-AF65-F5344CB8AC3E}">
        <p14:creationId xmlns:p14="http://schemas.microsoft.com/office/powerpoint/2010/main" val="1046099366"/>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490E4B-043C-E512-4C54-FECF750AFCF6}"/>
              </a:ext>
            </a:extLst>
          </p:cNvPr>
          <p:cNvPicPr>
            <a:picLocks noGrp="1" noChangeAspect="1"/>
          </p:cNvPicPr>
          <p:nvPr>
            <p:ph idx="1"/>
          </p:nvPr>
        </p:nvPicPr>
        <p:blipFill>
          <a:blip r:embed="rId3"/>
          <a:stretch>
            <a:fillRect/>
          </a:stretch>
        </p:blipFill>
        <p:spPr>
          <a:xfrm>
            <a:off x="810070" y="882428"/>
            <a:ext cx="10951972" cy="1849131"/>
          </a:xfrm>
        </p:spPr>
      </p:pic>
      <p:sp>
        <p:nvSpPr>
          <p:cNvPr id="6" name="Content Placeholder 2">
            <a:extLst>
              <a:ext uri="{FF2B5EF4-FFF2-40B4-BE49-F238E27FC236}">
                <a16:creationId xmlns:a16="http://schemas.microsoft.com/office/drawing/2014/main" id="{1F0345E8-2238-E3E1-F973-87915EBB97A1}"/>
              </a:ext>
            </a:extLst>
          </p:cNvPr>
          <p:cNvSpPr txBox="1">
            <a:spLocks/>
          </p:cNvSpPr>
          <p:nvPr/>
        </p:nvSpPr>
        <p:spPr>
          <a:xfrm>
            <a:off x="901002" y="3091717"/>
            <a:ext cx="7807325" cy="362560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Incorporation decreases neutralizing reaction time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Reaction takes 2 to 3 years to occur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Adjustment if incorporating below 7 inches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Top-dress 1 ton/acre to no-till fields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More than 5 years in no-till management</a:t>
            </a: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Surface pH (0-2 inches) &gt;.2 units below required pH</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Retest 3 to 4 years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8">
            <a:extLst>
              <a:ext uri="{FF2B5EF4-FFF2-40B4-BE49-F238E27FC236}">
                <a16:creationId xmlns:a16="http://schemas.microsoft.com/office/drawing/2014/main" id="{D130978F-903C-6643-C5C6-6C473CDAB0F3}"/>
              </a:ext>
            </a:extLst>
          </p:cNvPr>
          <p:cNvGraphicFramePr>
            <a:graphicFrameLocks noGrp="1"/>
          </p:cNvGraphicFramePr>
          <p:nvPr/>
        </p:nvGraphicFramePr>
        <p:xfrm>
          <a:off x="8931229" y="3429000"/>
          <a:ext cx="2679632" cy="2123440"/>
        </p:xfrm>
        <a:graphic>
          <a:graphicData uri="http://schemas.openxmlformats.org/drawingml/2006/table">
            <a:tbl>
              <a:tblPr firstRow="1" bandRow="1">
                <a:tableStyleId>{85BE263C-DBD7-4A20-BB59-AAB30ACAA65A}</a:tableStyleId>
              </a:tblPr>
              <a:tblGrid>
                <a:gridCol w="1349596">
                  <a:extLst>
                    <a:ext uri="{9D8B030D-6E8A-4147-A177-3AD203B41FA5}">
                      <a16:colId xmlns:a16="http://schemas.microsoft.com/office/drawing/2014/main" val="3824607857"/>
                    </a:ext>
                  </a:extLst>
                </a:gridCol>
                <a:gridCol w="1330036">
                  <a:extLst>
                    <a:ext uri="{9D8B030D-6E8A-4147-A177-3AD203B41FA5}">
                      <a16:colId xmlns:a16="http://schemas.microsoft.com/office/drawing/2014/main" val="2033497107"/>
                    </a:ext>
                  </a:extLst>
                </a:gridCol>
              </a:tblGrid>
              <a:tr h="370840">
                <a:tc>
                  <a:txBody>
                    <a:bodyPr/>
                    <a:lstStyle/>
                    <a:p>
                      <a:pPr algn="ctr"/>
                      <a:r>
                        <a:rPr lang="en-US" b="1">
                          <a:solidFill>
                            <a:schemeClr val="bg1"/>
                          </a:solidFill>
                        </a:rPr>
                        <a:t>Plow depth (inches)</a:t>
                      </a:r>
                    </a:p>
                  </a:txBody>
                  <a:tcPr>
                    <a:solidFill>
                      <a:srgbClr val="C5050C"/>
                    </a:solidFill>
                  </a:tcPr>
                </a:tc>
                <a:tc>
                  <a:txBody>
                    <a:bodyPr/>
                    <a:lstStyle/>
                    <a:p>
                      <a:pPr algn="ctr"/>
                      <a:r>
                        <a:rPr lang="en-US" b="1">
                          <a:solidFill>
                            <a:schemeClr val="bg1"/>
                          </a:solidFill>
                        </a:rPr>
                        <a:t>Multiplier</a:t>
                      </a:r>
                    </a:p>
                  </a:txBody>
                  <a:tcPr>
                    <a:solidFill>
                      <a:srgbClr val="C5050C"/>
                    </a:solidFill>
                  </a:tcPr>
                </a:tc>
                <a:extLst>
                  <a:ext uri="{0D108BD9-81ED-4DB2-BD59-A6C34878D82A}">
                    <a16:rowId xmlns:a16="http://schemas.microsoft.com/office/drawing/2014/main" val="520405296"/>
                  </a:ext>
                </a:extLst>
              </a:tr>
              <a:tr h="370840">
                <a:tc>
                  <a:txBody>
                    <a:bodyPr/>
                    <a:lstStyle/>
                    <a:p>
                      <a:pPr algn="ctr"/>
                      <a:r>
                        <a:rPr lang="en-US"/>
                        <a:t>0-7.0</a:t>
                      </a:r>
                    </a:p>
                  </a:txBody>
                  <a:tcPr/>
                </a:tc>
                <a:tc>
                  <a:txBody>
                    <a:bodyPr/>
                    <a:lstStyle/>
                    <a:p>
                      <a:pPr algn="ctr"/>
                      <a:r>
                        <a:rPr lang="en-US"/>
                        <a:t>1.00</a:t>
                      </a:r>
                    </a:p>
                  </a:txBody>
                  <a:tcPr/>
                </a:tc>
                <a:extLst>
                  <a:ext uri="{0D108BD9-81ED-4DB2-BD59-A6C34878D82A}">
                    <a16:rowId xmlns:a16="http://schemas.microsoft.com/office/drawing/2014/main" val="807461364"/>
                  </a:ext>
                </a:extLst>
              </a:tr>
              <a:tr h="370840">
                <a:tc>
                  <a:txBody>
                    <a:bodyPr/>
                    <a:lstStyle/>
                    <a:p>
                      <a:pPr algn="ctr"/>
                      <a:r>
                        <a:rPr lang="en-US"/>
                        <a:t>7.1-8.0</a:t>
                      </a:r>
                    </a:p>
                  </a:txBody>
                  <a:tcPr/>
                </a:tc>
                <a:tc>
                  <a:txBody>
                    <a:bodyPr/>
                    <a:lstStyle/>
                    <a:p>
                      <a:pPr algn="ctr"/>
                      <a:r>
                        <a:rPr lang="en-US"/>
                        <a:t>1.15</a:t>
                      </a:r>
                    </a:p>
                  </a:txBody>
                  <a:tcPr/>
                </a:tc>
                <a:extLst>
                  <a:ext uri="{0D108BD9-81ED-4DB2-BD59-A6C34878D82A}">
                    <a16:rowId xmlns:a16="http://schemas.microsoft.com/office/drawing/2014/main" val="3972755338"/>
                  </a:ext>
                </a:extLst>
              </a:tr>
              <a:tr h="370840">
                <a:tc>
                  <a:txBody>
                    <a:bodyPr/>
                    <a:lstStyle/>
                    <a:p>
                      <a:pPr algn="ctr"/>
                      <a:r>
                        <a:rPr lang="en-US"/>
                        <a:t>8.1-9.0</a:t>
                      </a:r>
                    </a:p>
                  </a:txBody>
                  <a:tcPr/>
                </a:tc>
                <a:tc>
                  <a:txBody>
                    <a:bodyPr/>
                    <a:lstStyle/>
                    <a:p>
                      <a:pPr algn="ctr"/>
                      <a:r>
                        <a:rPr lang="en-US"/>
                        <a:t>1.31</a:t>
                      </a:r>
                    </a:p>
                  </a:txBody>
                  <a:tcPr/>
                </a:tc>
                <a:extLst>
                  <a:ext uri="{0D108BD9-81ED-4DB2-BD59-A6C34878D82A}">
                    <a16:rowId xmlns:a16="http://schemas.microsoft.com/office/drawing/2014/main" val="3831908635"/>
                  </a:ext>
                </a:extLst>
              </a:tr>
              <a:tr h="370840">
                <a:tc>
                  <a:txBody>
                    <a:bodyPr/>
                    <a:lstStyle/>
                    <a:p>
                      <a:pPr algn="ctr"/>
                      <a:r>
                        <a:rPr lang="en-US"/>
                        <a:t>&gt;9.0</a:t>
                      </a:r>
                    </a:p>
                  </a:txBody>
                  <a:tcPr/>
                </a:tc>
                <a:tc>
                  <a:txBody>
                    <a:bodyPr/>
                    <a:lstStyle/>
                    <a:p>
                      <a:pPr algn="ctr"/>
                      <a:r>
                        <a:rPr lang="en-US"/>
                        <a:t>1.46</a:t>
                      </a:r>
                    </a:p>
                  </a:txBody>
                  <a:tcPr/>
                </a:tc>
                <a:extLst>
                  <a:ext uri="{0D108BD9-81ED-4DB2-BD59-A6C34878D82A}">
                    <a16:rowId xmlns:a16="http://schemas.microsoft.com/office/drawing/2014/main" val="310412686"/>
                  </a:ext>
                </a:extLst>
              </a:tr>
            </a:tbl>
          </a:graphicData>
        </a:graphic>
      </p:graphicFrame>
    </p:spTree>
    <p:extLst>
      <p:ext uri="{BB962C8B-B14F-4D97-AF65-F5344CB8AC3E}">
        <p14:creationId xmlns:p14="http://schemas.microsoft.com/office/powerpoint/2010/main" val="1486083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A68E08-5E7D-56F5-C5FA-882DD8165EC8}"/>
              </a:ext>
            </a:extLst>
          </p:cNvPr>
          <p:cNvSpPr txBox="1"/>
          <p:nvPr/>
        </p:nvSpPr>
        <p:spPr>
          <a:xfrm>
            <a:off x="7536873" y="3203805"/>
            <a:ext cx="4436772" cy="19389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Determined by: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Purity (% CaCO</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equivalent)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Fineness (particle size)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Expressed as Neutralizing Index (NI)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NI = (purity factor) x (fineness factor)</a:t>
            </a:r>
          </a:p>
        </p:txBody>
      </p:sp>
      <p:sp>
        <p:nvSpPr>
          <p:cNvPr id="9" name="Title 8">
            <a:extLst>
              <a:ext uri="{FF2B5EF4-FFF2-40B4-BE49-F238E27FC236}">
                <a16:creationId xmlns:a16="http://schemas.microsoft.com/office/drawing/2014/main" id="{11B46724-4215-1543-C850-9B321879353A}"/>
              </a:ext>
            </a:extLst>
          </p:cNvPr>
          <p:cNvSpPr>
            <a:spLocks noGrp="1"/>
          </p:cNvSpPr>
          <p:nvPr>
            <p:ph type="title"/>
          </p:nvPr>
        </p:nvSpPr>
        <p:spPr>
          <a:xfrm>
            <a:off x="3662733" y="272240"/>
            <a:ext cx="5123206" cy="910466"/>
          </a:xfrm>
          <a:solidFill>
            <a:schemeClr val="bg1"/>
          </a:solidFill>
        </p:spPr>
        <p:txBody>
          <a:bodyPr>
            <a:normAutofit/>
          </a:bodyPr>
          <a:lstStyle/>
          <a:p>
            <a:pPr algn="ctr"/>
            <a:r>
              <a:rPr lang="en-US" dirty="0"/>
              <a:t>Lime Neutralizing Index</a:t>
            </a:r>
          </a:p>
        </p:txBody>
      </p:sp>
      <p:graphicFrame>
        <p:nvGraphicFramePr>
          <p:cNvPr id="12" name="Table 8">
            <a:extLst>
              <a:ext uri="{FF2B5EF4-FFF2-40B4-BE49-F238E27FC236}">
                <a16:creationId xmlns:a16="http://schemas.microsoft.com/office/drawing/2014/main" id="{42C47798-D61A-CFB8-7994-7F7B40252B5A}"/>
              </a:ext>
            </a:extLst>
          </p:cNvPr>
          <p:cNvGraphicFramePr>
            <a:graphicFrameLocks noGrp="1"/>
          </p:cNvGraphicFramePr>
          <p:nvPr>
            <p:extLst>
              <p:ext uri="{D42A27DB-BD31-4B8C-83A1-F6EECF244321}">
                <p14:modId xmlns:p14="http://schemas.microsoft.com/office/powerpoint/2010/main" val="3461982839"/>
              </p:ext>
            </p:extLst>
          </p:nvPr>
        </p:nvGraphicFramePr>
        <p:xfrm>
          <a:off x="1489927" y="5142797"/>
          <a:ext cx="5512086" cy="1483360"/>
        </p:xfrm>
        <a:graphic>
          <a:graphicData uri="http://schemas.openxmlformats.org/drawingml/2006/table">
            <a:tbl>
              <a:tblPr firstRow="1" bandRow="1">
                <a:tableStyleId>{85BE263C-DBD7-4A20-BB59-AAB30ACAA65A}</a:tableStyleId>
              </a:tblPr>
              <a:tblGrid>
                <a:gridCol w="2208530">
                  <a:extLst>
                    <a:ext uri="{9D8B030D-6E8A-4147-A177-3AD203B41FA5}">
                      <a16:colId xmlns:a16="http://schemas.microsoft.com/office/drawing/2014/main" val="3824607857"/>
                    </a:ext>
                  </a:extLst>
                </a:gridCol>
                <a:gridCol w="825889">
                  <a:extLst>
                    <a:ext uri="{9D8B030D-6E8A-4147-A177-3AD203B41FA5}">
                      <a16:colId xmlns:a16="http://schemas.microsoft.com/office/drawing/2014/main" val="689443662"/>
                    </a:ext>
                  </a:extLst>
                </a:gridCol>
                <a:gridCol w="825889">
                  <a:extLst>
                    <a:ext uri="{9D8B030D-6E8A-4147-A177-3AD203B41FA5}">
                      <a16:colId xmlns:a16="http://schemas.microsoft.com/office/drawing/2014/main" val="919497579"/>
                    </a:ext>
                  </a:extLst>
                </a:gridCol>
                <a:gridCol w="825889">
                  <a:extLst>
                    <a:ext uri="{9D8B030D-6E8A-4147-A177-3AD203B41FA5}">
                      <a16:colId xmlns:a16="http://schemas.microsoft.com/office/drawing/2014/main" val="3491122201"/>
                    </a:ext>
                  </a:extLst>
                </a:gridCol>
                <a:gridCol w="825889">
                  <a:extLst>
                    <a:ext uri="{9D8B030D-6E8A-4147-A177-3AD203B41FA5}">
                      <a16:colId xmlns:a16="http://schemas.microsoft.com/office/drawing/2014/main" val="2033497107"/>
                    </a:ext>
                  </a:extLst>
                </a:gridCol>
              </a:tblGrid>
              <a:tr h="370840">
                <a:tc>
                  <a:txBody>
                    <a:bodyPr/>
                    <a:lstStyle/>
                    <a:p>
                      <a:pPr algn="ctr"/>
                      <a:endParaRPr lang="en-US" b="1">
                        <a:solidFill>
                          <a:schemeClr val="bg1"/>
                        </a:solidFill>
                      </a:endParaRPr>
                    </a:p>
                  </a:txBody>
                  <a:tcPr>
                    <a:solidFill>
                      <a:srgbClr val="C5050C"/>
                    </a:solidFill>
                  </a:tcPr>
                </a:tc>
                <a:tc>
                  <a:txBody>
                    <a:bodyPr/>
                    <a:lstStyle/>
                    <a:p>
                      <a:pPr algn="ctr"/>
                      <a:r>
                        <a:rPr lang="en-US" b="1" dirty="0">
                          <a:solidFill>
                            <a:schemeClr val="bg1"/>
                          </a:solidFill>
                        </a:rPr>
                        <a:t>Coarse</a:t>
                      </a:r>
                    </a:p>
                  </a:txBody>
                  <a:tcPr>
                    <a:solidFill>
                      <a:srgbClr val="C5050C"/>
                    </a:solidFill>
                  </a:tcPr>
                </a:tc>
                <a:tc gridSpan="2">
                  <a:txBody>
                    <a:bodyPr/>
                    <a:lstStyle/>
                    <a:p>
                      <a:pPr algn="ctr"/>
                      <a:r>
                        <a:rPr lang="en-US" b="1">
                          <a:solidFill>
                            <a:schemeClr val="bg1"/>
                          </a:solidFill>
                        </a:rPr>
                        <a:t>Particle size</a:t>
                      </a:r>
                    </a:p>
                  </a:txBody>
                  <a:tcPr>
                    <a:solidFill>
                      <a:srgbClr val="C5050C"/>
                    </a:solidFill>
                  </a:tcPr>
                </a:tc>
                <a:tc hMerge="1">
                  <a:txBody>
                    <a:bodyPr/>
                    <a:lstStyle/>
                    <a:p>
                      <a:pPr algn="ctr"/>
                      <a:endParaRPr lang="en-US" b="1">
                        <a:solidFill>
                          <a:schemeClr val="bg1"/>
                        </a:solidFill>
                      </a:endParaRPr>
                    </a:p>
                  </a:txBody>
                  <a:tcPr>
                    <a:solidFill>
                      <a:srgbClr val="C5050C"/>
                    </a:solidFill>
                  </a:tcPr>
                </a:tc>
                <a:tc>
                  <a:txBody>
                    <a:bodyPr/>
                    <a:lstStyle/>
                    <a:p>
                      <a:pPr algn="ctr"/>
                      <a:r>
                        <a:rPr lang="en-US" b="1">
                          <a:solidFill>
                            <a:schemeClr val="bg1"/>
                          </a:solidFill>
                        </a:rPr>
                        <a:t>Fine</a:t>
                      </a:r>
                    </a:p>
                  </a:txBody>
                  <a:tcPr>
                    <a:solidFill>
                      <a:srgbClr val="C5050C"/>
                    </a:solidFill>
                  </a:tcPr>
                </a:tc>
                <a:extLst>
                  <a:ext uri="{0D108BD9-81ED-4DB2-BD59-A6C34878D82A}">
                    <a16:rowId xmlns:a16="http://schemas.microsoft.com/office/drawing/2014/main" val="3113036830"/>
                  </a:ext>
                </a:extLst>
              </a:tr>
              <a:tr h="370840">
                <a:tc>
                  <a:txBody>
                    <a:bodyPr/>
                    <a:lstStyle/>
                    <a:p>
                      <a:pPr algn="ctr"/>
                      <a:endParaRPr lang="en-US" b="1">
                        <a:solidFill>
                          <a:schemeClr val="bg1"/>
                        </a:solidFill>
                      </a:endParaRPr>
                    </a:p>
                  </a:txBody>
                  <a:tcPr>
                    <a:solidFill>
                      <a:srgbClr val="C5050C"/>
                    </a:solidFill>
                  </a:tcPr>
                </a:tc>
                <a:tc>
                  <a:txBody>
                    <a:bodyPr/>
                    <a:lstStyle/>
                    <a:p>
                      <a:pPr algn="ctr"/>
                      <a:r>
                        <a:rPr lang="en-US" b="1" dirty="0">
                          <a:solidFill>
                            <a:schemeClr val="bg1"/>
                          </a:solidFill>
                        </a:rPr>
                        <a:t>&lt;8</a:t>
                      </a:r>
                    </a:p>
                  </a:txBody>
                  <a:tcPr>
                    <a:solidFill>
                      <a:srgbClr val="C5050C"/>
                    </a:solidFill>
                  </a:tcPr>
                </a:tc>
                <a:tc>
                  <a:txBody>
                    <a:bodyPr/>
                    <a:lstStyle/>
                    <a:p>
                      <a:pPr algn="ctr"/>
                      <a:r>
                        <a:rPr lang="en-US" b="1" dirty="0">
                          <a:solidFill>
                            <a:schemeClr val="bg1"/>
                          </a:solidFill>
                        </a:rPr>
                        <a:t>8-20</a:t>
                      </a:r>
                    </a:p>
                  </a:txBody>
                  <a:tcPr>
                    <a:solidFill>
                      <a:srgbClr val="C5050C"/>
                    </a:solidFill>
                  </a:tcPr>
                </a:tc>
                <a:tc>
                  <a:txBody>
                    <a:bodyPr/>
                    <a:lstStyle/>
                    <a:p>
                      <a:pPr algn="ctr"/>
                      <a:r>
                        <a:rPr lang="en-US" b="1">
                          <a:solidFill>
                            <a:schemeClr val="bg1"/>
                          </a:solidFill>
                        </a:rPr>
                        <a:t>20-60</a:t>
                      </a:r>
                    </a:p>
                  </a:txBody>
                  <a:tcPr>
                    <a:solidFill>
                      <a:srgbClr val="C5050C"/>
                    </a:solidFill>
                  </a:tcPr>
                </a:tc>
                <a:tc>
                  <a:txBody>
                    <a:bodyPr/>
                    <a:lstStyle/>
                    <a:p>
                      <a:pPr algn="ctr"/>
                      <a:r>
                        <a:rPr lang="en-US" b="1">
                          <a:solidFill>
                            <a:schemeClr val="bg1"/>
                          </a:solidFill>
                        </a:rPr>
                        <a:t>&gt;60</a:t>
                      </a:r>
                    </a:p>
                  </a:txBody>
                  <a:tcPr>
                    <a:solidFill>
                      <a:srgbClr val="C5050C"/>
                    </a:solidFill>
                  </a:tcPr>
                </a:tc>
                <a:extLst>
                  <a:ext uri="{0D108BD9-81ED-4DB2-BD59-A6C34878D82A}">
                    <a16:rowId xmlns:a16="http://schemas.microsoft.com/office/drawing/2014/main" val="520405296"/>
                  </a:ext>
                </a:extLst>
              </a:tr>
              <a:tr h="370840">
                <a:tc>
                  <a:txBody>
                    <a:bodyPr/>
                    <a:lstStyle/>
                    <a:p>
                      <a:pPr algn="ctr"/>
                      <a:endParaRPr lang="en-US"/>
                    </a:p>
                  </a:txBody>
                  <a:tcPr/>
                </a:tc>
                <a:tc gridSpan="4">
                  <a:txBody>
                    <a:bodyPr/>
                    <a:lstStyle/>
                    <a:p>
                      <a:pPr algn="ctr"/>
                      <a:r>
                        <a:rPr lang="en-US"/>
                        <a:t>------% of lime reacted------</a:t>
                      </a:r>
                    </a:p>
                  </a:txBody>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extLst>
                  <a:ext uri="{0D108BD9-81ED-4DB2-BD59-A6C34878D82A}">
                    <a16:rowId xmlns:a16="http://schemas.microsoft.com/office/drawing/2014/main" val="807461364"/>
                  </a:ext>
                </a:extLst>
              </a:tr>
              <a:tr h="370840">
                <a:tc>
                  <a:txBody>
                    <a:bodyPr/>
                    <a:lstStyle/>
                    <a:p>
                      <a:pPr algn="ctr"/>
                      <a:r>
                        <a:rPr lang="en-US"/>
                        <a:t>Percent effectiveness</a:t>
                      </a:r>
                    </a:p>
                  </a:txBody>
                  <a:tcPr/>
                </a:tc>
                <a:tc>
                  <a:txBody>
                    <a:bodyPr/>
                    <a:lstStyle/>
                    <a:p>
                      <a:pPr algn="ctr"/>
                      <a:r>
                        <a:rPr lang="en-US"/>
                        <a:t>0</a:t>
                      </a:r>
                    </a:p>
                  </a:txBody>
                  <a:tcPr/>
                </a:tc>
                <a:tc>
                  <a:txBody>
                    <a:bodyPr/>
                    <a:lstStyle/>
                    <a:p>
                      <a:pPr algn="ctr"/>
                      <a:r>
                        <a:rPr lang="en-US"/>
                        <a:t>20</a:t>
                      </a:r>
                    </a:p>
                  </a:txBody>
                  <a:tcPr/>
                </a:tc>
                <a:tc>
                  <a:txBody>
                    <a:bodyPr/>
                    <a:lstStyle/>
                    <a:p>
                      <a:pPr algn="ctr"/>
                      <a:r>
                        <a:rPr lang="en-US"/>
                        <a:t>60</a:t>
                      </a:r>
                    </a:p>
                  </a:txBody>
                  <a:tcPr/>
                </a:tc>
                <a:tc>
                  <a:txBody>
                    <a:bodyPr/>
                    <a:lstStyle/>
                    <a:p>
                      <a:pPr algn="ctr"/>
                      <a:r>
                        <a:rPr lang="en-US" dirty="0"/>
                        <a:t>100</a:t>
                      </a:r>
                    </a:p>
                  </a:txBody>
                  <a:tcPr/>
                </a:tc>
                <a:extLst>
                  <a:ext uri="{0D108BD9-81ED-4DB2-BD59-A6C34878D82A}">
                    <a16:rowId xmlns:a16="http://schemas.microsoft.com/office/drawing/2014/main" val="3972755338"/>
                  </a:ext>
                </a:extLst>
              </a:tr>
            </a:tbl>
          </a:graphicData>
        </a:graphic>
      </p:graphicFrame>
      <p:pic>
        <p:nvPicPr>
          <p:cNvPr id="3" name="Picture 2">
            <a:extLst>
              <a:ext uri="{FF2B5EF4-FFF2-40B4-BE49-F238E27FC236}">
                <a16:creationId xmlns:a16="http://schemas.microsoft.com/office/drawing/2014/main" id="{0BFF7F94-F0B5-BF2E-0C45-2B4DB8D46525}"/>
              </a:ext>
            </a:extLst>
          </p:cNvPr>
          <p:cNvPicPr>
            <a:picLocks noChangeAspect="1"/>
          </p:cNvPicPr>
          <p:nvPr/>
        </p:nvPicPr>
        <p:blipFill>
          <a:blip r:embed="rId4"/>
          <a:stretch>
            <a:fillRect/>
          </a:stretch>
        </p:blipFill>
        <p:spPr>
          <a:xfrm>
            <a:off x="1109070" y="1002597"/>
            <a:ext cx="6273800" cy="4140200"/>
          </a:xfrm>
          <a:prstGeom prst="rect">
            <a:avLst/>
          </a:prstGeom>
        </p:spPr>
      </p:pic>
      <p:pic>
        <p:nvPicPr>
          <p:cNvPr id="7" name="Picture 6">
            <a:extLst>
              <a:ext uri="{FF2B5EF4-FFF2-40B4-BE49-F238E27FC236}">
                <a16:creationId xmlns:a16="http://schemas.microsoft.com/office/drawing/2014/main" id="{08B3FEB0-4415-C623-8BF5-3F08BCC6233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625473" y="566059"/>
            <a:ext cx="2230512" cy="2311680"/>
          </a:xfrm>
          <a:prstGeom prst="rect">
            <a:avLst/>
          </a:prstGeom>
        </p:spPr>
      </p:pic>
    </p:spTree>
    <p:custDataLst>
      <p:tags r:id="rId1"/>
    </p:custDataLst>
    <p:extLst>
      <p:ext uri="{BB962C8B-B14F-4D97-AF65-F5344CB8AC3E}">
        <p14:creationId xmlns:p14="http://schemas.microsoft.com/office/powerpoint/2010/main" val="187395213"/>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8C845-2AE9-98CD-DD60-20B9A471A03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6C059FE-0AE2-42F4-57F9-656B5E331765}"/>
              </a:ext>
            </a:extLst>
          </p:cNvPr>
          <p:cNvPicPr>
            <a:picLocks noChangeAspect="1"/>
          </p:cNvPicPr>
          <p:nvPr/>
        </p:nvPicPr>
        <p:blipFill>
          <a:blip r:embed="rId4"/>
          <a:stretch>
            <a:fillRect/>
          </a:stretch>
        </p:blipFill>
        <p:spPr>
          <a:xfrm>
            <a:off x="730676" y="2272854"/>
            <a:ext cx="11290294" cy="990272"/>
          </a:xfrm>
          <a:prstGeom prst="rect">
            <a:avLst/>
          </a:prstGeom>
        </p:spPr>
      </p:pic>
      <p:sp>
        <p:nvSpPr>
          <p:cNvPr id="6" name="Rounded Rectangle 3">
            <a:extLst>
              <a:ext uri="{FF2B5EF4-FFF2-40B4-BE49-F238E27FC236}">
                <a16:creationId xmlns:a16="http://schemas.microsoft.com/office/drawing/2014/main" id="{1A9C9FAF-6664-E38B-F96F-B855E3D7BA60}"/>
              </a:ext>
            </a:extLst>
          </p:cNvPr>
          <p:cNvSpPr>
            <a:spLocks noChangeArrowheads="1"/>
          </p:cNvSpPr>
          <p:nvPr/>
        </p:nvSpPr>
        <p:spPr bwMode="auto">
          <a:xfrm>
            <a:off x="4054730" y="2270656"/>
            <a:ext cx="886691" cy="859214"/>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sng"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E3283356-1ECC-BBA3-7E90-EED2BFDCB85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23145" b="-1"/>
          <a:stretch/>
        </p:blipFill>
        <p:spPr>
          <a:xfrm>
            <a:off x="803126" y="1690688"/>
            <a:ext cx="10919364" cy="373785"/>
          </a:xfrm>
          <a:prstGeom prst="rect">
            <a:avLst/>
          </a:prstGeom>
        </p:spPr>
      </p:pic>
      <p:sp>
        <p:nvSpPr>
          <p:cNvPr id="9" name="Title 8">
            <a:extLst>
              <a:ext uri="{FF2B5EF4-FFF2-40B4-BE49-F238E27FC236}">
                <a16:creationId xmlns:a16="http://schemas.microsoft.com/office/drawing/2014/main" id="{5FEE7006-2204-5FC9-F599-6F1747BCF380}"/>
              </a:ext>
            </a:extLst>
          </p:cNvPr>
          <p:cNvSpPr>
            <a:spLocks noGrp="1"/>
          </p:cNvSpPr>
          <p:nvPr>
            <p:ph type="title"/>
          </p:nvPr>
        </p:nvSpPr>
        <p:spPr/>
        <p:txBody>
          <a:bodyPr/>
          <a:lstStyle/>
          <a:p>
            <a:r>
              <a:rPr lang="en-US" dirty="0"/>
              <a:t>Soil Test Lime Recommendations</a:t>
            </a:r>
          </a:p>
        </p:txBody>
      </p:sp>
      <p:sp>
        <p:nvSpPr>
          <p:cNvPr id="12" name="Content Placeholder 11">
            <a:extLst>
              <a:ext uri="{FF2B5EF4-FFF2-40B4-BE49-F238E27FC236}">
                <a16:creationId xmlns:a16="http://schemas.microsoft.com/office/drawing/2014/main" id="{B9A04CD1-B019-F60E-C504-0039A69C5447}"/>
              </a:ext>
            </a:extLst>
          </p:cNvPr>
          <p:cNvSpPr>
            <a:spLocks noGrp="1"/>
          </p:cNvSpPr>
          <p:nvPr>
            <p:ph idx="1"/>
          </p:nvPr>
        </p:nvSpPr>
        <p:spPr>
          <a:xfrm>
            <a:off x="735898" y="3353638"/>
            <a:ext cx="11279850" cy="2246540"/>
          </a:xfrm>
        </p:spPr>
        <p:txBody>
          <a:bodyPr>
            <a:normAutofit/>
          </a:bodyPr>
          <a:lstStyle/>
          <a:p>
            <a:r>
              <a:rPr lang="en-US" sz="2400" dirty="0"/>
              <a:t>Limit of 12 tons per acre or if prior to potatoes 8 tons</a:t>
            </a:r>
          </a:p>
          <a:p>
            <a:r>
              <a:rPr lang="en-US" sz="2400" dirty="0"/>
              <a:t>Sandy soils with &lt;1% OM minimum application is 1 ton lime per acre</a:t>
            </a:r>
          </a:p>
          <a:p>
            <a:r>
              <a:rPr lang="en-US" sz="2400" dirty="0"/>
              <a:t>For soils with &gt;1% OM minimum application is 2 tons lime per acre</a:t>
            </a:r>
          </a:p>
          <a:p>
            <a:r>
              <a:rPr lang="en-US" sz="2400" dirty="0"/>
              <a:t>Incorporate at least 6 to 12 months prior to planting pH sensitive crops such as alfalfa</a:t>
            </a:r>
          </a:p>
        </p:txBody>
      </p:sp>
      <p:sp>
        <p:nvSpPr>
          <p:cNvPr id="11" name="Rounded Rectangle 3">
            <a:extLst>
              <a:ext uri="{FF2B5EF4-FFF2-40B4-BE49-F238E27FC236}">
                <a16:creationId xmlns:a16="http://schemas.microsoft.com/office/drawing/2014/main" id="{F57D6911-A007-A830-D4CE-BC79659510D4}"/>
              </a:ext>
            </a:extLst>
          </p:cNvPr>
          <p:cNvSpPr>
            <a:spLocks noChangeArrowheads="1"/>
          </p:cNvSpPr>
          <p:nvPr/>
        </p:nvSpPr>
        <p:spPr bwMode="auto">
          <a:xfrm>
            <a:off x="6693474" y="1546106"/>
            <a:ext cx="2337510" cy="575353"/>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sng"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DB34180E-499B-A332-5270-A445924EC8FD}"/>
              </a:ext>
            </a:extLst>
          </p:cNvPr>
          <p:cNvSpPr txBox="1"/>
          <p:nvPr/>
        </p:nvSpPr>
        <p:spPr>
          <a:xfrm>
            <a:off x="969601" y="5600178"/>
            <a:ext cx="102527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Lime requirement (ton/acre) of lime being used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(ton/acre of 60-69 lime recommended) x (65 ÷ NI of lime being used)</a:t>
            </a:r>
          </a:p>
        </p:txBody>
      </p:sp>
    </p:spTree>
    <p:custDataLst>
      <p:tags r:id="rId1"/>
    </p:custDataLst>
    <p:extLst>
      <p:ext uri="{BB962C8B-B14F-4D97-AF65-F5344CB8AC3E}">
        <p14:creationId xmlns:p14="http://schemas.microsoft.com/office/powerpoint/2010/main" val="570790305"/>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 calcmode="lin" valueType="num">
                                      <p:cBhvr additive="base">
                                        <p:cTn id="26"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 calcmode="lin" valueType="num">
                                      <p:cBhvr additive="base">
                                        <p:cTn id="32"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 calcmode="lin" valueType="num">
                                      <p:cBhvr additive="base">
                                        <p:cTn id="38"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build="p"/>
      <p:bldP spid="11" grpId="0"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DFDA-4FDE-4299-38A2-22446FAEFFAF}"/>
              </a:ext>
            </a:extLst>
          </p:cNvPr>
          <p:cNvSpPr>
            <a:spLocks noGrp="1"/>
          </p:cNvSpPr>
          <p:nvPr>
            <p:ph type="title"/>
          </p:nvPr>
        </p:nvSpPr>
        <p:spPr/>
        <p:txBody>
          <a:bodyPr/>
          <a:lstStyle/>
          <a:p>
            <a:r>
              <a:rPr lang="en-US"/>
              <a:t>Adjusting High pH</a:t>
            </a:r>
          </a:p>
        </p:txBody>
      </p:sp>
      <p:graphicFrame>
        <p:nvGraphicFramePr>
          <p:cNvPr id="11" name="Content Placeholder 10">
            <a:extLst>
              <a:ext uri="{FF2B5EF4-FFF2-40B4-BE49-F238E27FC236}">
                <a16:creationId xmlns:a16="http://schemas.microsoft.com/office/drawing/2014/main" id="{1FC5646B-F9DA-C670-5951-66FD26B2D44B}"/>
              </a:ext>
            </a:extLst>
          </p:cNvPr>
          <p:cNvGraphicFramePr>
            <a:graphicFrameLocks noGrp="1"/>
          </p:cNvGraphicFramePr>
          <p:nvPr>
            <p:ph idx="1"/>
          </p:nvPr>
        </p:nvGraphicFramePr>
        <p:xfrm>
          <a:off x="1031880" y="1826070"/>
          <a:ext cx="10697430" cy="2225040"/>
        </p:xfrm>
        <a:graphic>
          <a:graphicData uri="http://schemas.openxmlformats.org/drawingml/2006/table">
            <a:tbl>
              <a:tblPr firstRow="1" bandRow="1">
                <a:tableStyleId>{5C22544A-7EE6-4342-B048-85BDC9FD1C3A}</a:tableStyleId>
              </a:tblPr>
              <a:tblGrid>
                <a:gridCol w="2802636">
                  <a:extLst>
                    <a:ext uri="{9D8B030D-6E8A-4147-A177-3AD203B41FA5}">
                      <a16:colId xmlns:a16="http://schemas.microsoft.com/office/drawing/2014/main" val="2659111087"/>
                    </a:ext>
                  </a:extLst>
                </a:gridCol>
                <a:gridCol w="1315799">
                  <a:extLst>
                    <a:ext uri="{9D8B030D-6E8A-4147-A177-3AD203B41FA5}">
                      <a16:colId xmlns:a16="http://schemas.microsoft.com/office/drawing/2014/main" val="3837236493"/>
                    </a:ext>
                  </a:extLst>
                </a:gridCol>
                <a:gridCol w="1315799">
                  <a:extLst>
                    <a:ext uri="{9D8B030D-6E8A-4147-A177-3AD203B41FA5}">
                      <a16:colId xmlns:a16="http://schemas.microsoft.com/office/drawing/2014/main" val="4254256598"/>
                    </a:ext>
                  </a:extLst>
                </a:gridCol>
                <a:gridCol w="1315799">
                  <a:extLst>
                    <a:ext uri="{9D8B030D-6E8A-4147-A177-3AD203B41FA5}">
                      <a16:colId xmlns:a16="http://schemas.microsoft.com/office/drawing/2014/main" val="2960866975"/>
                    </a:ext>
                  </a:extLst>
                </a:gridCol>
                <a:gridCol w="1315799">
                  <a:extLst>
                    <a:ext uri="{9D8B030D-6E8A-4147-A177-3AD203B41FA5}">
                      <a16:colId xmlns:a16="http://schemas.microsoft.com/office/drawing/2014/main" val="1895328711"/>
                    </a:ext>
                  </a:extLst>
                </a:gridCol>
                <a:gridCol w="1315799">
                  <a:extLst>
                    <a:ext uri="{9D8B030D-6E8A-4147-A177-3AD203B41FA5}">
                      <a16:colId xmlns:a16="http://schemas.microsoft.com/office/drawing/2014/main" val="318911326"/>
                    </a:ext>
                  </a:extLst>
                </a:gridCol>
                <a:gridCol w="1315799">
                  <a:extLst>
                    <a:ext uri="{9D8B030D-6E8A-4147-A177-3AD203B41FA5}">
                      <a16:colId xmlns:a16="http://schemas.microsoft.com/office/drawing/2014/main" val="1942718017"/>
                    </a:ext>
                  </a:extLst>
                </a:gridCol>
              </a:tblGrid>
              <a:tr h="370840">
                <a:tc>
                  <a:txBody>
                    <a:bodyPr/>
                    <a:lstStyle/>
                    <a:p>
                      <a:endParaRPr lang="en-US" b="1"/>
                    </a:p>
                  </a:txBody>
                  <a:tcPr>
                    <a:lnB w="38100" cmpd="sng">
                      <a:noFill/>
                    </a:lnB>
                    <a:noFill/>
                  </a:tcPr>
                </a:tc>
                <a:tc gridSpan="6">
                  <a:txBody>
                    <a:bodyPr/>
                    <a:lstStyle/>
                    <a:p>
                      <a:pPr algn="ctr"/>
                      <a:r>
                        <a:rPr lang="en-US"/>
                        <a:t>Soil organic matter content (%)</a:t>
                      </a:r>
                    </a:p>
                  </a:txBody>
                  <a:tcPr>
                    <a:lnB w="38100" cmpd="sng">
                      <a:noFill/>
                    </a:lnB>
                    <a:solidFill>
                      <a:srgbClr val="C00000"/>
                    </a:solidFill>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extLst>
                  <a:ext uri="{0D108BD9-81ED-4DB2-BD59-A6C34878D82A}">
                    <a16:rowId xmlns:a16="http://schemas.microsoft.com/office/drawing/2014/main" val="583289447"/>
                  </a:ext>
                </a:extLst>
              </a:tr>
              <a:tr h="370840">
                <a:tc>
                  <a:txBody>
                    <a:bodyPr/>
                    <a:lstStyle/>
                    <a:p>
                      <a:r>
                        <a:rPr lang="en-US" b="1"/>
                        <a:t>Desired reduction in soil pH</a:t>
                      </a:r>
                    </a:p>
                  </a:txBody>
                  <a:tcPr>
                    <a:lnL w="12700" cmpd="sng">
                      <a:noFill/>
                    </a:lnL>
                    <a:lnR w="12700" cmpd="sng">
                      <a:noFill/>
                    </a:lnR>
                    <a:lnT w="38100" cmpd="sng">
                      <a:noFill/>
                    </a:lnT>
                    <a:lnB w="57150" cap="flat" cmpd="sng" algn="ctr">
                      <a:solidFill>
                        <a:srgbClr val="C5050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t>0.5-2</a:t>
                      </a:r>
                    </a:p>
                  </a:txBody>
                  <a:tcPr>
                    <a:lnL w="12700" cmpd="sng">
                      <a:noFill/>
                    </a:lnL>
                    <a:lnR w="12700" cmpd="sng">
                      <a:noFill/>
                    </a:lnR>
                    <a:lnT w="38100" cmpd="sng">
                      <a:noFill/>
                    </a:lnT>
                    <a:lnB w="57150" cap="flat" cmpd="sng" algn="ctr">
                      <a:solidFill>
                        <a:srgbClr val="C5050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t>2-4</a:t>
                      </a:r>
                    </a:p>
                  </a:txBody>
                  <a:tcPr>
                    <a:lnL w="12700" cmpd="sng">
                      <a:noFill/>
                    </a:lnL>
                    <a:lnR w="12700" cmpd="sng">
                      <a:noFill/>
                    </a:lnR>
                    <a:lnT w="38100" cmpd="sng">
                      <a:noFill/>
                    </a:lnT>
                    <a:lnB w="57150" cap="flat" cmpd="sng" algn="ctr">
                      <a:solidFill>
                        <a:srgbClr val="C5050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t>4-6</a:t>
                      </a:r>
                    </a:p>
                  </a:txBody>
                  <a:tcPr>
                    <a:lnL w="12700" cmpd="sng">
                      <a:noFill/>
                    </a:lnL>
                    <a:lnR w="12700" cmpd="sng">
                      <a:noFill/>
                    </a:lnR>
                    <a:lnT w="38100" cmpd="sng">
                      <a:noFill/>
                    </a:lnT>
                    <a:lnB w="57150" cap="flat" cmpd="sng" algn="ctr">
                      <a:solidFill>
                        <a:srgbClr val="C5050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t>6-8</a:t>
                      </a:r>
                    </a:p>
                  </a:txBody>
                  <a:tcPr>
                    <a:lnL w="12700" cmpd="sng">
                      <a:noFill/>
                    </a:lnL>
                    <a:lnR w="12700" cmpd="sng">
                      <a:noFill/>
                    </a:lnR>
                    <a:lnT w="38100" cmpd="sng">
                      <a:noFill/>
                    </a:lnT>
                    <a:lnB w="57150" cap="flat" cmpd="sng" algn="ctr">
                      <a:solidFill>
                        <a:srgbClr val="C5050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t>8-10</a:t>
                      </a:r>
                    </a:p>
                  </a:txBody>
                  <a:tcPr>
                    <a:lnL w="12700" cmpd="sng">
                      <a:noFill/>
                    </a:lnL>
                    <a:lnR w="12700" cmpd="sng">
                      <a:noFill/>
                    </a:lnR>
                    <a:lnT w="38100" cmpd="sng">
                      <a:noFill/>
                    </a:lnT>
                    <a:lnB w="57150" cap="flat" cmpd="sng" algn="ctr">
                      <a:solidFill>
                        <a:srgbClr val="C5050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t>&gt;10</a:t>
                      </a:r>
                    </a:p>
                  </a:txBody>
                  <a:tcPr>
                    <a:lnL w="12700" cmpd="sng">
                      <a:noFill/>
                    </a:lnL>
                    <a:lnR w="12700" cmpd="sng">
                      <a:noFill/>
                    </a:lnR>
                    <a:lnT w="38100" cmpd="sng">
                      <a:noFill/>
                    </a:lnT>
                    <a:lnB w="57150" cap="flat" cmpd="sng" algn="ctr">
                      <a:solidFill>
                        <a:srgbClr val="C5050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8159692"/>
                  </a:ext>
                </a:extLst>
              </a:tr>
              <a:tr h="370840">
                <a:tc>
                  <a:txBody>
                    <a:bodyPr/>
                    <a:lstStyle/>
                    <a:p>
                      <a:endParaRPr lang="en-US"/>
                    </a:p>
                  </a:txBody>
                  <a:tcPr>
                    <a:lnT w="57150" cap="flat" cmpd="sng" algn="ctr">
                      <a:solidFill>
                        <a:srgbClr val="C5050C"/>
                      </a:solidFill>
                      <a:prstDash val="solid"/>
                      <a:round/>
                      <a:headEnd type="none" w="med" len="med"/>
                      <a:tailEnd type="none" w="med" len="med"/>
                    </a:lnT>
                    <a:noFill/>
                  </a:tcPr>
                </a:tc>
                <a:tc gridSpan="6">
                  <a:txBody>
                    <a:bodyPr/>
                    <a:lstStyle/>
                    <a:p>
                      <a:pPr algn="ctr"/>
                      <a:r>
                        <a:rPr lang="en-US"/>
                        <a:t>--------------------- pounds S/1,000 square feet --------------------</a:t>
                      </a:r>
                    </a:p>
                  </a:txBody>
                  <a:tcPr>
                    <a:lnT w="57150" cap="flat" cmpd="sng" algn="ctr">
                      <a:solidFill>
                        <a:srgbClr val="C5050C"/>
                      </a:solidFill>
                      <a:prstDash val="solid"/>
                      <a:round/>
                      <a:headEnd type="none" w="med" len="med"/>
                      <a:tailEnd type="none" w="med" len="med"/>
                    </a:lnT>
                    <a:noFill/>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extLst>
                  <a:ext uri="{0D108BD9-81ED-4DB2-BD59-A6C34878D82A}">
                    <a16:rowId xmlns:a16="http://schemas.microsoft.com/office/drawing/2014/main" val="2212054160"/>
                  </a:ext>
                </a:extLst>
              </a:tr>
              <a:tr h="370840">
                <a:tc>
                  <a:txBody>
                    <a:bodyPr/>
                    <a:lstStyle/>
                    <a:p>
                      <a:r>
                        <a:rPr lang="en-US"/>
                        <a:t>0.25</a:t>
                      </a:r>
                    </a:p>
                  </a:txBody>
                  <a:tcPr>
                    <a:solidFill>
                      <a:schemeClr val="bg2"/>
                    </a:solidFill>
                  </a:tcPr>
                </a:tc>
                <a:tc>
                  <a:txBody>
                    <a:bodyPr/>
                    <a:lstStyle/>
                    <a:p>
                      <a:pPr algn="ctr"/>
                      <a:r>
                        <a:rPr lang="en-US"/>
                        <a:t>6</a:t>
                      </a:r>
                    </a:p>
                  </a:txBody>
                  <a:tcPr>
                    <a:solidFill>
                      <a:schemeClr val="bg2"/>
                    </a:solidFill>
                  </a:tcPr>
                </a:tc>
                <a:tc>
                  <a:txBody>
                    <a:bodyPr/>
                    <a:lstStyle/>
                    <a:p>
                      <a:pPr algn="ctr"/>
                      <a:r>
                        <a:rPr lang="en-US"/>
                        <a:t>18</a:t>
                      </a:r>
                    </a:p>
                  </a:txBody>
                  <a:tcPr>
                    <a:solidFill>
                      <a:schemeClr val="bg2"/>
                    </a:solidFill>
                  </a:tcPr>
                </a:tc>
                <a:tc>
                  <a:txBody>
                    <a:bodyPr/>
                    <a:lstStyle/>
                    <a:p>
                      <a:pPr algn="ctr"/>
                      <a:r>
                        <a:rPr lang="en-US"/>
                        <a:t>28*</a:t>
                      </a:r>
                    </a:p>
                  </a:txBody>
                  <a:tcPr>
                    <a:solidFill>
                      <a:schemeClr val="bg2"/>
                    </a:solidFill>
                  </a:tcPr>
                </a:tc>
                <a:tc>
                  <a:txBody>
                    <a:bodyPr/>
                    <a:lstStyle/>
                    <a:p>
                      <a:pPr algn="ctr"/>
                      <a:r>
                        <a:rPr lang="en-US"/>
                        <a:t>40*</a:t>
                      </a:r>
                    </a:p>
                  </a:txBody>
                  <a:tcPr>
                    <a:solidFill>
                      <a:schemeClr val="bg2"/>
                    </a:solidFill>
                  </a:tcPr>
                </a:tc>
                <a:tc>
                  <a:txBody>
                    <a:bodyPr/>
                    <a:lstStyle/>
                    <a:p>
                      <a:pPr algn="ctr"/>
                      <a:r>
                        <a:rPr lang="en-US"/>
                        <a:t>53*</a:t>
                      </a:r>
                    </a:p>
                  </a:txBody>
                  <a:tcPr>
                    <a:solidFill>
                      <a:schemeClr val="bg2"/>
                    </a:solidFill>
                  </a:tcPr>
                </a:tc>
                <a:tc>
                  <a:txBody>
                    <a:bodyPr/>
                    <a:lstStyle/>
                    <a:p>
                      <a:pPr algn="ctr"/>
                      <a:r>
                        <a:rPr lang="en-US"/>
                        <a:t>62*</a:t>
                      </a:r>
                    </a:p>
                  </a:txBody>
                  <a:tcPr>
                    <a:solidFill>
                      <a:schemeClr val="bg2"/>
                    </a:solidFill>
                  </a:tcPr>
                </a:tc>
                <a:extLst>
                  <a:ext uri="{0D108BD9-81ED-4DB2-BD59-A6C34878D82A}">
                    <a16:rowId xmlns:a16="http://schemas.microsoft.com/office/drawing/2014/main" val="2054890048"/>
                  </a:ext>
                </a:extLst>
              </a:tr>
              <a:tr h="370840">
                <a:tc>
                  <a:txBody>
                    <a:bodyPr/>
                    <a:lstStyle/>
                    <a:p>
                      <a:r>
                        <a:rPr lang="en-US"/>
                        <a:t>0.50</a:t>
                      </a:r>
                    </a:p>
                  </a:txBody>
                  <a:tcPr>
                    <a:solidFill>
                      <a:schemeClr val="bg1"/>
                    </a:solidFill>
                  </a:tcPr>
                </a:tc>
                <a:tc>
                  <a:txBody>
                    <a:bodyPr/>
                    <a:lstStyle/>
                    <a:p>
                      <a:pPr algn="ctr"/>
                      <a:r>
                        <a:rPr lang="en-US"/>
                        <a:t>12</a:t>
                      </a:r>
                    </a:p>
                  </a:txBody>
                  <a:tcPr>
                    <a:solidFill>
                      <a:schemeClr val="bg1"/>
                    </a:solidFill>
                  </a:tcPr>
                </a:tc>
                <a:tc>
                  <a:txBody>
                    <a:bodyPr/>
                    <a:lstStyle/>
                    <a:p>
                      <a:pPr algn="ctr"/>
                      <a:r>
                        <a:rPr lang="en-US"/>
                        <a:t>35*</a:t>
                      </a:r>
                    </a:p>
                  </a:txBody>
                  <a:tcPr>
                    <a:solidFill>
                      <a:schemeClr val="bg1"/>
                    </a:solidFill>
                  </a:tcPr>
                </a:tc>
                <a:tc>
                  <a:txBody>
                    <a:bodyPr/>
                    <a:lstStyle/>
                    <a:p>
                      <a:pPr algn="ctr"/>
                      <a:r>
                        <a:rPr lang="en-US"/>
                        <a:t>56*</a:t>
                      </a:r>
                    </a:p>
                  </a:txBody>
                  <a:tcPr>
                    <a:solidFill>
                      <a:schemeClr val="bg1"/>
                    </a:solidFill>
                  </a:tcPr>
                </a:tc>
                <a:tc>
                  <a:txBody>
                    <a:bodyPr/>
                    <a:lstStyle/>
                    <a:p>
                      <a:pPr algn="ctr"/>
                      <a:r>
                        <a:rPr lang="en-US"/>
                        <a:t>80*</a:t>
                      </a:r>
                    </a:p>
                  </a:txBody>
                  <a:tcPr>
                    <a:solidFill>
                      <a:schemeClr val="bg1"/>
                    </a:solidFill>
                  </a:tcPr>
                </a:tc>
                <a:tc>
                  <a:txBody>
                    <a:bodyPr/>
                    <a:lstStyle/>
                    <a:p>
                      <a:pPr algn="ctr"/>
                      <a:r>
                        <a:rPr lang="en-US"/>
                        <a:t>106*</a:t>
                      </a:r>
                    </a:p>
                  </a:txBody>
                  <a:tcPr>
                    <a:solidFill>
                      <a:schemeClr val="bg1"/>
                    </a:solidFill>
                  </a:tcPr>
                </a:tc>
                <a:tc>
                  <a:txBody>
                    <a:bodyPr/>
                    <a:lstStyle/>
                    <a:p>
                      <a:pPr algn="ctr"/>
                      <a:r>
                        <a:rPr lang="en-US"/>
                        <a:t>125*</a:t>
                      </a:r>
                    </a:p>
                  </a:txBody>
                  <a:tcPr>
                    <a:solidFill>
                      <a:schemeClr val="bg1"/>
                    </a:solidFill>
                  </a:tcPr>
                </a:tc>
                <a:extLst>
                  <a:ext uri="{0D108BD9-81ED-4DB2-BD59-A6C34878D82A}">
                    <a16:rowId xmlns:a16="http://schemas.microsoft.com/office/drawing/2014/main" val="2865277021"/>
                  </a:ext>
                </a:extLst>
              </a:tr>
              <a:tr h="370840">
                <a:tc>
                  <a:txBody>
                    <a:bodyPr/>
                    <a:lstStyle/>
                    <a:p>
                      <a:r>
                        <a:rPr lang="en-US"/>
                        <a:t>1.00</a:t>
                      </a:r>
                    </a:p>
                  </a:txBody>
                  <a:tcPr>
                    <a:solidFill>
                      <a:schemeClr val="bg2"/>
                    </a:solidFill>
                  </a:tcPr>
                </a:tc>
                <a:tc>
                  <a:txBody>
                    <a:bodyPr/>
                    <a:lstStyle/>
                    <a:p>
                      <a:pPr algn="ctr"/>
                      <a:r>
                        <a:rPr lang="en-US"/>
                        <a:t>24*</a:t>
                      </a:r>
                    </a:p>
                  </a:txBody>
                  <a:tcPr>
                    <a:solidFill>
                      <a:schemeClr val="bg2"/>
                    </a:solidFill>
                  </a:tcPr>
                </a:tc>
                <a:tc>
                  <a:txBody>
                    <a:bodyPr/>
                    <a:lstStyle/>
                    <a:p>
                      <a:pPr algn="ctr"/>
                      <a:r>
                        <a:rPr lang="en-US"/>
                        <a:t>70*</a:t>
                      </a:r>
                    </a:p>
                  </a:txBody>
                  <a:tcPr>
                    <a:solidFill>
                      <a:schemeClr val="bg2"/>
                    </a:solidFill>
                  </a:tcPr>
                </a:tc>
                <a:tc>
                  <a:txBody>
                    <a:bodyPr/>
                    <a:lstStyle/>
                    <a:p>
                      <a:pPr algn="ctr"/>
                      <a:r>
                        <a:rPr lang="en-US"/>
                        <a:t>112*</a:t>
                      </a:r>
                    </a:p>
                  </a:txBody>
                  <a:tcPr>
                    <a:solidFill>
                      <a:schemeClr val="bg2"/>
                    </a:solidFill>
                  </a:tcPr>
                </a:tc>
                <a:tc>
                  <a:txBody>
                    <a:bodyPr/>
                    <a:lstStyle/>
                    <a:p>
                      <a:pPr algn="ctr"/>
                      <a:r>
                        <a:rPr lang="en-US"/>
                        <a:t>120*</a:t>
                      </a:r>
                    </a:p>
                  </a:txBody>
                  <a:tcPr>
                    <a:solidFill>
                      <a:schemeClr val="bg2"/>
                    </a:solidFill>
                  </a:tcPr>
                </a:tc>
                <a:tc>
                  <a:txBody>
                    <a:bodyPr/>
                    <a:lstStyle/>
                    <a:p>
                      <a:pPr algn="ctr"/>
                      <a:r>
                        <a:rPr lang="en-US"/>
                        <a:t>212*</a:t>
                      </a:r>
                    </a:p>
                  </a:txBody>
                  <a:tcPr>
                    <a:solidFill>
                      <a:schemeClr val="bg2"/>
                    </a:solidFill>
                  </a:tcPr>
                </a:tc>
                <a:tc>
                  <a:txBody>
                    <a:bodyPr/>
                    <a:lstStyle/>
                    <a:p>
                      <a:pPr algn="ctr"/>
                      <a:r>
                        <a:rPr lang="en-US"/>
                        <a:t>250*</a:t>
                      </a:r>
                    </a:p>
                  </a:txBody>
                  <a:tcPr>
                    <a:solidFill>
                      <a:schemeClr val="bg2"/>
                    </a:solidFill>
                  </a:tcPr>
                </a:tc>
                <a:extLst>
                  <a:ext uri="{0D108BD9-81ED-4DB2-BD59-A6C34878D82A}">
                    <a16:rowId xmlns:a16="http://schemas.microsoft.com/office/drawing/2014/main" val="4172842305"/>
                  </a:ext>
                </a:extLst>
              </a:tr>
            </a:tbl>
          </a:graphicData>
        </a:graphic>
      </p:graphicFrame>
      <p:sp>
        <p:nvSpPr>
          <p:cNvPr id="12" name="TextBox 11">
            <a:extLst>
              <a:ext uri="{FF2B5EF4-FFF2-40B4-BE49-F238E27FC236}">
                <a16:creationId xmlns:a16="http://schemas.microsoft.com/office/drawing/2014/main" id="{FC15DB4F-1CA7-291F-5E2A-AFE6FF8FB044}"/>
              </a:ext>
            </a:extLst>
          </p:cNvPr>
          <p:cNvSpPr txBox="1"/>
          <p:nvPr/>
        </p:nvSpPr>
        <p:spPr>
          <a:xfrm>
            <a:off x="1031880" y="4186492"/>
            <a:ext cx="87765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Do not apply more than 20 pounds/1,000 sq feet per year. Retest between applications.</a:t>
            </a:r>
          </a:p>
        </p:txBody>
      </p:sp>
    </p:spTree>
    <p:extLst>
      <p:ext uri="{BB962C8B-B14F-4D97-AF65-F5344CB8AC3E}">
        <p14:creationId xmlns:p14="http://schemas.microsoft.com/office/powerpoint/2010/main" val="1336250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F996E-06ED-FD0E-D240-F2DC2560A00C}"/>
              </a:ext>
            </a:extLst>
          </p:cNvPr>
          <p:cNvSpPr>
            <a:spLocks noGrp="1"/>
          </p:cNvSpPr>
          <p:nvPr>
            <p:ph type="title" idx="4294967295"/>
          </p:nvPr>
        </p:nvSpPr>
        <p:spPr>
          <a:xfrm rot="20580323">
            <a:off x="1057932" y="1125003"/>
            <a:ext cx="2519635" cy="1543849"/>
          </a:xfrm>
        </p:spPr>
        <p:txBody>
          <a:bodyPr>
            <a:normAutofit/>
          </a:bodyPr>
          <a:lstStyle/>
          <a:p>
            <a:pPr algn="ctr"/>
            <a:r>
              <a:rPr lang="en-US" sz="4400" dirty="0">
                <a:latin typeface="Abadi" panose="020B0604020104020204" pitchFamily="34" charset="0"/>
              </a:rPr>
              <a:t>Thanks!</a:t>
            </a:r>
          </a:p>
        </p:txBody>
      </p:sp>
      <p:sp>
        <p:nvSpPr>
          <p:cNvPr id="3" name="Content Placeholder 2">
            <a:extLst>
              <a:ext uri="{FF2B5EF4-FFF2-40B4-BE49-F238E27FC236}">
                <a16:creationId xmlns:a16="http://schemas.microsoft.com/office/drawing/2014/main" id="{9BADA08A-B006-2D33-0BB5-22EB1ADFDB86}"/>
              </a:ext>
            </a:extLst>
          </p:cNvPr>
          <p:cNvSpPr>
            <a:spLocks noGrp="1"/>
          </p:cNvSpPr>
          <p:nvPr>
            <p:ph idx="4294967295"/>
          </p:nvPr>
        </p:nvSpPr>
        <p:spPr>
          <a:xfrm>
            <a:off x="2317750" y="3430609"/>
            <a:ext cx="7556500" cy="2836862"/>
          </a:xfrm>
        </p:spPr>
        <p:txBody>
          <a:bodyPr>
            <a:normAutofit fontScale="92500" lnSpcReduction="10000"/>
          </a:bodyPr>
          <a:lstStyle/>
          <a:p>
            <a:pPr marL="0" indent="0" algn="ctr">
              <a:buNone/>
            </a:pPr>
            <a:r>
              <a:rPr lang="en-US" dirty="0"/>
              <a:t>Name</a:t>
            </a:r>
          </a:p>
          <a:p>
            <a:pPr marL="0" indent="0" algn="ctr">
              <a:buNone/>
            </a:pPr>
            <a:r>
              <a:rPr lang="en-US" dirty="0"/>
              <a:t>Title</a:t>
            </a:r>
          </a:p>
          <a:p>
            <a:pPr marL="0" indent="0" algn="ctr">
              <a:buNone/>
            </a:pPr>
            <a:r>
              <a:rPr lang="en-US" dirty="0"/>
              <a:t>Nutrient and Pest Management (NPM) Program</a:t>
            </a:r>
          </a:p>
          <a:p>
            <a:pPr marL="0" indent="0" algn="ctr">
              <a:buNone/>
            </a:pPr>
            <a:r>
              <a:rPr lang="en-US"/>
              <a:t>UW-Madison Division </a:t>
            </a:r>
            <a:r>
              <a:rPr lang="en-US" dirty="0"/>
              <a:t>of Extension</a:t>
            </a:r>
          </a:p>
          <a:p>
            <a:endParaRPr lang="en-US" dirty="0"/>
          </a:p>
          <a:p>
            <a:pPr marL="0" indent="0" algn="ctr">
              <a:buNone/>
            </a:pPr>
            <a:r>
              <a:rPr lang="en-US" dirty="0"/>
              <a:t>Email: Phone:</a:t>
            </a:r>
          </a:p>
        </p:txBody>
      </p:sp>
      <p:sp>
        <p:nvSpPr>
          <p:cNvPr id="4" name="Title 1">
            <a:extLst>
              <a:ext uri="{FF2B5EF4-FFF2-40B4-BE49-F238E27FC236}">
                <a16:creationId xmlns:a16="http://schemas.microsoft.com/office/drawing/2014/main" id="{D4898410-B6AD-730B-9793-188CF095233C}"/>
              </a:ext>
            </a:extLst>
          </p:cNvPr>
          <p:cNvSpPr txBox="1">
            <a:spLocks/>
          </p:cNvSpPr>
          <p:nvPr/>
        </p:nvSpPr>
        <p:spPr>
          <a:xfrm>
            <a:off x="3946916" y="1462726"/>
            <a:ext cx="4708072" cy="16911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Questions?</a:t>
            </a:r>
          </a:p>
        </p:txBody>
      </p:sp>
      <p:sp>
        <p:nvSpPr>
          <p:cNvPr id="5" name="Rectangle 4">
            <a:extLst>
              <a:ext uri="{FF2B5EF4-FFF2-40B4-BE49-F238E27FC236}">
                <a16:creationId xmlns:a16="http://schemas.microsoft.com/office/drawing/2014/main" id="{C790932A-30A4-1F0A-A3C9-008FA469BE5A}"/>
              </a:ext>
            </a:extLst>
          </p:cNvPr>
          <p:cNvSpPr/>
          <p:nvPr/>
        </p:nvSpPr>
        <p:spPr>
          <a:xfrm>
            <a:off x="0" y="6694714"/>
            <a:ext cx="12192000" cy="1632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794C7C-F1ED-6D8D-0310-CBECDB39FB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7094" y="5888245"/>
            <a:ext cx="1518706" cy="758452"/>
          </a:xfrm>
          <a:prstGeom prst="rect">
            <a:avLst/>
          </a:prstGeom>
        </p:spPr>
      </p:pic>
    </p:spTree>
    <p:extLst>
      <p:ext uri="{BB962C8B-B14F-4D97-AF65-F5344CB8AC3E}">
        <p14:creationId xmlns:p14="http://schemas.microsoft.com/office/powerpoint/2010/main" val="80471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20C7-26F5-655D-3FC6-24A27F079A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D854AC-5260-EBA8-63CC-E7D9328CA72A}"/>
              </a:ext>
            </a:extLst>
          </p:cNvPr>
          <p:cNvSpPr>
            <a:spLocks noGrp="1"/>
          </p:cNvSpPr>
          <p:nvPr>
            <p:ph type="title"/>
          </p:nvPr>
        </p:nvSpPr>
        <p:spPr/>
        <p:txBody>
          <a:bodyPr/>
          <a:lstStyle/>
          <a:p>
            <a:r>
              <a:rPr lang="en-US" dirty="0"/>
              <a:t>Additional Slides to Use as Needed</a:t>
            </a:r>
          </a:p>
        </p:txBody>
      </p:sp>
      <p:pic>
        <p:nvPicPr>
          <p:cNvPr id="5" name="Picture 4" descr="A logo with a sun and waves&#10;&#10;Description automatically generated">
            <a:extLst>
              <a:ext uri="{FF2B5EF4-FFF2-40B4-BE49-F238E27FC236}">
                <a16:creationId xmlns:a16="http://schemas.microsoft.com/office/drawing/2014/main" id="{6B59991E-E1BE-06BB-DF20-5F2AC53FB4C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74086" y="5685118"/>
            <a:ext cx="933498" cy="933498"/>
          </a:xfrm>
          <a:prstGeom prst="rect">
            <a:avLst/>
          </a:prstGeom>
        </p:spPr>
      </p:pic>
      <p:sp>
        <p:nvSpPr>
          <p:cNvPr id="6" name="Text Placeholder 5">
            <a:extLst>
              <a:ext uri="{FF2B5EF4-FFF2-40B4-BE49-F238E27FC236}">
                <a16:creationId xmlns:a16="http://schemas.microsoft.com/office/drawing/2014/main" id="{8972DA01-C394-28B0-67AA-C5B887058BB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50590180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B04AC-2213-8FC4-6D7A-2593EECDC8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4974B-044B-83B7-3EC2-CD8D467141C1}"/>
              </a:ext>
            </a:extLst>
          </p:cNvPr>
          <p:cNvSpPr>
            <a:spLocks noGrp="1"/>
          </p:cNvSpPr>
          <p:nvPr>
            <p:ph type="title"/>
          </p:nvPr>
        </p:nvSpPr>
        <p:spPr/>
        <p:txBody>
          <a:bodyPr/>
          <a:lstStyle/>
          <a:p>
            <a:r>
              <a:rPr lang="en-US" dirty="0">
                <a:cs typeface="Calibri Light"/>
              </a:rPr>
              <a:t>Soil Fertility Basics</a:t>
            </a:r>
          </a:p>
        </p:txBody>
      </p:sp>
      <p:pic>
        <p:nvPicPr>
          <p:cNvPr id="5" name="Picture 4" descr="A logo with a sun and leaves&#10;&#10;Description automatically generated">
            <a:extLst>
              <a:ext uri="{FF2B5EF4-FFF2-40B4-BE49-F238E27FC236}">
                <a16:creationId xmlns:a16="http://schemas.microsoft.com/office/drawing/2014/main" id="{A070A55D-59A0-E7ED-B6C2-67420955B6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389"/>
          <a:stretch/>
        </p:blipFill>
        <p:spPr>
          <a:xfrm>
            <a:off x="7398636" y="5921890"/>
            <a:ext cx="1541277" cy="724297"/>
          </a:xfrm>
          <a:prstGeom prst="rect">
            <a:avLst/>
          </a:prstGeom>
        </p:spPr>
      </p:pic>
      <p:sp>
        <p:nvSpPr>
          <p:cNvPr id="6" name="Text Placeholder 5">
            <a:extLst>
              <a:ext uri="{FF2B5EF4-FFF2-40B4-BE49-F238E27FC236}">
                <a16:creationId xmlns:a16="http://schemas.microsoft.com/office/drawing/2014/main" id="{27343ABE-72C9-6757-7988-02FDD75BC72A}"/>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372713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E12B3-8B76-6A6A-96A1-B356567E27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EBBBB3-0602-F347-8E95-99884E71EE68}"/>
              </a:ext>
            </a:extLst>
          </p:cNvPr>
          <p:cNvSpPr>
            <a:spLocks noGrp="1"/>
          </p:cNvSpPr>
          <p:nvPr>
            <p:ph type="title"/>
          </p:nvPr>
        </p:nvSpPr>
        <p:spPr/>
        <p:txBody>
          <a:bodyPr/>
          <a:lstStyle/>
          <a:p>
            <a:r>
              <a:rPr lang="en-US" dirty="0">
                <a:ea typeface="Calibri Light"/>
                <a:cs typeface="Calibri Light"/>
              </a:rPr>
              <a:t>What is Soil?</a:t>
            </a:r>
          </a:p>
        </p:txBody>
      </p:sp>
      <p:sp>
        <p:nvSpPr>
          <p:cNvPr id="3" name="Text Placeholder 2">
            <a:extLst>
              <a:ext uri="{FF2B5EF4-FFF2-40B4-BE49-F238E27FC236}">
                <a16:creationId xmlns:a16="http://schemas.microsoft.com/office/drawing/2014/main" id="{E751C13E-FC70-54ED-367A-779A186F042D}"/>
              </a:ext>
            </a:extLst>
          </p:cNvPr>
          <p:cNvSpPr>
            <a:spLocks noGrp="1"/>
          </p:cNvSpPr>
          <p:nvPr>
            <p:ph idx="1"/>
          </p:nvPr>
        </p:nvSpPr>
        <p:spPr>
          <a:xfrm>
            <a:off x="1236496" y="1825625"/>
            <a:ext cx="6547872" cy="4381026"/>
          </a:xfrm>
        </p:spPr>
        <p:txBody>
          <a:bodyPr vert="horz" lIns="91440" tIns="45720" rIns="91440" bIns="45720" rtlCol="0" anchor="t">
            <a:normAutofit/>
          </a:bodyPr>
          <a:lstStyle/>
          <a:p>
            <a:r>
              <a:rPr lang="en-US" dirty="0">
                <a:cs typeface="Calibri"/>
              </a:rPr>
              <a:t> A dynamic natural body composed of mineral (sand, silt, clay), organic matter, air, and water that acts on and is acted upon by living organisms in a thin layer covering the earth’s surface.</a:t>
            </a:r>
          </a:p>
          <a:p>
            <a:r>
              <a:rPr lang="en-US" dirty="0">
                <a:cs typeface="Calibri"/>
              </a:rPr>
              <a:t>An "Ideal Soil's" components and percentages (see image)  </a:t>
            </a:r>
          </a:p>
        </p:txBody>
      </p:sp>
      <p:pic>
        <p:nvPicPr>
          <p:cNvPr id="1026" name="Picture 2" descr="The Science of Soil | SoilNOW">
            <a:extLst>
              <a:ext uri="{FF2B5EF4-FFF2-40B4-BE49-F238E27FC236}">
                <a16:creationId xmlns:a16="http://schemas.microsoft.com/office/drawing/2014/main" id="{FB6C0036-FF59-C46D-5A22-DB9A175F49A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23516" y="675861"/>
            <a:ext cx="3763176" cy="44527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123C8B4-78D6-0A10-BE60-E5A6FD38C75F}"/>
              </a:ext>
            </a:extLst>
          </p:cNvPr>
          <p:cNvSpPr txBox="1"/>
          <p:nvPr/>
        </p:nvSpPr>
        <p:spPr>
          <a:xfrm>
            <a:off x="707072" y="6341588"/>
            <a:ext cx="60976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blogs.cornell.edu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soilnow</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/the-science-of-soil/</a:t>
            </a:r>
          </a:p>
        </p:txBody>
      </p:sp>
      <p:pic>
        <p:nvPicPr>
          <p:cNvPr id="5" name="Picture 4" descr="A close-up of a document&#10;&#10;AI-generated content may be incorrect.">
            <a:extLst>
              <a:ext uri="{FF2B5EF4-FFF2-40B4-BE49-F238E27FC236}">
                <a16:creationId xmlns:a16="http://schemas.microsoft.com/office/drawing/2014/main" id="{04504564-918A-618D-F4A3-A44CCB8713BC}"/>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933597" y="5046561"/>
            <a:ext cx="8485226" cy="1160089"/>
          </a:xfrm>
          <a:prstGeom prst="rect">
            <a:avLst/>
          </a:prstGeom>
        </p:spPr>
      </p:pic>
      <p:sp>
        <p:nvSpPr>
          <p:cNvPr id="7" name="Rounded Rectangle 3">
            <a:extLst>
              <a:ext uri="{FF2B5EF4-FFF2-40B4-BE49-F238E27FC236}">
                <a16:creationId xmlns:a16="http://schemas.microsoft.com/office/drawing/2014/main" id="{18F2274C-7B9C-91FD-D12E-412E00F305D6}"/>
              </a:ext>
            </a:extLst>
          </p:cNvPr>
          <p:cNvSpPr>
            <a:spLocks noChangeArrowheads="1"/>
          </p:cNvSpPr>
          <p:nvPr/>
        </p:nvSpPr>
        <p:spPr bwMode="auto">
          <a:xfrm>
            <a:off x="2002420" y="5128592"/>
            <a:ext cx="486137" cy="859214"/>
          </a:xfrm>
          <a:prstGeom prst="roundRect">
            <a:avLst>
              <a:gd name="adj" fmla="val 16667"/>
            </a:avLst>
          </a:prstGeom>
          <a:noFill/>
          <a:ln w="76200" algn="ctr">
            <a:solidFill>
              <a:srgbClr val="C5050C"/>
            </a:solidFill>
            <a:round/>
            <a:headEnd/>
            <a:tailEnd/>
          </a:ln>
          <a:extLst>
            <a:ext uri="{909E8E84-426E-40DD-AFC4-6F175D3DCCD1}">
              <a14:hiddenFill xmlns:a14="http://schemas.microsoft.com/office/drawing/2010/main">
                <a:solidFill>
                  <a:srgbClr val="FFFFFF"/>
                </a:solidFill>
              </a14:hiddenFill>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sng"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9057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69B0-1DA0-4800-580F-0FF08364727C}"/>
              </a:ext>
            </a:extLst>
          </p:cNvPr>
          <p:cNvSpPr>
            <a:spLocks noGrp="1"/>
          </p:cNvSpPr>
          <p:nvPr>
            <p:ph type="title"/>
          </p:nvPr>
        </p:nvSpPr>
        <p:spPr/>
        <p:txBody>
          <a:bodyPr/>
          <a:lstStyle/>
          <a:p>
            <a:r>
              <a:rPr lang="en-US" dirty="0">
                <a:ea typeface="Calibri Light"/>
                <a:cs typeface="Calibri Light"/>
              </a:rPr>
              <a:t>Following Along in Fast Facts?</a:t>
            </a:r>
          </a:p>
        </p:txBody>
      </p:sp>
      <p:sp>
        <p:nvSpPr>
          <p:cNvPr id="9" name="Content Placeholder 2">
            <a:extLst>
              <a:ext uri="{FF2B5EF4-FFF2-40B4-BE49-F238E27FC236}">
                <a16:creationId xmlns:a16="http://schemas.microsoft.com/office/drawing/2014/main" id="{A0E6D33F-D29A-E035-333E-D1B8032F58B0}"/>
              </a:ext>
            </a:extLst>
          </p:cNvPr>
          <p:cNvSpPr txBox="1">
            <a:spLocks/>
          </p:cNvSpPr>
          <p:nvPr/>
        </p:nvSpPr>
        <p:spPr>
          <a:xfrm>
            <a:off x="1347235" y="1690688"/>
            <a:ext cx="597205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Calibri Light"/>
                <a:cs typeface="Calibri Light"/>
              </a:rPr>
              <a:t>Soils Testing</a:t>
            </a:r>
            <a:r>
              <a:rPr kumimoji="0" lang="en-US" sz="2800" b="0" i="0" u="none" strike="noStrike" kern="1200" cap="none" spc="0" normalizeH="0" baseline="0" noProof="0" dirty="0">
                <a:ln>
                  <a:noFill/>
                </a:ln>
                <a:solidFill>
                  <a:prstClr val="black"/>
                </a:solidFill>
                <a:effectLst/>
                <a:uLnTx/>
                <a:uFillTx/>
                <a:latin typeface="Calibri" panose="020F0502020204030204"/>
                <a:ea typeface="Calibri Light"/>
                <a:cs typeface="Calibri"/>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Calibri"/>
                <a:cs typeface="Calibri"/>
              </a:rPr>
              <a:t>Pages 9-11 in </a:t>
            </a:r>
            <a:r>
              <a:rPr kumimoji="0" lang="en-US" sz="2800" b="0" i="0" u="none" strike="noStrike" kern="1200" cap="none" spc="0" normalizeH="0" baseline="0" noProof="0" dirty="0">
                <a:ln>
                  <a:noFill/>
                </a:ln>
                <a:solidFill>
                  <a:prstClr val="black"/>
                </a:solidFill>
                <a:effectLst/>
                <a:uLnTx/>
                <a:uFillTx/>
                <a:latin typeface="Calibri" panose="020F0502020204030204"/>
                <a:ea typeface="Calibri"/>
                <a:cs typeface="Calibri"/>
                <a:hlinkClick r:id="rId3"/>
              </a:rPr>
              <a:t>Nutrient Management Fast Facts</a:t>
            </a:r>
            <a:endParaRPr kumimoji="0" lang="en-US" sz="2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p:txBody>
      </p:sp>
      <p:pic>
        <p:nvPicPr>
          <p:cNvPr id="11" name="Picture 10" descr="A qr code on a white background&#10;&#10;Description automatically generated">
            <a:hlinkClick r:id="rId3"/>
            <a:extLst>
              <a:ext uri="{FF2B5EF4-FFF2-40B4-BE49-F238E27FC236}">
                <a16:creationId xmlns:a16="http://schemas.microsoft.com/office/drawing/2014/main" id="{4942BA58-18F9-5579-68C5-4FDE963AFEE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80985" y="3277426"/>
            <a:ext cx="3325545" cy="3325545"/>
          </a:xfrm>
          <a:prstGeom prst="rect">
            <a:avLst/>
          </a:prstGeom>
        </p:spPr>
      </p:pic>
      <p:pic>
        <p:nvPicPr>
          <p:cNvPr id="3" name="Picture 2">
            <a:extLst>
              <a:ext uri="{FF2B5EF4-FFF2-40B4-BE49-F238E27FC236}">
                <a16:creationId xmlns:a16="http://schemas.microsoft.com/office/drawing/2014/main" id="{80BA19DA-734B-8F98-2FE3-2C043093D5A9}"/>
              </a:ext>
            </a:extLst>
          </p:cNvPr>
          <p:cNvPicPr>
            <a:picLocks noChangeAspect="1"/>
          </p:cNvPicPr>
          <p:nvPr/>
        </p:nvPicPr>
        <p:blipFill>
          <a:blip r:embed="rId5"/>
          <a:stretch>
            <a:fillRect/>
          </a:stretch>
        </p:blipFill>
        <p:spPr>
          <a:xfrm>
            <a:off x="7740280" y="374574"/>
            <a:ext cx="3929107" cy="5100810"/>
          </a:xfrm>
          <a:prstGeom prst="rect">
            <a:avLst/>
          </a:prstGeom>
        </p:spPr>
      </p:pic>
    </p:spTree>
    <p:extLst>
      <p:ext uri="{BB962C8B-B14F-4D97-AF65-F5344CB8AC3E}">
        <p14:creationId xmlns:p14="http://schemas.microsoft.com/office/powerpoint/2010/main" val="63064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E1735-BB95-23BB-F2E4-8DF094BEB1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1214AE-32E1-9796-C260-36CE6FCED900}"/>
              </a:ext>
            </a:extLst>
          </p:cNvPr>
          <p:cNvSpPr>
            <a:spLocks noGrp="1"/>
          </p:cNvSpPr>
          <p:nvPr>
            <p:ph type="title"/>
          </p:nvPr>
        </p:nvSpPr>
        <p:spPr>
          <a:xfrm>
            <a:off x="939614" y="800014"/>
            <a:ext cx="9955086" cy="910466"/>
          </a:xfrm>
        </p:spPr>
        <p:txBody>
          <a:bodyPr/>
          <a:lstStyle/>
          <a:p>
            <a:r>
              <a:rPr lang="en-US" dirty="0">
                <a:ea typeface="Calibri Light"/>
                <a:cs typeface="Calibri Light"/>
              </a:rPr>
              <a:t>Soil Texture</a:t>
            </a:r>
            <a:endParaRPr lang="en-US" dirty="0"/>
          </a:p>
        </p:txBody>
      </p:sp>
      <p:sp>
        <p:nvSpPr>
          <p:cNvPr id="3" name="Content Placeholder 2">
            <a:extLst>
              <a:ext uri="{FF2B5EF4-FFF2-40B4-BE49-F238E27FC236}">
                <a16:creationId xmlns:a16="http://schemas.microsoft.com/office/drawing/2014/main" id="{3EAF9C9F-AE6F-9469-324C-B39C0F0A0535}"/>
              </a:ext>
            </a:extLst>
          </p:cNvPr>
          <p:cNvSpPr>
            <a:spLocks noGrp="1"/>
          </p:cNvSpPr>
          <p:nvPr>
            <p:ph idx="1"/>
          </p:nvPr>
        </p:nvSpPr>
        <p:spPr>
          <a:xfrm>
            <a:off x="829466" y="1548534"/>
            <a:ext cx="6514827" cy="4351338"/>
          </a:xfrm>
        </p:spPr>
        <p:txBody>
          <a:bodyPr vert="horz" lIns="91440" tIns="45720" rIns="91440" bIns="45720" rtlCol="0" anchor="t">
            <a:normAutofit/>
          </a:bodyPr>
          <a:lstStyle/>
          <a:p>
            <a:r>
              <a:rPr lang="en-US" sz="2000" dirty="0">
                <a:cs typeface="Calibri"/>
              </a:rPr>
              <a:t>Includes only the mineral fraction of soil. </a:t>
            </a:r>
            <a:endParaRPr lang="en-US" sz="2000" b="1">
              <a:solidFill>
                <a:srgbClr val="2F5496"/>
              </a:solidFill>
              <a:cs typeface="Calibri"/>
            </a:endParaRPr>
          </a:p>
          <a:p>
            <a:pPr lvl="1"/>
            <a:r>
              <a:rPr lang="en-US" sz="1600" dirty="0">
                <a:cs typeface="Calibri"/>
              </a:rPr>
              <a:t>Defined by particle size (sand, silt, and clay) </a:t>
            </a:r>
            <a:endParaRPr lang="en-US" sz="1600" b="1" dirty="0">
              <a:solidFill>
                <a:srgbClr val="2F5496"/>
              </a:solidFill>
              <a:cs typeface="Calibri"/>
            </a:endParaRPr>
          </a:p>
          <a:p>
            <a:pPr lvl="1"/>
            <a:r>
              <a:rPr lang="en-US" sz="1600" dirty="0">
                <a:cs typeface="Calibri"/>
              </a:rPr>
              <a:t>Each size fraction has a different impact on soil properties, function, crop growth, and nutrient management.  </a:t>
            </a:r>
            <a:endParaRPr lang="en-US" sz="1600" b="1">
              <a:solidFill>
                <a:srgbClr val="2F5496"/>
              </a:solidFill>
              <a:cs typeface="Calibri"/>
            </a:endParaRPr>
          </a:p>
          <a:p>
            <a:r>
              <a:rPr lang="en-US" sz="2000" dirty="0">
                <a:cs typeface="Calibri"/>
              </a:rPr>
              <a:t>The USDA identifies 12 soil textures based upon the percentage of sand, silt, and clay in a soil. </a:t>
            </a:r>
          </a:p>
          <a:p>
            <a:pPr lvl="1"/>
            <a:r>
              <a:rPr lang="en-US" sz="1600" dirty="0">
                <a:cs typeface="Calibri"/>
              </a:rPr>
              <a:t>The textural classes are represented on a soil textural triangle. </a:t>
            </a:r>
            <a:br>
              <a:rPr lang="en-US" sz="1600" dirty="0">
                <a:cs typeface="Calibri"/>
              </a:rPr>
            </a:br>
            <a:r>
              <a:rPr lang="en-US" sz="1600" dirty="0">
                <a:cs typeface="Calibri"/>
              </a:rPr>
              <a:t>(See image) </a:t>
            </a:r>
          </a:p>
          <a:p>
            <a:pPr lvl="1"/>
            <a:r>
              <a:rPr lang="en-US" sz="1600" dirty="0">
                <a:cs typeface="Calibri"/>
              </a:rPr>
              <a:t>Soil nutrient recommendations are often differentiated by soil texture.</a:t>
            </a:r>
          </a:p>
          <a:p>
            <a:pPr lvl="2">
              <a:buFont typeface="Wingdings" panose="020B0604020202020204" pitchFamily="34" charset="0"/>
              <a:buChar char="§"/>
            </a:pPr>
            <a:r>
              <a:rPr lang="en-US" sz="1200" dirty="0">
                <a:cs typeface="Calibri"/>
              </a:rPr>
              <a:t>Sandy (1) Low yield potential</a:t>
            </a:r>
          </a:p>
          <a:p>
            <a:pPr lvl="2">
              <a:buFont typeface="Wingdings" panose="020B0604020202020204" pitchFamily="34" charset="0"/>
              <a:buChar char="§"/>
            </a:pPr>
            <a:r>
              <a:rPr lang="en-US" sz="1200" dirty="0">
                <a:cs typeface="Calibri"/>
              </a:rPr>
              <a:t>Loamy (2) High yield potential</a:t>
            </a:r>
          </a:p>
          <a:p>
            <a:pPr lvl="2">
              <a:buFont typeface="Wingdings" panose="020B0604020202020204" pitchFamily="34" charset="0"/>
              <a:buChar char="§"/>
            </a:pPr>
            <a:r>
              <a:rPr lang="en-US" sz="1200" dirty="0">
                <a:cs typeface="Calibri"/>
              </a:rPr>
              <a:t>Organic (3)</a:t>
            </a:r>
          </a:p>
          <a:p>
            <a:pPr marL="0" indent="0">
              <a:buNone/>
            </a:pPr>
            <a:endParaRPr lang="en-US" sz="2000" dirty="0">
              <a:cs typeface="Calibri"/>
            </a:endParaRPr>
          </a:p>
          <a:p>
            <a:endParaRPr lang="en-US" dirty="0">
              <a:cs typeface="Calibri"/>
            </a:endParaRPr>
          </a:p>
        </p:txBody>
      </p:sp>
      <p:pic>
        <p:nvPicPr>
          <p:cNvPr id="4" name="Picture 3" descr="The Basics of Soil Composition — Bob's Market and Greenhouses">
            <a:extLst>
              <a:ext uri="{FF2B5EF4-FFF2-40B4-BE49-F238E27FC236}">
                <a16:creationId xmlns:a16="http://schemas.microsoft.com/office/drawing/2014/main" id="{6B33956C-6D47-A035-ADDB-25EF00EFE31B}"/>
              </a:ext>
            </a:extLst>
          </p:cNvPr>
          <p:cNvPicPr>
            <a:picLocks noChangeAspect="1"/>
          </p:cNvPicPr>
          <p:nvPr/>
        </p:nvPicPr>
        <p:blipFill>
          <a:blip r:embed="rId3"/>
          <a:stretch>
            <a:fillRect/>
          </a:stretch>
        </p:blipFill>
        <p:spPr>
          <a:xfrm>
            <a:off x="7341677" y="239630"/>
            <a:ext cx="4613563" cy="4424666"/>
          </a:xfrm>
          <a:prstGeom prst="rect">
            <a:avLst/>
          </a:prstGeom>
        </p:spPr>
      </p:pic>
      <p:pic>
        <p:nvPicPr>
          <p:cNvPr id="5" name="Picture 4" descr="A diagram of a sand formation&#10;&#10;Description automatically generated">
            <a:extLst>
              <a:ext uri="{FF2B5EF4-FFF2-40B4-BE49-F238E27FC236}">
                <a16:creationId xmlns:a16="http://schemas.microsoft.com/office/drawing/2014/main" id="{EA966AA4-F815-9CD9-EEFA-463CE97ED76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2829" t="13218" r="2631" b="5747"/>
          <a:stretch/>
        </p:blipFill>
        <p:spPr>
          <a:xfrm>
            <a:off x="4695270" y="4083238"/>
            <a:ext cx="2362660" cy="2584170"/>
          </a:xfrm>
          <a:prstGeom prst="rect">
            <a:avLst/>
          </a:prstGeom>
        </p:spPr>
      </p:pic>
    </p:spTree>
    <p:extLst>
      <p:ext uri="{BB962C8B-B14F-4D97-AF65-F5344CB8AC3E}">
        <p14:creationId xmlns:p14="http://schemas.microsoft.com/office/powerpoint/2010/main" val="353145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809F8-3C2D-7B3E-D8CB-2FE935C211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57356C-2E22-4FB8-A6BF-C815CA27FC23}"/>
              </a:ext>
            </a:extLst>
          </p:cNvPr>
          <p:cNvSpPr>
            <a:spLocks noGrp="1"/>
          </p:cNvSpPr>
          <p:nvPr>
            <p:ph type="title"/>
          </p:nvPr>
        </p:nvSpPr>
        <p:spPr/>
        <p:txBody>
          <a:bodyPr/>
          <a:lstStyle/>
          <a:p>
            <a:r>
              <a:rPr lang="en-US" dirty="0">
                <a:cs typeface="Calibri Light"/>
              </a:rPr>
              <a:t>Soil Texture and Crops</a:t>
            </a:r>
            <a:endParaRPr lang="en-US" dirty="0"/>
          </a:p>
        </p:txBody>
      </p:sp>
      <p:sp>
        <p:nvSpPr>
          <p:cNvPr id="3" name="Content Placeholder 2">
            <a:extLst>
              <a:ext uri="{FF2B5EF4-FFF2-40B4-BE49-F238E27FC236}">
                <a16:creationId xmlns:a16="http://schemas.microsoft.com/office/drawing/2014/main" id="{C8BCDD6E-DE5C-DE86-1F7B-288248E12D3F}"/>
              </a:ext>
            </a:extLst>
          </p:cNvPr>
          <p:cNvSpPr>
            <a:spLocks noGrp="1"/>
          </p:cNvSpPr>
          <p:nvPr>
            <p:ph idx="1"/>
          </p:nvPr>
        </p:nvSpPr>
        <p:spPr/>
        <p:txBody>
          <a:bodyPr vert="horz" lIns="91440" tIns="45720" rIns="91440" bIns="45720" rtlCol="0" anchor="t">
            <a:normAutofit/>
          </a:bodyPr>
          <a:lstStyle/>
          <a:p>
            <a:r>
              <a:rPr lang="en-US" dirty="0">
                <a:cs typeface="Calibri"/>
              </a:rPr>
              <a:t>Soil texture has substantial effect on crop growth</a:t>
            </a:r>
            <a:endParaRPr lang="en-US" dirty="0"/>
          </a:p>
          <a:p>
            <a:pPr lvl="1">
              <a:buFont typeface="Courier New" panose="020B0604020202020204" pitchFamily="34" charset="0"/>
              <a:buChar char="o"/>
            </a:pPr>
            <a:r>
              <a:rPr lang="en-US" dirty="0">
                <a:cs typeface="Calibri"/>
              </a:rPr>
              <a:t>Coarse sandy soils have large pores that hold little water (droughty) and nutrients, and they are prone to wind erosion when bare.</a:t>
            </a:r>
            <a:endParaRPr lang="en-US" dirty="0">
              <a:ea typeface="Calibri"/>
              <a:cs typeface="Calibri"/>
            </a:endParaRPr>
          </a:p>
          <a:p>
            <a:pPr lvl="1">
              <a:buFont typeface="Courier New" panose="020B0604020202020204" pitchFamily="34" charset="0"/>
              <a:buChar char="o"/>
            </a:pPr>
            <a:r>
              <a:rPr lang="en-US" dirty="0">
                <a:cs typeface="Calibri"/>
              </a:rPr>
              <a:t>Fine textured clays are hard to prepare for a seedbed, water moves thru slowly, (excessive wet).</a:t>
            </a:r>
          </a:p>
          <a:p>
            <a:pPr lvl="1">
              <a:buFont typeface="Courier New" panose="020B0604020202020204" pitchFamily="34" charset="0"/>
              <a:buChar char="o"/>
            </a:pPr>
            <a:r>
              <a:rPr lang="en-US" dirty="0">
                <a:cs typeface="Calibri"/>
              </a:rPr>
              <a:t>Loam soils are an even mix of sand, silt, clay and are best suited for crop production.</a:t>
            </a:r>
            <a:endParaRPr lang="en-US" dirty="0">
              <a:ea typeface="Calibri"/>
              <a:cs typeface="Calibri"/>
            </a:endParaRPr>
          </a:p>
          <a:p>
            <a:r>
              <a:rPr lang="en-US" dirty="0">
                <a:cs typeface="Calibri"/>
              </a:rPr>
              <a:t>The clay in most soils' accounts for the bulk of surface area that holds plant nutrients. </a:t>
            </a:r>
          </a:p>
        </p:txBody>
      </p:sp>
    </p:spTree>
    <p:extLst>
      <p:ext uri="{BB962C8B-B14F-4D97-AF65-F5344CB8AC3E}">
        <p14:creationId xmlns:p14="http://schemas.microsoft.com/office/powerpoint/2010/main" val="1602202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BD562-DDEF-9EA6-4456-232175AD8D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062CDD-7520-ED89-0463-603E997D3E76}"/>
              </a:ext>
            </a:extLst>
          </p:cNvPr>
          <p:cNvSpPr>
            <a:spLocks noGrp="1"/>
          </p:cNvSpPr>
          <p:nvPr>
            <p:ph type="title"/>
          </p:nvPr>
        </p:nvSpPr>
        <p:spPr/>
        <p:txBody>
          <a:bodyPr/>
          <a:lstStyle/>
          <a:p>
            <a:r>
              <a:rPr lang="en-US" dirty="0"/>
              <a:t>Essential Plant Nutrients</a:t>
            </a:r>
          </a:p>
        </p:txBody>
      </p:sp>
      <p:sp>
        <p:nvSpPr>
          <p:cNvPr id="3" name="Content Placeholder 2">
            <a:extLst>
              <a:ext uri="{FF2B5EF4-FFF2-40B4-BE49-F238E27FC236}">
                <a16:creationId xmlns:a16="http://schemas.microsoft.com/office/drawing/2014/main" id="{B7D60149-504C-3C1D-5024-D91492E9D169}"/>
              </a:ext>
            </a:extLst>
          </p:cNvPr>
          <p:cNvSpPr>
            <a:spLocks noGrp="1"/>
          </p:cNvSpPr>
          <p:nvPr>
            <p:ph idx="1"/>
          </p:nvPr>
        </p:nvSpPr>
        <p:spPr/>
        <p:txBody>
          <a:bodyPr vert="horz" lIns="91440" tIns="45720" rIns="91440" bIns="45720" rtlCol="0" anchor="t">
            <a:normAutofit/>
          </a:bodyPr>
          <a:lstStyle/>
          <a:p>
            <a:r>
              <a:rPr lang="en-US" dirty="0"/>
              <a:t>Nutrient required by the plant to carry out its full life cycle</a:t>
            </a:r>
            <a:endParaRPr lang="en-US" dirty="0">
              <a:cs typeface="Calibri"/>
            </a:endParaRPr>
          </a:p>
          <a:p>
            <a:r>
              <a:rPr lang="en-US" dirty="0"/>
              <a:t>To be essential a nutrient must:</a:t>
            </a:r>
          </a:p>
          <a:p>
            <a:pPr lvl="1"/>
            <a:r>
              <a:rPr lang="en-US" dirty="0"/>
              <a:t>Directly contribute to plant nutrition (i.e. be involved in plant metabolism/enzyme activity)</a:t>
            </a:r>
          </a:p>
          <a:p>
            <a:pPr lvl="1"/>
            <a:r>
              <a:rPr lang="en-US" dirty="0"/>
              <a:t>Purpose can not be substituted by another nutrient</a:t>
            </a:r>
          </a:p>
          <a:p>
            <a:r>
              <a:rPr lang="en-US" dirty="0">
                <a:solidFill>
                  <a:srgbClr val="0070C0"/>
                </a:solidFill>
              </a:rPr>
              <a:t>There are 17 plant essential nutrients</a:t>
            </a:r>
            <a:endParaRPr lang="en-US" dirty="0">
              <a:solidFill>
                <a:srgbClr val="0070C0"/>
              </a:solidFill>
              <a:ea typeface="Calibri"/>
              <a:cs typeface="Calibri"/>
            </a:endParaRPr>
          </a:p>
          <a:p>
            <a:pPr lvl="1"/>
            <a:r>
              <a:rPr lang="en-US" b="1" dirty="0">
                <a:solidFill>
                  <a:srgbClr val="000000"/>
                </a:solidFill>
                <a:latin typeface="Calibri"/>
                <a:cs typeface="Calibri"/>
              </a:rPr>
              <a:t>Water/Air Derived:</a:t>
            </a:r>
            <a:r>
              <a:rPr lang="en-US" dirty="0">
                <a:solidFill>
                  <a:srgbClr val="000000"/>
                </a:solidFill>
                <a:latin typeface="Calibri"/>
                <a:cs typeface="Calibri"/>
              </a:rPr>
              <a:t> C</a:t>
            </a:r>
            <a:r>
              <a:rPr lang="en-US" b="0" i="0" dirty="0">
                <a:solidFill>
                  <a:srgbClr val="000000"/>
                </a:solidFill>
                <a:effectLst/>
                <a:latin typeface="Calibri"/>
                <a:cs typeface="Calibri"/>
              </a:rPr>
              <a:t>arbon, hydrogen, oxygen, nitrogen (aka Structural)</a:t>
            </a:r>
          </a:p>
          <a:p>
            <a:pPr lvl="1"/>
            <a:r>
              <a:rPr lang="en-US" b="1" i="0" dirty="0">
                <a:solidFill>
                  <a:srgbClr val="000000"/>
                </a:solidFill>
                <a:effectLst/>
                <a:latin typeface="Calibri"/>
                <a:cs typeface="Calibri"/>
              </a:rPr>
              <a:t>Soil Derived</a:t>
            </a:r>
            <a:r>
              <a:rPr lang="en-US" b="0" i="0" dirty="0">
                <a:solidFill>
                  <a:srgbClr val="000000"/>
                </a:solidFill>
                <a:effectLst/>
                <a:latin typeface="Calibri"/>
                <a:cs typeface="Calibri"/>
              </a:rPr>
              <a:t>: Phosphorus, potassium, calcium, magnesium, sulfur, iron, boron, manganese, copper, zinc, molybdenum, cobalt, nickel, and chloride</a:t>
            </a:r>
            <a:endParaRPr lang="en-US" dirty="0">
              <a:latin typeface="Calibri"/>
              <a:cs typeface="Calibri"/>
            </a:endParaRPr>
          </a:p>
        </p:txBody>
      </p:sp>
    </p:spTree>
    <p:extLst>
      <p:ext uri="{BB962C8B-B14F-4D97-AF65-F5344CB8AC3E}">
        <p14:creationId xmlns:p14="http://schemas.microsoft.com/office/powerpoint/2010/main" val="3513069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606FC-4072-37F7-89B2-B5BDE4DA34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76AE48-C9CF-2BB1-9B9A-161D1047AA71}"/>
              </a:ext>
            </a:extLst>
          </p:cNvPr>
          <p:cNvSpPr>
            <a:spLocks noGrp="1"/>
          </p:cNvSpPr>
          <p:nvPr>
            <p:ph type="title"/>
          </p:nvPr>
        </p:nvSpPr>
        <p:spPr/>
        <p:txBody>
          <a:bodyPr/>
          <a:lstStyle/>
          <a:p>
            <a:r>
              <a:rPr lang="en-US" dirty="0">
                <a:cs typeface="Calibri Light"/>
              </a:rPr>
              <a:t>What do essential nutrients do?</a:t>
            </a:r>
            <a:endParaRPr lang="en-US" dirty="0"/>
          </a:p>
        </p:txBody>
      </p:sp>
      <p:sp>
        <p:nvSpPr>
          <p:cNvPr id="3" name="Content Placeholder 2">
            <a:extLst>
              <a:ext uri="{FF2B5EF4-FFF2-40B4-BE49-F238E27FC236}">
                <a16:creationId xmlns:a16="http://schemas.microsoft.com/office/drawing/2014/main" id="{0B572575-6EBA-D78E-AC0C-47848FC703E1}"/>
              </a:ext>
            </a:extLst>
          </p:cNvPr>
          <p:cNvSpPr>
            <a:spLocks noGrp="1"/>
          </p:cNvSpPr>
          <p:nvPr>
            <p:ph idx="1"/>
          </p:nvPr>
        </p:nvSpPr>
        <p:spPr>
          <a:xfrm>
            <a:off x="1236496" y="1825625"/>
            <a:ext cx="5286107" cy="4351338"/>
          </a:xfrm>
        </p:spPr>
        <p:txBody>
          <a:bodyPr vert="horz" lIns="91440" tIns="45720" rIns="91440" bIns="45720" rtlCol="0" anchor="t">
            <a:normAutofit lnSpcReduction="10000"/>
          </a:bodyPr>
          <a:lstStyle/>
          <a:p>
            <a:r>
              <a:rPr lang="en-US" dirty="0">
                <a:cs typeface="Calibri"/>
              </a:rPr>
              <a:t>Nutrients play specific roles in plant growth and metabolism. The major roles of select nutrients are outlined in the following table.</a:t>
            </a:r>
            <a:endParaRPr lang="en-US" b="1" dirty="0">
              <a:cs typeface="Calibri"/>
            </a:endParaRPr>
          </a:p>
          <a:p>
            <a:endParaRPr lang="en-US" dirty="0">
              <a:cs typeface="Calibri"/>
            </a:endParaRPr>
          </a:p>
          <a:p>
            <a:r>
              <a:rPr lang="en-US" dirty="0">
                <a:cs typeface="Calibri"/>
              </a:rPr>
              <a:t>Additionally, carbon, hydrogen, and oxygen are needed for plant growth and development. </a:t>
            </a:r>
          </a:p>
          <a:p>
            <a:r>
              <a:rPr lang="en-US" dirty="0">
                <a:cs typeface="Calibri"/>
              </a:rPr>
              <a:t>See page 13 in </a:t>
            </a:r>
            <a:r>
              <a:rPr lang="en-US" dirty="0" err="1">
                <a:cs typeface="Calibri"/>
              </a:rPr>
              <a:t>FastFacts</a:t>
            </a:r>
            <a:r>
              <a:rPr lang="en-US" dirty="0">
                <a:cs typeface="Calibri"/>
              </a:rPr>
              <a:t> for more info.</a:t>
            </a:r>
          </a:p>
          <a:p>
            <a:endParaRPr lang="en-US" b="1" dirty="0">
              <a:cs typeface="Calibri"/>
            </a:endParaRPr>
          </a:p>
          <a:p>
            <a:endParaRPr lang="en-US" dirty="0">
              <a:cs typeface="Calibri"/>
            </a:endParaRPr>
          </a:p>
          <a:p>
            <a:endParaRPr lang="en-US" dirty="0">
              <a:cs typeface="Calibri"/>
            </a:endParaRPr>
          </a:p>
        </p:txBody>
      </p:sp>
      <p:pic>
        <p:nvPicPr>
          <p:cNvPr id="6" name="Picture 5" descr="A chart of different types of minerals&#10;&#10;Description automatically generated">
            <a:extLst>
              <a:ext uri="{FF2B5EF4-FFF2-40B4-BE49-F238E27FC236}">
                <a16:creationId xmlns:a16="http://schemas.microsoft.com/office/drawing/2014/main" id="{C1BE9B7C-EFBB-DBC4-144B-52851F2F95A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425067" y="1511808"/>
            <a:ext cx="4111147" cy="5183334"/>
          </a:xfrm>
          <a:prstGeom prst="rect">
            <a:avLst/>
          </a:prstGeom>
        </p:spPr>
      </p:pic>
      <p:pic>
        <p:nvPicPr>
          <p:cNvPr id="4" name="Picture 3">
            <a:extLst>
              <a:ext uri="{FF2B5EF4-FFF2-40B4-BE49-F238E27FC236}">
                <a16:creationId xmlns:a16="http://schemas.microsoft.com/office/drawing/2014/main" id="{14465E95-5636-A818-7E1A-9CA899E198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721327" y="162858"/>
            <a:ext cx="1358950" cy="1772544"/>
          </a:xfrm>
          <a:prstGeom prst="rect">
            <a:avLst/>
          </a:prstGeom>
        </p:spPr>
      </p:pic>
    </p:spTree>
    <p:extLst>
      <p:ext uri="{BB962C8B-B14F-4D97-AF65-F5344CB8AC3E}">
        <p14:creationId xmlns:p14="http://schemas.microsoft.com/office/powerpoint/2010/main" val="1868715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94FF2-0074-EFC7-78AB-6F29F26AE3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F857C1-2995-5632-63F6-452930027960}"/>
              </a:ext>
            </a:extLst>
          </p:cNvPr>
          <p:cNvSpPr>
            <a:spLocks noGrp="1"/>
          </p:cNvSpPr>
          <p:nvPr>
            <p:ph type="title"/>
          </p:nvPr>
        </p:nvSpPr>
        <p:spPr>
          <a:xfrm>
            <a:off x="1345353" y="809910"/>
            <a:ext cx="7600343" cy="1286518"/>
          </a:xfrm>
        </p:spPr>
        <p:txBody>
          <a:bodyPr/>
          <a:lstStyle/>
          <a:p>
            <a:r>
              <a:rPr lang="en-US" dirty="0">
                <a:cs typeface="Calibri Light"/>
              </a:rPr>
              <a:t>Cation Exchange Capacity (CEC)</a:t>
            </a:r>
          </a:p>
        </p:txBody>
      </p:sp>
      <p:sp>
        <p:nvSpPr>
          <p:cNvPr id="6" name="Content Placeholder 5">
            <a:extLst>
              <a:ext uri="{FF2B5EF4-FFF2-40B4-BE49-F238E27FC236}">
                <a16:creationId xmlns:a16="http://schemas.microsoft.com/office/drawing/2014/main" id="{35520A31-CD63-D2D1-0682-A7CE26601176}"/>
              </a:ext>
            </a:extLst>
          </p:cNvPr>
          <p:cNvSpPr>
            <a:spLocks noGrp="1"/>
          </p:cNvSpPr>
          <p:nvPr>
            <p:ph idx="1"/>
          </p:nvPr>
        </p:nvSpPr>
        <p:spPr>
          <a:xfrm>
            <a:off x="1180101" y="1895055"/>
            <a:ext cx="5826627" cy="4351338"/>
          </a:xfrm>
        </p:spPr>
        <p:txBody>
          <a:bodyPr>
            <a:normAutofit fontScale="62500" lnSpcReduction="20000"/>
          </a:bodyPr>
          <a:lstStyle/>
          <a:p>
            <a:r>
              <a:rPr lang="en-US" sz="2800" dirty="0">
                <a:ea typeface="Calibri"/>
                <a:cs typeface="Calibri"/>
              </a:rPr>
              <a:t>Soils naturally contain a dominate negative charge. This negative charge is called cation exchange capacity, or CEC for short.  Both clay and soil organic matter contribute negative charges to a soil’s CEC.</a:t>
            </a:r>
          </a:p>
          <a:p>
            <a:r>
              <a:rPr lang="en-US" sz="2800" dirty="0">
                <a:ea typeface="Calibri"/>
                <a:cs typeface="Calibri"/>
              </a:rPr>
              <a:t>A soil’s cation exchange sites (negative charges) attracts positively charged nutrients and non-nutrients dissolved in the soil water. </a:t>
            </a:r>
          </a:p>
          <a:p>
            <a:r>
              <a:rPr lang="en-US" sz="2800" dirty="0">
                <a:ea typeface="Calibri"/>
                <a:cs typeface="Calibri"/>
              </a:rPr>
              <a:t>This attraction helps reduce the leaching and/or gaseous losses of these nutrients. Additionally, cation exchange sites act as “storage” for plant essential nutrients.</a:t>
            </a:r>
          </a:p>
          <a:p>
            <a:r>
              <a:rPr lang="en-US" sz="2800" dirty="0">
                <a:ea typeface="Calibri"/>
                <a:cs typeface="Calibri"/>
              </a:rPr>
              <a:t>Soils with higher CECs are better able to retain naturally-derived and supplementally applied nutrients. </a:t>
            </a:r>
          </a:p>
          <a:p>
            <a:r>
              <a:rPr lang="en-US" sz="2800" dirty="0">
                <a:ea typeface="Calibri"/>
                <a:cs typeface="Calibri"/>
              </a:rPr>
              <a:t>In Wisconsin, fertilizer recommendations often consider differences in soils’ CEC and nutrient storage capacity, by recommending split, reduced amounts, and/or the use of nitrification inhibitors on coarse textured soils which have naturally low CECs.</a:t>
            </a:r>
          </a:p>
          <a:p>
            <a:endParaRPr lang="en-US" dirty="0"/>
          </a:p>
        </p:txBody>
      </p:sp>
      <p:pic>
        <p:nvPicPr>
          <p:cNvPr id="3" name="Picture 2">
            <a:extLst>
              <a:ext uri="{FF2B5EF4-FFF2-40B4-BE49-F238E27FC236}">
                <a16:creationId xmlns:a16="http://schemas.microsoft.com/office/drawing/2014/main" id="{7B0DF129-3D1A-CAC1-5B4A-675709762A44}"/>
              </a:ext>
            </a:extLst>
          </p:cNvPr>
          <p:cNvPicPr>
            <a:picLocks noChangeAspect="1"/>
          </p:cNvPicPr>
          <p:nvPr/>
        </p:nvPicPr>
        <p:blipFill>
          <a:blip r:embed="rId3"/>
          <a:stretch>
            <a:fillRect/>
          </a:stretch>
        </p:blipFill>
        <p:spPr>
          <a:xfrm>
            <a:off x="7171980" y="2096428"/>
            <a:ext cx="4816820" cy="3555473"/>
          </a:xfrm>
          <a:prstGeom prst="rect">
            <a:avLst/>
          </a:prstGeom>
        </p:spPr>
      </p:pic>
    </p:spTree>
    <p:extLst>
      <p:ext uri="{BB962C8B-B14F-4D97-AF65-F5344CB8AC3E}">
        <p14:creationId xmlns:p14="http://schemas.microsoft.com/office/powerpoint/2010/main" val="3542608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B4E4-9E10-51B7-2124-AB841D966C65}"/>
              </a:ext>
            </a:extLst>
          </p:cNvPr>
          <p:cNvSpPr>
            <a:spLocks noGrp="1"/>
          </p:cNvSpPr>
          <p:nvPr>
            <p:ph type="title"/>
          </p:nvPr>
        </p:nvSpPr>
        <p:spPr>
          <a:xfrm>
            <a:off x="1236496" y="1389822"/>
            <a:ext cx="9955086" cy="910466"/>
          </a:xfrm>
        </p:spPr>
        <p:txBody>
          <a:bodyPr/>
          <a:lstStyle/>
          <a:p>
            <a:r>
              <a:rPr lang="en-US"/>
              <a:t>Goals and Economics of Soil Testing</a:t>
            </a:r>
          </a:p>
        </p:txBody>
      </p:sp>
      <p:sp>
        <p:nvSpPr>
          <p:cNvPr id="3" name="Content Placeholder 2">
            <a:extLst>
              <a:ext uri="{FF2B5EF4-FFF2-40B4-BE49-F238E27FC236}">
                <a16:creationId xmlns:a16="http://schemas.microsoft.com/office/drawing/2014/main" id="{A3E50DA7-08DF-7F07-8837-578F38D7E7A3}"/>
              </a:ext>
            </a:extLst>
          </p:cNvPr>
          <p:cNvSpPr>
            <a:spLocks noGrp="1"/>
          </p:cNvSpPr>
          <p:nvPr>
            <p:ph idx="1"/>
          </p:nvPr>
        </p:nvSpPr>
        <p:spPr>
          <a:xfrm>
            <a:off x="1236496" y="2594251"/>
            <a:ext cx="10955504" cy="3090932"/>
          </a:xfrm>
        </p:spPr>
        <p:txBody>
          <a:bodyPr>
            <a:normAutofit/>
          </a:bodyPr>
          <a:lstStyle/>
          <a:p>
            <a:r>
              <a:rPr lang="en-US"/>
              <a:t>Predicts the probability of a crop response to a nutrient application</a:t>
            </a:r>
          </a:p>
          <a:p>
            <a:pPr lvl="1"/>
            <a:r>
              <a:rPr lang="en-US" sz="2800"/>
              <a:t>Improved understanding of nutrient variability within a field</a:t>
            </a:r>
          </a:p>
          <a:p>
            <a:pPr lvl="1"/>
            <a:r>
              <a:rPr lang="en-US" sz="2800"/>
              <a:t>Monitor changes in nutrient status over time</a:t>
            </a:r>
          </a:p>
          <a:p>
            <a:r>
              <a:rPr lang="en-US"/>
              <a:t>Allocate on farm and commercial nutrient sources</a:t>
            </a:r>
          </a:p>
          <a:p>
            <a:pPr lvl="1"/>
            <a:r>
              <a:rPr lang="en-US" sz="2800"/>
              <a:t>Increase farm profitability</a:t>
            </a:r>
          </a:p>
          <a:p>
            <a:pPr lvl="1"/>
            <a:r>
              <a:rPr lang="en-US" sz="2800"/>
              <a:t>Protect local surface and groundwater quality</a:t>
            </a:r>
          </a:p>
          <a:p>
            <a:pPr marL="0" indent="0">
              <a:buNone/>
            </a:pPr>
            <a:endParaRPr lang="en-US"/>
          </a:p>
        </p:txBody>
      </p:sp>
      <p:pic>
        <p:nvPicPr>
          <p:cNvPr id="4" name="Picture 3">
            <a:extLst>
              <a:ext uri="{FF2B5EF4-FFF2-40B4-BE49-F238E27FC236}">
                <a16:creationId xmlns:a16="http://schemas.microsoft.com/office/drawing/2014/main" id="{4BA3640A-8E5A-1D86-4A40-F65F9BD0156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9731343" y="3551583"/>
            <a:ext cx="1834196" cy="2226502"/>
          </a:xfrm>
          <a:prstGeom prst="rect">
            <a:avLst/>
          </a:prstGeom>
        </p:spPr>
      </p:pic>
    </p:spTree>
    <p:extLst>
      <p:ext uri="{BB962C8B-B14F-4D97-AF65-F5344CB8AC3E}">
        <p14:creationId xmlns:p14="http://schemas.microsoft.com/office/powerpoint/2010/main" val="398648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9C1F-3B8B-0D3E-CCA6-89D0629AA46D}"/>
              </a:ext>
            </a:extLst>
          </p:cNvPr>
          <p:cNvSpPr>
            <a:spLocks noGrp="1"/>
          </p:cNvSpPr>
          <p:nvPr>
            <p:ph type="title"/>
          </p:nvPr>
        </p:nvSpPr>
        <p:spPr/>
        <p:txBody>
          <a:bodyPr/>
          <a:lstStyle/>
          <a:p>
            <a:r>
              <a:rPr lang="en-US"/>
              <a:t>Soil Sampling Tools</a:t>
            </a:r>
          </a:p>
        </p:txBody>
      </p:sp>
      <p:sp>
        <p:nvSpPr>
          <p:cNvPr id="3" name="Content Placeholder 2">
            <a:extLst>
              <a:ext uri="{FF2B5EF4-FFF2-40B4-BE49-F238E27FC236}">
                <a16:creationId xmlns:a16="http://schemas.microsoft.com/office/drawing/2014/main" id="{2CB13D71-1AC0-74A5-64BC-6F2981BF8FDA}"/>
              </a:ext>
            </a:extLst>
          </p:cNvPr>
          <p:cNvSpPr>
            <a:spLocks noGrp="1"/>
          </p:cNvSpPr>
          <p:nvPr>
            <p:ph idx="1"/>
          </p:nvPr>
        </p:nvSpPr>
        <p:spPr>
          <a:xfrm>
            <a:off x="969796" y="1785973"/>
            <a:ext cx="9955087" cy="4351338"/>
          </a:xfrm>
        </p:spPr>
        <p:txBody>
          <a:bodyPr/>
          <a:lstStyle/>
          <a:p>
            <a:r>
              <a:rPr lang="en-US" dirty="0"/>
              <a:t>Supplies Needed</a:t>
            </a:r>
          </a:p>
          <a:p>
            <a:pPr lvl="1"/>
            <a:r>
              <a:rPr lang="en-US" dirty="0"/>
              <a:t>Soil probe</a:t>
            </a:r>
          </a:p>
          <a:p>
            <a:pPr lvl="1"/>
            <a:r>
              <a:rPr lang="en-US" dirty="0"/>
              <a:t>Plastic Bucket (mixing composite sample)</a:t>
            </a:r>
          </a:p>
          <a:p>
            <a:pPr lvl="1"/>
            <a:r>
              <a:rPr lang="en-US" dirty="0"/>
              <a:t>Sample bags</a:t>
            </a:r>
          </a:p>
          <a:p>
            <a:pPr lvl="1"/>
            <a:r>
              <a:rPr lang="en-US" dirty="0"/>
              <a:t>Field/pasture maps</a:t>
            </a:r>
          </a:p>
          <a:p>
            <a:pPr lvl="1"/>
            <a:r>
              <a:rPr lang="en-US" dirty="0"/>
              <a:t>Permanent marker</a:t>
            </a:r>
          </a:p>
          <a:p>
            <a:pPr lvl="1"/>
            <a:r>
              <a:rPr lang="en-US" dirty="0"/>
              <a:t>Box/container for sample bags</a:t>
            </a:r>
          </a:p>
        </p:txBody>
      </p:sp>
      <p:pic>
        <p:nvPicPr>
          <p:cNvPr id="4" name="Picture 3">
            <a:extLst>
              <a:ext uri="{FF2B5EF4-FFF2-40B4-BE49-F238E27FC236}">
                <a16:creationId xmlns:a16="http://schemas.microsoft.com/office/drawing/2014/main" id="{5D73B822-F5A0-ACF6-7C40-39037C744D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6316745" y="1496101"/>
            <a:ext cx="5106985" cy="3865798"/>
          </a:xfrm>
          <a:prstGeom prst="rect">
            <a:avLst/>
          </a:prstGeom>
        </p:spPr>
      </p:pic>
    </p:spTree>
    <p:extLst>
      <p:ext uri="{BB962C8B-B14F-4D97-AF65-F5344CB8AC3E}">
        <p14:creationId xmlns:p14="http://schemas.microsoft.com/office/powerpoint/2010/main" val="1425898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6170D26-94EC-42F3-B7B9-E611D35F5D9C}"/>
              </a:ext>
            </a:extLst>
          </p:cNvPr>
          <p:cNvSpPr>
            <a:spLocks noGrp="1"/>
          </p:cNvSpPr>
          <p:nvPr>
            <p:ph type="title"/>
          </p:nvPr>
        </p:nvSpPr>
        <p:spPr/>
        <p:txBody>
          <a:bodyPr/>
          <a:lstStyle/>
          <a:p>
            <a:r>
              <a:rPr lang="en-US">
                <a:latin typeface="Arial Narrow Bold" panose="020B0706020202030204" pitchFamily="34" charset="0"/>
              </a:rPr>
              <a:t>Soil Testing Procedures</a:t>
            </a:r>
          </a:p>
        </p:txBody>
      </p:sp>
      <p:pic>
        <p:nvPicPr>
          <p:cNvPr id="7" name="Content Placeholder 6">
            <a:extLst>
              <a:ext uri="{FF2B5EF4-FFF2-40B4-BE49-F238E27FC236}">
                <a16:creationId xmlns:a16="http://schemas.microsoft.com/office/drawing/2014/main" id="{8B1124BD-55B5-40C2-BB42-E9C8581655F0}"/>
              </a:ext>
            </a:extLst>
          </p:cNvPr>
          <p:cNvPicPr>
            <a:picLocks noGrp="1" noChangeAspect="1"/>
          </p:cNvPicPr>
          <p:nvPr>
            <p:ph sz="half" idx="1"/>
          </p:nvPr>
        </p:nvPicPr>
        <p:blipFill>
          <a:blip r:embed="rId3"/>
          <a:stretch>
            <a:fillRect/>
          </a:stretch>
        </p:blipFill>
        <p:spPr>
          <a:xfrm>
            <a:off x="8120919" y="1690688"/>
            <a:ext cx="3412480" cy="3423296"/>
          </a:xfrm>
        </p:spPr>
      </p:pic>
      <p:sp>
        <p:nvSpPr>
          <p:cNvPr id="9" name="Content Placeholder 8">
            <a:extLst>
              <a:ext uri="{FF2B5EF4-FFF2-40B4-BE49-F238E27FC236}">
                <a16:creationId xmlns:a16="http://schemas.microsoft.com/office/drawing/2014/main" id="{A76E896A-B50D-4F9D-ABE3-A8AAD3010EC0}"/>
              </a:ext>
            </a:extLst>
          </p:cNvPr>
          <p:cNvSpPr>
            <a:spLocks noGrp="1"/>
          </p:cNvSpPr>
          <p:nvPr>
            <p:ph sz="half" idx="2"/>
          </p:nvPr>
        </p:nvSpPr>
        <p:spPr>
          <a:xfrm>
            <a:off x="1232172" y="1690688"/>
            <a:ext cx="10121628" cy="4486275"/>
          </a:xfrm>
        </p:spPr>
        <p:txBody>
          <a:bodyPr>
            <a:normAutofit fontScale="92500" lnSpcReduction="10000"/>
          </a:bodyPr>
          <a:lstStyle/>
          <a:p>
            <a:r>
              <a:rPr lang="en-US" dirty="0"/>
              <a:t>Every 4 years or less</a:t>
            </a:r>
          </a:p>
          <a:p>
            <a:r>
              <a:rPr lang="en-US" dirty="0"/>
              <a:t>Maximum of 5 acres per sample</a:t>
            </a:r>
          </a:p>
          <a:p>
            <a:r>
              <a:rPr lang="en-US" dirty="0"/>
              <a:t>Remove soil surface residue at sample location</a:t>
            </a:r>
          </a:p>
          <a:p>
            <a:r>
              <a:rPr lang="en-US" dirty="0"/>
              <a:t>10 cores per sample</a:t>
            </a:r>
          </a:p>
          <a:p>
            <a:r>
              <a:rPr lang="en-US" dirty="0"/>
              <a:t>Sample timing</a:t>
            </a:r>
          </a:p>
          <a:p>
            <a:r>
              <a:rPr lang="en-US" dirty="0"/>
              <a:t>Avoid areas not typical of the field:</a:t>
            </a:r>
          </a:p>
          <a:p>
            <a:pPr lvl="1"/>
            <a:r>
              <a:rPr lang="en-US" dirty="0"/>
              <a:t>Dead furrows; </a:t>
            </a:r>
          </a:p>
          <a:p>
            <a:pPr lvl="1"/>
            <a:r>
              <a:rPr lang="en-US" dirty="0"/>
              <a:t>Lime, sludge or manure piles or animal droppings</a:t>
            </a:r>
          </a:p>
          <a:p>
            <a:pPr lvl="1"/>
            <a:r>
              <a:rPr lang="en-US" dirty="0"/>
              <a:t>Fences or roads</a:t>
            </a:r>
          </a:p>
          <a:p>
            <a:pPr lvl="1"/>
            <a:r>
              <a:rPr lang="en-US" dirty="0"/>
              <a:t>Fertilizer bands</a:t>
            </a:r>
          </a:p>
          <a:p>
            <a:pPr lvl="1"/>
            <a:r>
              <a:rPr lang="en-US" dirty="0"/>
              <a:t>Eroded or low spots</a:t>
            </a:r>
          </a:p>
          <a:p>
            <a:endParaRPr lang="en-US" dirty="0"/>
          </a:p>
        </p:txBody>
      </p:sp>
    </p:spTree>
    <p:extLst>
      <p:ext uri="{BB962C8B-B14F-4D97-AF65-F5344CB8AC3E}">
        <p14:creationId xmlns:p14="http://schemas.microsoft.com/office/powerpoint/2010/main" val="2693819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5C098-710F-48C8-AC07-AD6797868246}"/>
              </a:ext>
            </a:extLst>
          </p:cNvPr>
          <p:cNvSpPr>
            <a:spLocks noGrp="1"/>
          </p:cNvSpPr>
          <p:nvPr>
            <p:ph type="title"/>
          </p:nvPr>
        </p:nvSpPr>
        <p:spPr/>
        <p:txBody>
          <a:bodyPr/>
          <a:lstStyle/>
          <a:p>
            <a:r>
              <a:rPr lang="en-US">
                <a:latin typeface="Arial Narrow Bold" panose="020B0706020202030204" pitchFamily="34" charset="0"/>
              </a:rPr>
              <a:t>Soil Sample Depth</a:t>
            </a:r>
          </a:p>
        </p:txBody>
      </p:sp>
      <p:sp>
        <p:nvSpPr>
          <p:cNvPr id="3" name="Content Placeholder 2">
            <a:extLst>
              <a:ext uri="{FF2B5EF4-FFF2-40B4-BE49-F238E27FC236}">
                <a16:creationId xmlns:a16="http://schemas.microsoft.com/office/drawing/2014/main" id="{FAA52021-4510-485B-A2BD-95516A98A4DD}"/>
              </a:ext>
            </a:extLst>
          </p:cNvPr>
          <p:cNvSpPr>
            <a:spLocks noGrp="1"/>
          </p:cNvSpPr>
          <p:nvPr>
            <p:ph sz="half" idx="1"/>
          </p:nvPr>
        </p:nvSpPr>
        <p:spPr>
          <a:xfrm>
            <a:off x="838200" y="1825625"/>
            <a:ext cx="7082790" cy="4351338"/>
          </a:xfrm>
        </p:spPr>
        <p:txBody>
          <a:bodyPr/>
          <a:lstStyle/>
          <a:p>
            <a:r>
              <a:rPr lang="en-US" dirty="0"/>
              <a:t>Moldboard: depth of tillage</a:t>
            </a:r>
          </a:p>
          <a:p>
            <a:r>
              <a:rPr lang="en-US" dirty="0"/>
              <a:t>Chisel or offset disk: ¾ of depth of tillage</a:t>
            </a:r>
          </a:p>
          <a:p>
            <a:r>
              <a:rPr lang="en-US" dirty="0"/>
              <a:t>No-till: </a:t>
            </a:r>
          </a:p>
          <a:p>
            <a:pPr marL="457200" lvl="1" indent="0">
              <a:buNone/>
            </a:pPr>
            <a:r>
              <a:rPr lang="en-US" dirty="0"/>
              <a:t>Fertilizer recommendations: 6 inches</a:t>
            </a:r>
          </a:p>
          <a:p>
            <a:pPr marL="457200" lvl="1" indent="0">
              <a:buNone/>
            </a:pPr>
            <a:r>
              <a:rPr lang="en-US" dirty="0"/>
              <a:t>If acid layer present: 2 inches for pH</a:t>
            </a:r>
          </a:p>
          <a:p>
            <a:pPr marL="457200" lvl="1" indent="0">
              <a:buNone/>
            </a:pPr>
            <a:endParaRPr lang="en-US" dirty="0"/>
          </a:p>
        </p:txBody>
      </p:sp>
      <p:pic>
        <p:nvPicPr>
          <p:cNvPr id="6" name="Content Placeholder 5">
            <a:extLst>
              <a:ext uri="{FF2B5EF4-FFF2-40B4-BE49-F238E27FC236}">
                <a16:creationId xmlns:a16="http://schemas.microsoft.com/office/drawing/2014/main" id="{4E062BFF-12F9-4F67-A3D7-E5A30D9E8627}"/>
              </a:ext>
            </a:extLst>
          </p:cNvPr>
          <p:cNvPicPr>
            <a:picLocks noGrp="1" noChangeAspect="1"/>
          </p:cNvPicPr>
          <p:nvPr>
            <p:ph sz="half" idx="2"/>
          </p:nvPr>
        </p:nvPicPr>
        <p:blipFill>
          <a:blip r:embed="rId3"/>
          <a:stretch>
            <a:fillRect/>
          </a:stretch>
        </p:blipFill>
        <p:spPr>
          <a:xfrm>
            <a:off x="8371720" y="2124770"/>
            <a:ext cx="1358970" cy="3753043"/>
          </a:xfrm>
        </p:spPr>
      </p:pic>
      <p:pic>
        <p:nvPicPr>
          <p:cNvPr id="8" name="Picture 7">
            <a:extLst>
              <a:ext uri="{FF2B5EF4-FFF2-40B4-BE49-F238E27FC236}">
                <a16:creationId xmlns:a16="http://schemas.microsoft.com/office/drawing/2014/main" id="{2844A480-B415-4E6E-9412-F96CCD902F06}"/>
              </a:ext>
            </a:extLst>
          </p:cNvPr>
          <p:cNvPicPr>
            <a:picLocks noChangeAspect="1"/>
          </p:cNvPicPr>
          <p:nvPr/>
        </p:nvPicPr>
        <p:blipFill>
          <a:blip r:embed="rId4"/>
          <a:stretch>
            <a:fillRect/>
          </a:stretch>
        </p:blipFill>
        <p:spPr>
          <a:xfrm>
            <a:off x="9730690" y="1889808"/>
            <a:ext cx="1943200" cy="3988005"/>
          </a:xfrm>
          <a:prstGeom prst="rect">
            <a:avLst/>
          </a:prstGeom>
        </p:spPr>
      </p:pic>
      <p:sp>
        <p:nvSpPr>
          <p:cNvPr id="9" name="TextBox 8">
            <a:extLst>
              <a:ext uri="{FF2B5EF4-FFF2-40B4-BE49-F238E27FC236}">
                <a16:creationId xmlns:a16="http://schemas.microsoft.com/office/drawing/2014/main" id="{55584DBA-ED2C-430B-8FE9-A7579483F51F}"/>
              </a:ext>
            </a:extLst>
          </p:cNvPr>
          <p:cNvSpPr txBox="1"/>
          <p:nvPr/>
        </p:nvSpPr>
        <p:spPr>
          <a:xfrm>
            <a:off x="8561070" y="5907162"/>
            <a:ext cx="279273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Source: Soil Sample gov.bc.ca</a:t>
            </a:r>
          </a:p>
        </p:txBody>
      </p:sp>
      <p:pic>
        <p:nvPicPr>
          <p:cNvPr id="7" name="Picture 6">
            <a:hlinkClick r:id="rId5"/>
            <a:extLst>
              <a:ext uri="{FF2B5EF4-FFF2-40B4-BE49-F238E27FC236}">
                <a16:creationId xmlns:a16="http://schemas.microsoft.com/office/drawing/2014/main" id="{6C984FC1-1F31-0E1A-7480-CD935AFCDDE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941945" y="184446"/>
            <a:ext cx="2843797" cy="1690688"/>
          </a:xfrm>
          <a:prstGeom prst="rect">
            <a:avLst/>
          </a:prstGeom>
        </p:spPr>
      </p:pic>
      <p:pic>
        <p:nvPicPr>
          <p:cNvPr id="1026" name="Picture 2" descr="The YouTube logo: a history | Creative Bloq">
            <a:extLst>
              <a:ext uri="{FF2B5EF4-FFF2-40B4-BE49-F238E27FC236}">
                <a16:creationId xmlns:a16="http://schemas.microsoft.com/office/drawing/2014/main" id="{628CF13F-047C-2B2C-F5A3-71EBEDEE8D9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407577" y="487965"/>
            <a:ext cx="1258824" cy="70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04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0C4F6-C3BC-99A1-0A03-65621F8865EA}"/>
              </a:ext>
            </a:extLst>
          </p:cNvPr>
          <p:cNvSpPr>
            <a:spLocks noGrp="1"/>
          </p:cNvSpPr>
          <p:nvPr>
            <p:ph type="title"/>
          </p:nvPr>
        </p:nvSpPr>
        <p:spPr/>
        <p:txBody>
          <a:bodyPr/>
          <a:lstStyle/>
          <a:p>
            <a:r>
              <a:rPr lang="en-US"/>
              <a:t>Other Soil Sampling Strategies</a:t>
            </a:r>
          </a:p>
        </p:txBody>
      </p:sp>
      <p:sp>
        <p:nvSpPr>
          <p:cNvPr id="3" name="Content Placeholder 2">
            <a:extLst>
              <a:ext uri="{FF2B5EF4-FFF2-40B4-BE49-F238E27FC236}">
                <a16:creationId xmlns:a16="http://schemas.microsoft.com/office/drawing/2014/main" id="{B6AACC33-D06A-7C2A-8695-6E0695FBBA09}"/>
              </a:ext>
            </a:extLst>
          </p:cNvPr>
          <p:cNvSpPr>
            <a:spLocks noGrp="1"/>
          </p:cNvSpPr>
          <p:nvPr>
            <p:ph idx="1"/>
          </p:nvPr>
        </p:nvSpPr>
        <p:spPr>
          <a:xfrm>
            <a:off x="1236497" y="1825625"/>
            <a:ext cx="5499864" cy="2972878"/>
          </a:xfrm>
        </p:spPr>
        <p:txBody>
          <a:bodyPr>
            <a:normAutofit/>
          </a:bodyPr>
          <a:lstStyle/>
          <a:p>
            <a:r>
              <a:rPr lang="en-US"/>
              <a:t>Grid-point sampling</a:t>
            </a:r>
          </a:p>
          <a:p>
            <a:r>
              <a:rPr lang="en-US"/>
              <a:t>Zone sampling</a:t>
            </a:r>
          </a:p>
          <a:p>
            <a:r>
              <a:rPr lang="en-US"/>
              <a:t>Contour strip sampling</a:t>
            </a:r>
          </a:p>
          <a:p>
            <a:r>
              <a:rPr lang="en-US"/>
              <a:t>Pasture sampling</a:t>
            </a:r>
          </a:p>
          <a:p>
            <a:pPr marL="0" indent="0">
              <a:buNone/>
            </a:pPr>
            <a:endParaRPr lang="en-US"/>
          </a:p>
        </p:txBody>
      </p:sp>
      <p:pic>
        <p:nvPicPr>
          <p:cNvPr id="6" name="Picture 5">
            <a:extLst>
              <a:ext uri="{FF2B5EF4-FFF2-40B4-BE49-F238E27FC236}">
                <a16:creationId xmlns:a16="http://schemas.microsoft.com/office/drawing/2014/main" id="{EAF8CB43-56A4-8C8B-8085-8E82A09BCFE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6643553" y="1701921"/>
            <a:ext cx="3780889" cy="4028298"/>
          </a:xfrm>
          <a:prstGeom prst="rect">
            <a:avLst/>
          </a:prstGeom>
        </p:spPr>
      </p:pic>
    </p:spTree>
    <p:extLst>
      <p:ext uri="{BB962C8B-B14F-4D97-AF65-F5344CB8AC3E}">
        <p14:creationId xmlns:p14="http://schemas.microsoft.com/office/powerpoint/2010/main" val="433696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7|1.1|1.9|2.7"/>
</p:tagLst>
</file>

<file path=ppt/tags/tag2.xml><?xml version="1.0" encoding="utf-8"?>
<p:tagLst xmlns:a="http://schemas.openxmlformats.org/drawingml/2006/main" xmlns:r="http://schemas.openxmlformats.org/officeDocument/2006/relationships" xmlns:p="http://schemas.openxmlformats.org/presentationml/2006/main">
  <p:tag name="TIMING" val="|0.7|1.1|1.9|2.7"/>
</p:tagLst>
</file>

<file path=ppt/tags/tag3.xml><?xml version="1.0" encoding="utf-8"?>
<p:tagLst xmlns:a="http://schemas.openxmlformats.org/drawingml/2006/main" xmlns:r="http://schemas.openxmlformats.org/officeDocument/2006/relationships" xmlns:p="http://schemas.openxmlformats.org/presentationml/2006/main">
  <p:tag name="TIMING" val="|0.7|1.1|1.9|2.7"/>
</p:tagLst>
</file>

<file path=ppt/theme/theme1.xml><?xml version="1.0" encoding="utf-8"?>
<a:theme xmlns:a="http://schemas.openxmlformats.org/drawingml/2006/main" name="3_Soils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Nutrient Mgmt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 NMFE opening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Soils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itrogen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Phosphorus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Potassium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Manure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380</TotalTime>
  <Words>5129</Words>
  <Application>Microsoft Macintosh PowerPoint</Application>
  <PresentationFormat>Widescreen</PresentationFormat>
  <Paragraphs>452</Paragraphs>
  <Slides>44</Slides>
  <Notes>30</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44</vt:i4>
      </vt:variant>
    </vt:vector>
  </HeadingPairs>
  <TitlesOfParts>
    <vt:vector size="66" baseType="lpstr">
      <vt:lpstr>Abadi</vt:lpstr>
      <vt:lpstr>Aptos</vt:lpstr>
      <vt:lpstr>Arial</vt:lpstr>
      <vt:lpstr>Arial Black</vt:lpstr>
      <vt:lpstr>Arial Narrow Bold</vt:lpstr>
      <vt:lpstr>Arial Rounded MT Bold</vt:lpstr>
      <vt:lpstr>Calibri</vt:lpstr>
      <vt:lpstr>Calibri Light</vt:lpstr>
      <vt:lpstr>Congenial Black</vt:lpstr>
      <vt:lpstr>Courier New</vt:lpstr>
      <vt:lpstr>Red Hat Display Black</vt:lpstr>
      <vt:lpstr>Red Hat Display Medium</vt:lpstr>
      <vt:lpstr>Segoe UI</vt:lpstr>
      <vt:lpstr>Wingdings</vt:lpstr>
      <vt:lpstr>3_Soils template</vt:lpstr>
      <vt:lpstr>2 Nutrient Mgmt template</vt:lpstr>
      <vt:lpstr>1 NMFE opening template</vt:lpstr>
      <vt:lpstr>4_Soils template</vt:lpstr>
      <vt:lpstr>4_Nitrogen template</vt:lpstr>
      <vt:lpstr>5_Phosphorus template</vt:lpstr>
      <vt:lpstr>6_Potassium template</vt:lpstr>
      <vt:lpstr>7_Manure template</vt:lpstr>
      <vt:lpstr>PowerPoint Presentation</vt:lpstr>
      <vt:lpstr>Soils Overview</vt:lpstr>
      <vt:lpstr>Soil Testing</vt:lpstr>
      <vt:lpstr>Following Along in Fast Facts?</vt:lpstr>
      <vt:lpstr>Goals and Economics of Soil Testing</vt:lpstr>
      <vt:lpstr>Soil Sampling Tools</vt:lpstr>
      <vt:lpstr>Soil Testing Procedures</vt:lpstr>
      <vt:lpstr>Soil Sample Depth</vt:lpstr>
      <vt:lpstr>Other Soil Sampling Strategies</vt:lpstr>
      <vt:lpstr>Other Soil Sampling Strategies</vt:lpstr>
      <vt:lpstr>Other Soil Sampling Strategies</vt:lpstr>
      <vt:lpstr>Other Soil Sampling Strategies</vt:lpstr>
      <vt:lpstr>Other Soil Sampling Strategies</vt:lpstr>
      <vt:lpstr>Submitting Your Samples</vt:lpstr>
      <vt:lpstr>May 2024 Wisconsin Certified Soil &amp; Manure Testing Laboratories</vt:lpstr>
      <vt:lpstr>How to Read Your Soil Report</vt:lpstr>
      <vt:lpstr>Soil Test Results</vt:lpstr>
      <vt:lpstr>Your Soil Report Card- The Soil Test Report</vt:lpstr>
      <vt:lpstr>Your Soil Report Card- The Soil Test Report</vt:lpstr>
      <vt:lpstr>Your Soil Report Card- The Soil Test Report</vt:lpstr>
      <vt:lpstr>Your Soil Report Card</vt:lpstr>
      <vt:lpstr>Your Soil Report Card</vt:lpstr>
      <vt:lpstr>Take Away Message</vt:lpstr>
      <vt:lpstr>Soil pH</vt:lpstr>
      <vt:lpstr>Following Along in Fast Facts?</vt:lpstr>
      <vt:lpstr>Your Soil Report Card- pH</vt:lpstr>
      <vt:lpstr>What is soil pH?</vt:lpstr>
      <vt:lpstr>PowerPoint Presentation</vt:lpstr>
      <vt:lpstr>Wisconsin pH Levels</vt:lpstr>
      <vt:lpstr>Target pH</vt:lpstr>
      <vt:lpstr>PowerPoint Presentation</vt:lpstr>
      <vt:lpstr>PowerPoint Presentation</vt:lpstr>
      <vt:lpstr>Lime Neutralizing Index</vt:lpstr>
      <vt:lpstr>Soil Test Lime Recommendations</vt:lpstr>
      <vt:lpstr>Adjusting High pH</vt:lpstr>
      <vt:lpstr>Thanks!</vt:lpstr>
      <vt:lpstr>Additional Slides to Use as Needed</vt:lpstr>
      <vt:lpstr>Soil Fertility Basics</vt:lpstr>
      <vt:lpstr>What is Soil?</vt:lpstr>
      <vt:lpstr>Soil Texture</vt:lpstr>
      <vt:lpstr>Soil Texture and Crops</vt:lpstr>
      <vt:lpstr>Essential Plant Nutrients</vt:lpstr>
      <vt:lpstr>What do essential nutrients do?</vt:lpstr>
      <vt:lpstr>Cation Exchange Capacity (CEC)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H Smith</dc:creator>
  <cp:lastModifiedBy>Madeline Rastall</cp:lastModifiedBy>
  <cp:revision>13</cp:revision>
  <dcterms:created xsi:type="dcterms:W3CDTF">2025-10-15T17:50:15Z</dcterms:created>
  <dcterms:modified xsi:type="dcterms:W3CDTF">2025-11-20T17:50:59Z</dcterms:modified>
</cp:coreProperties>
</file>