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3" r:id="rId3"/>
    <p:sldMasterId id="2147483684" r:id="rId4"/>
    <p:sldMasterId id="2147483692" r:id="rId5"/>
    <p:sldMasterId id="2147483699" r:id="rId6"/>
    <p:sldMasterId id="2147483706" r:id="rId7"/>
    <p:sldMasterId id="2147483713" r:id="rId8"/>
  </p:sldMasterIdLst>
  <p:notesMasterIdLst>
    <p:notesMasterId r:id="rId26"/>
  </p:notesMasterIdLst>
  <p:sldIdLst>
    <p:sldId id="1542" r:id="rId9"/>
    <p:sldId id="1774" r:id="rId10"/>
    <p:sldId id="1612" r:id="rId11"/>
    <p:sldId id="1658" r:id="rId12"/>
    <p:sldId id="1585" r:id="rId13"/>
    <p:sldId id="1775" r:id="rId14"/>
    <p:sldId id="1642" r:id="rId15"/>
    <p:sldId id="1779" r:id="rId16"/>
    <p:sldId id="1776" r:id="rId17"/>
    <p:sldId id="1646" r:id="rId18"/>
    <p:sldId id="1647" r:id="rId19"/>
    <p:sldId id="1648" r:id="rId20"/>
    <p:sldId id="1649" r:id="rId21"/>
    <p:sldId id="1777" r:id="rId22"/>
    <p:sldId id="1651" r:id="rId23"/>
    <p:sldId id="1652" r:id="rId24"/>
    <p:sldId id="17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81DF8A-2F63-A710-A5C4-7EB106F9349D}" name="LANDON R BAUMGARTNER" initials="LB" userId="S::lrbaumgartne@wisc.edu::f4f0f362-020d-4b3b-b529-2a53a1703c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5"/>
    <p:restoredTop sz="94725"/>
  </p:normalViewPr>
  <p:slideViewPr>
    <p:cSldViewPr snapToGrid="0">
      <p:cViewPr varScale="1">
        <p:scale>
          <a:sx n="152" d="100"/>
          <a:sy n="152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AC34-8676-7E41-A9FE-26EDA923B47D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738AB-B706-0240-8D86-1E630A891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38AB-B706-0240-8D86-1E630A891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1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This example tracks the change in soil test K values over the course of a 6-year crop rotation where there are NO additions of K of any kind (fertilizer, starter or manure applications) over the length of the rotation.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C = corn; O = oats; H = hay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Note that the soil test K value of 200 ppm at the start of this exercise is in the excessively high (EH) range (for corn and oats), very high (VH) range for alfalfa.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9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661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This calculation shows the removal of K by each crop over the course of the 6-year rotation.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11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amount of K removed by the crops over the 6-year rotation is divided by the soil buffering capacity of 7 </a:t>
            </a:r>
            <a:r>
              <a:rPr lang="en-US" altLang="en-US" sz="1200" dirty="0" err="1">
                <a:solidFill>
                  <a:srgbClr val="000000"/>
                </a:solidFill>
                <a:latin typeface="Times New Roman" pitchFamily="18" charset="0"/>
              </a:rPr>
              <a:t>lbs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 K</a:t>
            </a:r>
            <a:r>
              <a:rPr lang="en-US" altLang="en-US" sz="12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O per 1 ppm change in soil test K.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result is a reduction in soil test K of 145 ppm over the course of this 6-year rotation. Remember NO additional K from any source was added.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9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end result over the 6-year rotation with NO K additions is a soil test K value of 55 ppm - - Very low for any crop in this rotation!!!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The Point: Soil test K values can change very quickly! They need to be monitored with regular soil testing. </a:t>
            </a:r>
          </a:p>
          <a:p>
            <a:pPr defTabSz="96661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52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K1.2.3  Sands &amp; organic soils may require annual K applications. It is difficult to build up K levels in these soils as they do not retain K.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K1.2.4  Use soil test results to ID fields that need or do NOT need additional nutrients.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K1.2.5  Use soil test results to prioritize fields for manure applications. Target fields low in K.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K1.2.6  Likewise, use soil test results to prioritize fields for commercial fertilizer applications if financial resources are limited and do not allow all fields in need of K to be fertilized. Prioritizing fields low in K will yield the greatest return from fertilizer applications.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K1.2.7  Follow UW nutrient guidelines for K applications which are based on K soil test results </a:t>
            </a:r>
            <a:r>
              <a:rPr lang="en-US" u="sng"/>
              <a:t>AND</a:t>
            </a:r>
            <a:r>
              <a:rPr lang="en-US"/>
              <a:t> realistic crop yield goals.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K1.2.8  Realistic yield goals should be based on multi-year yield averages for a given crop on a specific field plus 10-15%.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K1.2.9  Strive to maintain soil test levels for K (and P) in the “optimum” range.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K1.2.10  At optimum, nutrients applied are approximately equal to nutrients removed by the crop.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K1.2.11  Be certain credit any K supplied by non-commercial fertilizer sources such as manure, biosolids, etc. See manure management section for more information.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2667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 Potassium (K) is another essential plant nutrient. K is utilized in plants for respiration, photosynthesis, water and nutrient transport, metabolism, protein &amp; starch production, etc. 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K1.1.2  K deficiency in crops is common in Wisconsin due to the large demand for it by many of the agricultural crops grown here – particularly dairy forage crops such as corn silage, alfalfa, etc. In addition, in tight financial years, supplemental K fertilizer applications are often cut or reduced out of economic necessity.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K1.1.3  K deficiency in crops: In corn and soybean, K deficiency appears a yellowing or browning of the margins of the older (bottom) leaves of the plant. In alfalfa, white/gray spots appear along the outer margins of the older leaves of a plant. Because K is a mobile element in the plant, deficiency symptoms appear on the oldest leaves first.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K1.1.4  Potassium, like most soil nutrients, moves through a series of chemical and biological cycles from soil to plant to animal.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K1.1.5  K is released slowly over time from the weathering of soil minerals and clay particles. This process is far too slow to meet the K needs of agricultural crops.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K1.1.6  K is also added to the soil through the breakdown of soil organic matter.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K1.1.7  Supplemental K is added to soils from commercial fertilizers, manure, and biosolid applications.  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K1.1.8  Plants utilize K through root adsorption of K in the soluble (dissolved) form from the soil solution.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K1.1.9  K is removed from the soil by crop uptake and subsequent harvest.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K1.1.10  K can be lost due to leaching on sandy and organic soils. Sands do not contain enough clay (CEC) to hold potassium and K is weakly bound to organic matter. Because of this, sandy and organic soils often test low for K.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K1.1.11  K can also be removed from the soil by erosion and runoff; however, this is not a threat to water quality like P losses are.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/>
              <a:t>K1.1.12  There exist three pools of K in soil: unavailable K, slowly-available K, and available K.  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K1.1.13  Unavailable K: This form of K is contained within the structure of soil minerals and clay. Some of this form of K is released over time as minerals weather but does not occur rapidly enough to supply crop K need. The majority of K in soils is unavailable.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K1.1.14  Slowly available K: This is K that is trapped or “fixed” within clay particle layers. This K is slowly released in plant-available forms over time but usually in amounts much less than crop demand – particularly on sandy and organic soils. Slowly available K acts as a reservoir (or storehouse) of K – releasing K over extended periods of time. </a:t>
            </a:r>
            <a:endParaRPr lang="en-US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K1.1.15  Available K is dissolved in the soil water and also held on the surface of clay particles – where it can easily move to the soil solution. Plants </a:t>
            </a:r>
            <a:r>
              <a:rPr lang="en-US" dirty="0" err="1"/>
              <a:t>uptak</a:t>
            </a:r>
            <a:endParaRPr lang="en-US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14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K1.1.1 Potassium (K) is another essential plant nutrient. K is utilized in plants for respiration, photosynthesis, water and nutrient transport, metabolism, protein &amp; starch production, etc.  </a:t>
            </a:r>
            <a:endParaRPr lang="en-US" dirty="0"/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Plants need large quantities of potassium - involved in opening and closing of stomata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Stomata – regulates the exchange of water vapor, oxygen, and carbon dioxide. If K is deficient or not adequate amounts, it stunts plant growth and reduces yield. </a:t>
            </a:r>
          </a:p>
          <a:p>
            <a:endParaRPr lang="en-US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Potassium uptake is linked to increased resistance to disease and lodging, increased carbohydrate production, and improved winter hardiness (of alfalfa)</a:t>
            </a:r>
            <a:endParaRPr lang="en-US" dirty="0"/>
          </a:p>
          <a:p>
            <a:endParaRPr lang="en-US" dirty="0"/>
          </a:p>
          <a:p>
            <a:r>
              <a:rPr lang="en-US" dirty="0"/>
              <a:t>K also plays a role in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Maintains turgor, reduces water loss and wilting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Aids in photosynthesis and food formation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Reduces respiration, preventing energy losses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Enhances translocation of sugars and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Produces grain rich in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Increases plants protein content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Builds cellulose and reduces lodging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Helps prevent crop diseases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increasing root growth and helping improve drought resistance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Winter hardiness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3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F8971-8F29-99BE-B5A3-64D6F39C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AF2293-FE82-44B3-0B61-B859AD222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0CD56-27EA-29D6-D931-EE7ECE576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K1.1.1 Potassium (K) is another essential plant nutrient. K is utilized in plants for respiration, photosynthesis, water and nutrient transport, metabolism, protein &amp; starch production, etc.  </a:t>
            </a:r>
            <a:endParaRPr lang="en-US" dirty="0"/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Plants need large quantities of potassium - involved in opening and closing of stomata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Stomata – regulates the exchange of water vapor, oxygen, and carbon dioxide. If K is deficient or not adequate amounts, it stunts plant growth and reduces yield. </a:t>
            </a:r>
          </a:p>
          <a:p>
            <a:endParaRPr lang="en-US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Potassium uptake is linked to increased resistance to disease and lodging, increased carbohydrate production, and improved winter hardiness (of alfalfa)</a:t>
            </a:r>
            <a:endParaRPr lang="en-US" dirty="0"/>
          </a:p>
          <a:p>
            <a:endParaRPr lang="en-US" dirty="0"/>
          </a:p>
          <a:p>
            <a:r>
              <a:rPr lang="en-US" dirty="0"/>
              <a:t>K also plays a role in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Maintains turgor, reduces water loss and wilting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Aids in photosynthesis and food formation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Reduces respiration, preventing energy losses</a:t>
            </a:r>
          </a:p>
          <a:p>
            <a:pPr marL="171450" indent="-171450">
              <a:buFontTx/>
              <a:buChar char="-"/>
            </a:pPr>
            <a:r>
              <a:rPr lang="en-US" dirty="0"/>
              <a:t>Enhances translocation of sugars and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Produces grain rich in starch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Increases plants protein content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Builds cellulose and reduces lodging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Helps prevent crop diseases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increasing root growth and helping improve drought resistance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Winter hardiness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1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K1.1.2  K deficiency in crops is common in Wisconsin due to the large demand for it by many of the agricultural crops grown here – particularly dairy forage crops such as corn silage, alfalfa, etc. In addition, in tight financial years, supplemental K fertilizer applications are often cut or reduced out of economic necessity.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/>
              <a:t>K1.1.3  K deficiency in crops: In corn and soybean, K deficiency appears a yellowing or browning of the margins of the older (bottom) leaves of the plant. In alfalfa, white/gray spots appear along the outer margins of the older leaves of a plant. Because K is a mobile element in the plant, deficiency symptoms appear on the oldest leaves first. 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In corn: chlorosis starting at corn leaf tip and progressing down leaf margins.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2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9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Recommendations depend on Crop, Realistic yield goal, and soil texture. </a:t>
            </a:r>
          </a:p>
          <a:p>
            <a:endParaRPr lang="en-US" dirty="0"/>
          </a:p>
          <a:p>
            <a:r>
              <a:rPr lang="en-US" dirty="0"/>
              <a:t>To determine your soil test K category</a:t>
            </a:r>
          </a:p>
          <a:p>
            <a:pPr marL="228600" indent="-228600">
              <a:buAutoNum type="arabicPeriod"/>
            </a:pPr>
            <a:r>
              <a:rPr lang="en-US" dirty="0"/>
              <a:t>Choose the highest demanding crop in your rotation</a:t>
            </a:r>
          </a:p>
          <a:p>
            <a:pPr marL="228600" indent="-228600">
              <a:buAutoNum type="arabicPeriod"/>
            </a:pPr>
            <a:r>
              <a:rPr lang="en-US" dirty="0"/>
              <a:t>Choose the soil group for the predominant soil in the field</a:t>
            </a:r>
          </a:p>
          <a:p>
            <a:pPr marL="228600" indent="-228600">
              <a:buAutoNum type="arabicPeriod"/>
            </a:pPr>
            <a:r>
              <a:rPr lang="en-US" dirty="0"/>
              <a:t>Find your soil test category by using the analysis number for potassium from your soil test results.</a:t>
            </a:r>
          </a:p>
          <a:p>
            <a:endParaRPr lang="en-US" dirty="0"/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i="1" dirty="0">
                <a:latin typeface="Arial" panose="020B0604020202020204" pitchFamily="34" charset="0"/>
              </a:rPr>
              <a:t>Speaker: Refer audience to the P and K recommendations tables in the Fast Facts publication. Be certain audience knows where to find this information. – </a:t>
            </a:r>
            <a:r>
              <a:rPr lang="en-US" altLang="en-US" i="0" dirty="0">
                <a:latin typeface="Arial" panose="020B0604020202020204" pitchFamily="34" charset="0"/>
              </a:rPr>
              <a:t>This information can be found in the Fast Facts Magazine on pages 22 and 23.</a:t>
            </a:r>
            <a:endParaRPr lang="en-US" altLang="en-US" i="1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P and K recommended from the soil test report can often be applied via a starter fertilizer application. The minimum recommendation for starter fertilizer (10 </a:t>
            </a:r>
            <a:r>
              <a:rPr lang="en-US" altLang="en-US" dirty="0" err="1">
                <a:latin typeface="Arial" panose="020B0604020202020204" pitchFamily="34" charset="0"/>
              </a:rPr>
              <a:t>lbs</a:t>
            </a:r>
            <a:r>
              <a:rPr lang="en-US" altLang="en-US" dirty="0">
                <a:latin typeface="Arial" panose="020B0604020202020204" pitchFamily="34" charset="0"/>
              </a:rPr>
              <a:t> N/a, 20lbs P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O</a:t>
            </a:r>
            <a:r>
              <a:rPr lang="en-US" altLang="en-US" baseline="-25000" dirty="0">
                <a:latin typeface="Arial" panose="020B0604020202020204" pitchFamily="34" charset="0"/>
              </a:rPr>
              <a:t>5</a:t>
            </a:r>
            <a:r>
              <a:rPr lang="en-US" altLang="en-US" dirty="0">
                <a:latin typeface="Arial" panose="020B0604020202020204" pitchFamily="34" charset="0"/>
              </a:rPr>
              <a:t>/a, and 20 </a:t>
            </a:r>
            <a:r>
              <a:rPr lang="en-US" altLang="en-US" dirty="0" err="1">
                <a:latin typeface="Arial" panose="020B0604020202020204" pitchFamily="34" charset="0"/>
              </a:rPr>
              <a:t>lbs</a:t>
            </a:r>
            <a:r>
              <a:rPr lang="en-US" altLang="en-US" dirty="0">
                <a:latin typeface="Arial" panose="020B0604020202020204" pitchFamily="34" charset="0"/>
              </a:rPr>
              <a:t> K</a:t>
            </a:r>
            <a:r>
              <a:rPr lang="en-US" altLang="en-US" baseline="-25000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O/a) is included in the P and K recommendations.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K1.2.1  Monitor soil K levels with regular, routine soil testing.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K1.2.2  Soil K levels can change quickly – just the opposite of phosphorus. This is due to large K removal rates of corn silage, alfalfa and other forages.</a:t>
            </a:r>
          </a:p>
        </p:txBody>
      </p:sp>
    </p:spTree>
    <p:extLst>
      <p:ext uri="{BB962C8B-B14F-4D97-AF65-F5344CB8AC3E}">
        <p14:creationId xmlns:p14="http://schemas.microsoft.com/office/powerpoint/2010/main" val="162946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 Soils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29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N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006699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068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oil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6600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4713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Nitrogen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336600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5802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Phosphoru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CC6600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742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9966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4150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3366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17835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SnapPlu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A5C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A5CF4C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6609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N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20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 Soils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51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Soils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0884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Soils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118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Soils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0647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Soils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94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Potassiu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8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.1 Nitroge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6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Nitrogen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5361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Nitrogen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7550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Nitroge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7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4 Nitrogen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336600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952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.1 Phosphorus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47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Phosphorus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21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Soils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76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 Phosphorus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4012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4 Phosphorus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6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.1 Potassiu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578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Potassium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44651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Potassium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46634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Potassiu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81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880E-D656-D141-B48F-BEC06EAE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9870C-A09D-F946-98B4-F77FE467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3414-21EA-C947-A2A0-511331A5A099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08536-3A6F-024E-A2CD-110992B1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DD42E-B276-9A49-9E52-5C47F38B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3281-A36E-6A46-8D03-CC0CD13E0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6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6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9966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047944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.1 Manure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85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2 Manure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2270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Soils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3 Manure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481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4 Manure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37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N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94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NM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7896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NM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528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N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46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 NMFE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A029CBC2-C4C5-7942-5C9E-13FEABA3F59C}"/>
              </a:ext>
            </a:extLst>
          </p:cNvPr>
          <p:cNvSpPr/>
          <p:nvPr userDrawn="1"/>
        </p:nvSpPr>
        <p:spPr>
          <a:xfrm>
            <a:off x="7957531" y="1922984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E0106DF6-6E35-0B9D-8176-0E77CDE014C7}"/>
              </a:ext>
            </a:extLst>
          </p:cNvPr>
          <p:cNvSpPr/>
          <p:nvPr userDrawn="1"/>
        </p:nvSpPr>
        <p:spPr>
          <a:xfrm>
            <a:off x="7957531" y="2677239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618407D2-F221-2867-4EE9-D24577BF61F1}"/>
              </a:ext>
            </a:extLst>
          </p:cNvPr>
          <p:cNvSpPr/>
          <p:nvPr userDrawn="1"/>
        </p:nvSpPr>
        <p:spPr>
          <a:xfrm>
            <a:off x="7957531" y="348519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3D6E2A02-C1A7-A0F5-4F9A-E0BB16D028EB}"/>
              </a:ext>
            </a:extLst>
          </p:cNvPr>
          <p:cNvSpPr/>
          <p:nvPr userDrawn="1"/>
        </p:nvSpPr>
        <p:spPr>
          <a:xfrm>
            <a:off x="7957531" y="4276609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836CD9B9-DBA4-D7DD-F0E1-3E3729AEF5C8}"/>
              </a:ext>
            </a:extLst>
          </p:cNvPr>
          <p:cNvSpPr/>
          <p:nvPr userDrawn="1"/>
        </p:nvSpPr>
        <p:spPr>
          <a:xfrm>
            <a:off x="7957531" y="5087677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29616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41038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07890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/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14976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/>
              <a:t>Nitrogen</a:t>
            </a:r>
            <a:endParaRPr lang="en-US" b="1" spc="100" dirty="0"/>
          </a:p>
        </p:txBody>
      </p:sp>
    </p:spTree>
    <p:extLst>
      <p:ext uri="{BB962C8B-B14F-4D97-AF65-F5344CB8AC3E}">
        <p14:creationId xmlns:p14="http://schemas.microsoft.com/office/powerpoint/2010/main" val="12019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</p:spTree>
    <p:extLst>
      <p:ext uri="{BB962C8B-B14F-4D97-AF65-F5344CB8AC3E}">
        <p14:creationId xmlns:p14="http://schemas.microsoft.com/office/powerpoint/2010/main" val="121277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C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solidFill>
                  <a:schemeClr val="bg1"/>
                </a:solidFill>
              </a:rPr>
              <a:t>Potassium</a:t>
            </a:r>
          </a:p>
        </p:txBody>
      </p:sp>
    </p:spTree>
    <p:extLst>
      <p:ext uri="{BB962C8B-B14F-4D97-AF65-F5344CB8AC3E}">
        <p14:creationId xmlns:p14="http://schemas.microsoft.com/office/powerpoint/2010/main" val="204508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99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solidFill>
                  <a:schemeClr val="bg1"/>
                </a:solidFill>
              </a:rPr>
              <a:t>Manure</a:t>
            </a:r>
          </a:p>
        </p:txBody>
      </p:sp>
    </p:spTree>
    <p:extLst>
      <p:ext uri="{BB962C8B-B14F-4D97-AF65-F5344CB8AC3E}">
        <p14:creationId xmlns:p14="http://schemas.microsoft.com/office/powerpoint/2010/main" val="20862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33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cm.wisc.edu/wp-content/uploads/sites/54/2023/08/NPM-Fast-Facts-Magazin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Soil buffering capacity</a:t>
            </a:r>
            <a:endParaRPr lang="en-US" dirty="0">
              <a:cs typeface="Calibri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amount of fertilizer needed to change the soil test level by 1 ppm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6 - 7 </a:t>
            </a:r>
            <a:r>
              <a:rPr lang="en-US" dirty="0" err="1"/>
              <a:t>lbs</a:t>
            </a:r>
            <a:r>
              <a:rPr lang="en-US" dirty="0"/>
              <a:t> K</a:t>
            </a:r>
            <a:r>
              <a:rPr lang="en-US" baseline="-25000" dirty="0"/>
              <a:t>2</a:t>
            </a:r>
            <a:r>
              <a:rPr lang="en-US" dirty="0"/>
              <a:t>O/acre  =  1 ppm change in soil K</a:t>
            </a:r>
            <a:endParaRPr lang="en-US" dirty="0">
              <a:cs typeface="Calibri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Less time is required to either lower or raise soil test K levels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Larger crop demand for K than P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94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F374-E246-4EF2-C6E5-D56F4B76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Nutrient Removal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2641E2C5-FC5B-672E-E0EE-61EB668A2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184" y="2004912"/>
            <a:ext cx="8753632" cy="13579"/>
          </a:xfrm>
          <a:prstGeom prst="line">
            <a:avLst/>
          </a:prstGeom>
          <a:noFill/>
          <a:ln w="28575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240B5DF-313F-EB7E-DC95-3E2B8794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749" y="2092784"/>
            <a:ext cx="9955085" cy="37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77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6705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3300"/>
                </a:solidFill>
                <a:latin typeface="+mn-lt"/>
              </a:defRPr>
            </a:lvl2pPr>
            <a:lvl3pPr marL="12049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3300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   N		  P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K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- - - - - - - - -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/a/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- - - - - -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(160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/a)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190*	   60		 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 silage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(23 ton/a)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190*	   80		190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Soybean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(40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/a)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 160		   30		 55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Alfalfa 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 ton/a)	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300		   65		300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19B06449-E87B-8AB8-1FE0-06AAE811F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184" y="2631765"/>
            <a:ext cx="8753632" cy="13579"/>
          </a:xfrm>
          <a:prstGeom prst="line">
            <a:avLst/>
          </a:prstGeom>
          <a:noFill/>
          <a:ln w="28575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336E806E-D3E1-E108-8FC0-21ED7E68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9184" y="5720021"/>
            <a:ext cx="8753632" cy="13579"/>
          </a:xfrm>
          <a:prstGeom prst="line">
            <a:avLst/>
          </a:prstGeom>
          <a:noFill/>
          <a:ln w="28575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730ABCD-E9DF-205A-B5BE-BCC9FB475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184" y="5861738"/>
            <a:ext cx="541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36705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*Recommended N application rate at 0.05 N:Corn price ratio.</a:t>
            </a:r>
          </a:p>
        </p:txBody>
      </p:sp>
    </p:spTree>
    <p:extLst>
      <p:ext uri="{BB962C8B-B14F-4D97-AF65-F5344CB8AC3E}">
        <p14:creationId xmlns:p14="http://schemas.microsoft.com/office/powerpoint/2010/main" val="285814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 test K = 200 ppm (EH)</a:t>
            </a:r>
          </a:p>
          <a:p>
            <a:r>
              <a:rPr lang="en-US" dirty="0"/>
              <a:t>Track draw-down of K over a CCOHHH rotation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2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ABABA"/>
                </a:solidFill>
              </a:rPr>
              <a:t>Soil test K = 200 ppm (EH)</a:t>
            </a:r>
          </a:p>
          <a:p>
            <a:r>
              <a:rPr lang="en-US" dirty="0">
                <a:solidFill>
                  <a:srgbClr val="BABABA"/>
                </a:solidFill>
              </a:rPr>
              <a:t>Track draw-down of K over a CCOHHH rotation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Corn @ 160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bu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/a removes 45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K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O/a/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yr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/>
              <a:t>x 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Oats @ 100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bu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/a removes 20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K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O/a/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yr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Alfalfa @ 5 tons/a removes 300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lb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K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O/a/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</a:rPr>
              <a:t>yr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/>
              <a:t>x 3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b="1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/>
              <a:t>Removal of K</a:t>
            </a:r>
            <a:r>
              <a:rPr lang="en-US" sz="3200" b="1" baseline="-25000" dirty="0"/>
              <a:t>2</a:t>
            </a:r>
            <a:r>
              <a:rPr lang="en-US" sz="3200" b="1" dirty="0"/>
              <a:t>O over rotation = 1,010 </a:t>
            </a:r>
            <a:r>
              <a:rPr lang="en-US" sz="3200" b="1" dirty="0" err="1"/>
              <a:t>lbs</a:t>
            </a:r>
            <a:r>
              <a:rPr lang="en-US" sz="3200" b="1" dirty="0"/>
              <a:t> K</a:t>
            </a:r>
            <a:r>
              <a:rPr lang="en-US" sz="3200" b="1" baseline="-25000" dirty="0"/>
              <a:t>2</a:t>
            </a:r>
            <a:r>
              <a:rPr lang="en-US" sz="3200" b="1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1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ABABA"/>
                </a:solidFill>
              </a:rPr>
              <a:t>Soil test K = 200 ppm (EH)</a:t>
            </a:r>
          </a:p>
          <a:p>
            <a:r>
              <a:rPr lang="en-US" dirty="0">
                <a:solidFill>
                  <a:srgbClr val="BABABA"/>
                </a:solidFill>
              </a:rPr>
              <a:t>Track draw-down of K over a CCOHHH rotation</a:t>
            </a:r>
          </a:p>
          <a:p>
            <a:r>
              <a:rPr lang="en-US" dirty="0">
                <a:solidFill>
                  <a:srgbClr val="BABABA"/>
                </a:solidFill>
              </a:rPr>
              <a:t>Removal of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 over rotation = 1,010 </a:t>
            </a:r>
            <a:r>
              <a:rPr lang="en-US" dirty="0" err="1">
                <a:solidFill>
                  <a:srgbClr val="BABABA"/>
                </a:solidFill>
              </a:rPr>
              <a:t>lbs</a:t>
            </a:r>
            <a:r>
              <a:rPr lang="en-US" dirty="0">
                <a:solidFill>
                  <a:srgbClr val="BABABA"/>
                </a:solidFill>
              </a:rPr>
              <a:t>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Change in soil test K = 1,010 K</a:t>
            </a:r>
            <a:r>
              <a:rPr lang="en-US" sz="3600" b="1" baseline="-25000" dirty="0"/>
              <a:t>2</a:t>
            </a:r>
            <a:r>
              <a:rPr lang="en-US" sz="3600" b="1" dirty="0"/>
              <a:t>O/7 = 144 ppm 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3074-EAC5-8E2C-2B46-B5A0FD9B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K Changes Quickly: </a:t>
            </a:r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E965-EC35-250B-1208-20F2D2E6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ABABA"/>
                </a:solidFill>
              </a:rPr>
              <a:t>Soil test K = 200 ppm (EH)</a:t>
            </a:r>
          </a:p>
          <a:p>
            <a:r>
              <a:rPr lang="en-US" dirty="0">
                <a:solidFill>
                  <a:srgbClr val="BABABA"/>
                </a:solidFill>
              </a:rPr>
              <a:t>Track draw-down of K over a CCOHHH rotation</a:t>
            </a:r>
          </a:p>
          <a:p>
            <a:r>
              <a:rPr lang="en-US" dirty="0">
                <a:solidFill>
                  <a:srgbClr val="BABABA"/>
                </a:solidFill>
              </a:rPr>
              <a:t>Removal of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 over rotation = 1,010 </a:t>
            </a:r>
            <a:r>
              <a:rPr lang="en-US" dirty="0" err="1">
                <a:solidFill>
                  <a:srgbClr val="BABABA"/>
                </a:solidFill>
              </a:rPr>
              <a:t>lbs</a:t>
            </a:r>
            <a:r>
              <a:rPr lang="en-US" dirty="0">
                <a:solidFill>
                  <a:srgbClr val="BABABA"/>
                </a:solidFill>
              </a:rPr>
              <a:t>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</a:t>
            </a:r>
          </a:p>
          <a:p>
            <a:r>
              <a:rPr lang="en-US" dirty="0">
                <a:solidFill>
                  <a:srgbClr val="BABABA"/>
                </a:solidFill>
              </a:rPr>
              <a:t>Change in soil test K = 1,010 K</a:t>
            </a:r>
            <a:r>
              <a:rPr lang="en-US" baseline="-25000" dirty="0">
                <a:solidFill>
                  <a:srgbClr val="BABABA"/>
                </a:solidFill>
              </a:rPr>
              <a:t>2</a:t>
            </a:r>
            <a:r>
              <a:rPr lang="en-US" dirty="0">
                <a:solidFill>
                  <a:srgbClr val="BABABA"/>
                </a:solidFill>
              </a:rPr>
              <a:t>O/7 = 144 ppm K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Soil test K = 56 ppm (VL) after the 6-year rotation</a:t>
            </a:r>
          </a:p>
          <a:p>
            <a:pPr marL="457200" lvl="1" indent="0" algn="ctr">
              <a:buNone/>
            </a:pPr>
            <a:r>
              <a:rPr lang="en-US" sz="3200" dirty="0"/>
              <a:t>(200 ppm K – 144 ppm K = 56 ppm K)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31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1123-A7CD-6091-53AC-B69E849F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Soil Testing to Monitor 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821C-0432-D490-ECEB-A1C4A7BF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96" y="1711681"/>
            <a:ext cx="9691590" cy="4721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Try to maintain soil test levels in the </a:t>
            </a:r>
            <a:r>
              <a:rPr lang="en-US" b="1" dirty="0">
                <a:cs typeface="Calibri"/>
              </a:rPr>
              <a:t>optimum</a:t>
            </a:r>
            <a:r>
              <a:rPr lang="en-US" dirty="0">
                <a:cs typeface="Calibri"/>
              </a:rPr>
              <a:t> range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Use soil test results to identify field that need </a:t>
            </a:r>
            <a:r>
              <a:rPr lang="en-US">
                <a:cs typeface="Calibri"/>
              </a:rPr>
              <a:t>additional nutrients and prioritize fields for manure applications</a:t>
            </a:r>
            <a:endParaRPr lang="en-US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Targe fields low in K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cs typeface="Calibri"/>
              </a:rPr>
              <a:t>Sands and organic soils may require annual applications</a:t>
            </a:r>
            <a:endParaRPr lang="en-US" dirty="0"/>
          </a:p>
          <a:p>
            <a:r>
              <a:rPr lang="en-US" dirty="0">
                <a:cs typeface="Calibri"/>
              </a:rPr>
              <a:t>Base K applications on soil test results AND realistic crop yield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Realistic crop yield = multi-year yield avg + 10-15%</a:t>
            </a:r>
          </a:p>
          <a:p>
            <a:r>
              <a:rPr lang="en-US" dirty="0">
                <a:cs typeface="Calibri"/>
              </a:rPr>
              <a:t>Be sure to credit non-commercial fertilizer sources</a:t>
            </a:r>
          </a:p>
          <a:p>
            <a:pPr marL="0" indent="0">
              <a:buNone/>
            </a:pPr>
            <a:endParaRPr lang="en-US" sz="1000" dirty="0">
              <a:cs typeface="Calibri"/>
            </a:endParaRPr>
          </a:p>
          <a:p>
            <a:endParaRPr lang="en-US" sz="10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7CB1D-7ADF-A145-4298-F2A02B0344D0}"/>
              </a:ext>
            </a:extLst>
          </p:cNvPr>
          <p:cNvSpPr txBox="1"/>
          <p:nvPr/>
        </p:nvSpPr>
        <p:spPr>
          <a:xfrm>
            <a:off x="2714212" y="2397833"/>
            <a:ext cx="592323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9966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Crop removal = nutrient additions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55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996E-06ED-FD0E-D240-F2DC2560A0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0580323">
            <a:off x="1057932" y="1125003"/>
            <a:ext cx="2519635" cy="154384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A08A-B006-2D33-0BB5-22EB1ADFDB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7750" y="3430609"/>
            <a:ext cx="7556500" cy="28368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Name</a:t>
            </a:r>
          </a:p>
          <a:p>
            <a:pPr marL="0" indent="0" algn="ctr">
              <a:buNone/>
            </a:pPr>
            <a:r>
              <a:rPr lang="en-US" dirty="0"/>
              <a:t>Title</a:t>
            </a:r>
          </a:p>
          <a:p>
            <a:pPr marL="0" indent="0" algn="ctr">
              <a:buNone/>
            </a:pPr>
            <a:r>
              <a:rPr lang="en-US" dirty="0"/>
              <a:t>Nutrient and Pest Management (NPM) Program</a:t>
            </a:r>
          </a:p>
          <a:p>
            <a:pPr marL="0" indent="0" algn="ctr">
              <a:buNone/>
            </a:pPr>
            <a:r>
              <a:rPr lang="en-US"/>
              <a:t>UW-Madison Division </a:t>
            </a:r>
            <a:r>
              <a:rPr lang="en-US" dirty="0"/>
              <a:t>of Extension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Email: Phone: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898410-B6AD-730B-9793-188CF095233C}"/>
              </a:ext>
            </a:extLst>
          </p:cNvPr>
          <p:cNvSpPr txBox="1">
            <a:spLocks/>
          </p:cNvSpPr>
          <p:nvPr/>
        </p:nvSpPr>
        <p:spPr>
          <a:xfrm>
            <a:off x="3946916" y="1462726"/>
            <a:ext cx="4708072" cy="1691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0932A-30A4-1F0A-A3C9-008FA469BE5A}"/>
              </a:ext>
            </a:extLst>
          </p:cNvPr>
          <p:cNvSpPr/>
          <p:nvPr/>
        </p:nvSpPr>
        <p:spPr>
          <a:xfrm>
            <a:off x="0" y="6694714"/>
            <a:ext cx="12192000" cy="1632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94C7C-F1ED-6D8D-0310-CBECDB39FB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094" y="5888245"/>
            <a:ext cx="1518706" cy="7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0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489D-4F3B-800E-9553-5B3D073B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Basics</a:t>
            </a:r>
          </a:p>
        </p:txBody>
      </p:sp>
      <p:pic>
        <p:nvPicPr>
          <p:cNvPr id="4" name="Picture 3" descr="A logo with a sun and leaves&#10;&#10;Description automatically generated">
            <a:extLst>
              <a:ext uri="{FF2B5EF4-FFF2-40B4-BE49-F238E27FC236}">
                <a16:creationId xmlns:a16="http://schemas.microsoft.com/office/drawing/2014/main" id="{A2EAABAF-2C58-1DFA-1A75-5FF9E1AD3E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850" y="5964334"/>
            <a:ext cx="1587428" cy="7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943961E-391C-2A91-35C7-2D5B4B5D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97" y="780222"/>
            <a:ext cx="9955086" cy="91046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Following Along in Fast Facts? </a:t>
            </a:r>
            <a:br>
              <a:rPr lang="en-US" dirty="0">
                <a:ea typeface="Calibri Light"/>
                <a:cs typeface="Calibri Light"/>
              </a:rPr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115A3B-4E3D-8E26-CCDC-EEF45AF3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624" y="1726440"/>
            <a:ext cx="59720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 Light"/>
                <a:cs typeface="Calibri Light"/>
              </a:rPr>
              <a:t>Potassium</a:t>
            </a:r>
            <a:r>
              <a:rPr lang="en-US" dirty="0">
                <a:ea typeface="Calibri Light"/>
                <a:cs typeface="Calibri"/>
              </a:rPr>
              <a:t>: </a:t>
            </a:r>
            <a:r>
              <a:rPr lang="en-US" dirty="0">
                <a:ea typeface="Calibri"/>
                <a:cs typeface="Calibri"/>
              </a:rPr>
              <a:t>Pages 28-30 in </a:t>
            </a:r>
            <a:r>
              <a:rPr lang="en-US" dirty="0">
                <a:ea typeface="Calibri"/>
                <a:cs typeface="Calibri"/>
                <a:hlinkClick r:id="rId3"/>
              </a:rPr>
              <a:t>Nutrient Management Fast Facts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12" name="Picture 11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71A95C3-B17B-2F4C-C5C9-E31809963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85" y="3277426"/>
            <a:ext cx="3325545" cy="3325545"/>
          </a:xfrm>
          <a:prstGeom prst="rect">
            <a:avLst/>
          </a:prstGeom>
        </p:spPr>
      </p:pic>
      <p:pic>
        <p:nvPicPr>
          <p:cNvPr id="3" name="Picture 2" descr="A poster of a magazine&#10;&#10;AI-generated content may be incorrect.">
            <a:extLst>
              <a:ext uri="{FF2B5EF4-FFF2-40B4-BE49-F238E27FC236}">
                <a16:creationId xmlns:a16="http://schemas.microsoft.com/office/drawing/2014/main" id="{732479B8-03A8-E110-F1F1-5620410BC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785" y="303788"/>
            <a:ext cx="4162870" cy="54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A900D-E415-7E5E-29A5-045E9ECB7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49FD-B60F-BC7C-8985-2BB406AF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3" y="681037"/>
            <a:ext cx="6333009" cy="910466"/>
          </a:xfrm>
        </p:spPr>
        <p:txBody>
          <a:bodyPr>
            <a:normAutofit/>
          </a:bodyPr>
          <a:lstStyle/>
          <a:p>
            <a:r>
              <a:rPr lang="en-US" dirty="0"/>
              <a:t>Function in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08BB-98F5-BAEA-4D68-C8C39390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60" y="1265617"/>
            <a:ext cx="6904039" cy="46709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Macronutrient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Movement of water, starches, and sugars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Stomata (leaf pores) opening and closing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Nutrients and carbohydrates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Regulates photosynthesis &amp; respiration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Stand persistence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Stalk strength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Insect &amp; disease defenses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Winter hardiness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Plants utilize K+ through root adsorption of K in the soluble (dissolved) form from the soil solution</a:t>
            </a:r>
            <a:endParaRPr lang="en-US" sz="24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4" name="Picture 2" descr="Potassium Insight - AgWeb">
            <a:extLst>
              <a:ext uri="{FF2B5EF4-FFF2-40B4-BE49-F238E27FC236}">
                <a16:creationId xmlns:a16="http://schemas.microsoft.com/office/drawing/2014/main" id="{5D5282ED-8BA9-9643-573B-DB9DEE97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62727" y="681037"/>
            <a:ext cx="4753487" cy="510193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1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25D8-A8E1-2E2A-66EE-8FD2D11B9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50" y="1712393"/>
            <a:ext cx="11104701" cy="485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 deficiency in crops is common in Wisconsin. We grow many HIGH  </a:t>
            </a:r>
            <a:br>
              <a:rPr lang="en-US" dirty="0"/>
            </a:br>
            <a:r>
              <a:rPr lang="en-US" dirty="0"/>
              <a:t>K demand crops: forages,</a:t>
            </a:r>
            <a:r>
              <a:rPr lang="en-US" dirty="0">
                <a:ea typeface="Calibri"/>
                <a:cs typeface="Calibri"/>
              </a:rPr>
              <a:t> corn silage &amp; alfalfa.</a:t>
            </a:r>
          </a:p>
          <a:p>
            <a:pPr>
              <a:lnSpc>
                <a:spcPct val="150000"/>
              </a:lnSpc>
            </a:pPr>
            <a:r>
              <a:rPr lang="en-US" dirty="0"/>
              <a:t>Potassium is mobile in plants. 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/>
              <a:t>Deficiency symptoms on </a:t>
            </a:r>
            <a:r>
              <a:rPr lang="en-US" u="sng" dirty="0"/>
              <a:t>older leaves</a:t>
            </a:r>
            <a:r>
              <a:rPr lang="en-US" dirty="0"/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86DA6-7C78-3BBF-950D-60BEBF9574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7"/>
          <a:stretch/>
        </p:blipFill>
        <p:spPr>
          <a:xfrm>
            <a:off x="7242305" y="4812525"/>
            <a:ext cx="3061299" cy="1909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E2A41-B9B0-CFE8-C42E-9C4DB085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002" y="4812909"/>
            <a:ext cx="2646774" cy="1917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4502A-CCA8-4A53-BCBB-908A818E3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818" y="4810515"/>
            <a:ext cx="2029565" cy="190671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A06CAB8-B1DE-0BA5-6867-9D5D3785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Potassium (K)  Deficiency Symptoms</a:t>
            </a:r>
          </a:p>
        </p:txBody>
      </p:sp>
    </p:spTree>
    <p:extLst>
      <p:ext uri="{BB962C8B-B14F-4D97-AF65-F5344CB8AC3E}">
        <p14:creationId xmlns:p14="http://schemas.microsoft.com/office/powerpoint/2010/main" val="378199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4C9B-85CB-3E76-2056-DA87C33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54" y="913665"/>
            <a:ext cx="9955086" cy="910466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K Cycle</a:t>
            </a:r>
            <a:endParaRPr lang="en-US" dirty="0"/>
          </a:p>
        </p:txBody>
      </p:sp>
      <p:pic>
        <p:nvPicPr>
          <p:cNvPr id="8" name="Picture 7" descr="A logo with a sun and leaves&#10;&#10;Description automatically generated">
            <a:extLst>
              <a:ext uri="{FF2B5EF4-FFF2-40B4-BE49-F238E27FC236}">
                <a16:creationId xmlns:a16="http://schemas.microsoft.com/office/drawing/2014/main" id="{166AF11D-098B-6DA1-103F-8C297A17B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59" y="5922770"/>
            <a:ext cx="1587428" cy="716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B3A10-7784-7C26-CAA6-A61C61AC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90" y="13914"/>
            <a:ext cx="6097121" cy="626704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6931BB-8CEF-83A1-2518-97EEE9A8B822}"/>
              </a:ext>
            </a:extLst>
          </p:cNvPr>
          <p:cNvSpPr txBox="1">
            <a:spLocks/>
          </p:cNvSpPr>
          <p:nvPr/>
        </p:nvSpPr>
        <p:spPr>
          <a:xfrm>
            <a:off x="965042" y="2875115"/>
            <a:ext cx="2214143" cy="2043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Potassium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Pages 28-29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7" name="Picture 6" descr="A poster of a magazine&#10;&#10;AI-generated content may be incorrect.">
            <a:extLst>
              <a:ext uri="{FF2B5EF4-FFF2-40B4-BE49-F238E27FC236}">
                <a16:creationId xmlns:a16="http://schemas.microsoft.com/office/drawing/2014/main" id="{64BB0AD9-8057-5590-541E-D50B82F8A4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311" y="3807742"/>
            <a:ext cx="1888950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5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489D-4F3B-800E-9553-5B3D073B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Potassium Management</a:t>
            </a:r>
          </a:p>
        </p:txBody>
      </p:sp>
    </p:spTree>
    <p:extLst>
      <p:ext uri="{BB962C8B-B14F-4D97-AF65-F5344CB8AC3E}">
        <p14:creationId xmlns:p14="http://schemas.microsoft.com/office/powerpoint/2010/main" val="125251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C1CD3-8691-987A-5BBA-9B39EA89B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ADEE-9CDD-D6CB-D2CA-8A2CAF61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90" y="0"/>
            <a:ext cx="9955086" cy="910466"/>
          </a:xfrm>
        </p:spPr>
        <p:txBody>
          <a:bodyPr/>
          <a:lstStyle/>
          <a:p>
            <a:r>
              <a:rPr lang="en-US" dirty="0"/>
              <a:t>Your Soil Report Card- Potassium (K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9BED7-43C2-AF63-0582-E140D57B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68" y="681037"/>
            <a:ext cx="11693141" cy="2365453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3ACDEA7-F4D9-B8B1-135F-063C98F3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667" y="2176974"/>
            <a:ext cx="692727" cy="858688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505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7AE48C0-946F-98A0-ECBB-9263ACAA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68" y="1429227"/>
            <a:ext cx="5220532" cy="252473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505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B03801-0018-8322-298F-ABBF3AC7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48" y="1989061"/>
            <a:ext cx="6986455" cy="445580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F058273-CD2B-BA78-67F7-0F1F083E19EE}"/>
              </a:ext>
            </a:extLst>
          </p:cNvPr>
          <p:cNvSpPr txBox="1">
            <a:spLocks/>
          </p:cNvSpPr>
          <p:nvPr/>
        </p:nvSpPr>
        <p:spPr>
          <a:xfrm>
            <a:off x="790787" y="3523158"/>
            <a:ext cx="3527825" cy="29433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highest demanding crop in your rotation? (Light Blue)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dominate soil group for the field? (Loamy, Sand/organic)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your soil analysis test category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Low, Low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 High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High, Excessively High</a:t>
            </a:r>
          </a:p>
        </p:txBody>
      </p:sp>
    </p:spTree>
    <p:extLst>
      <p:ext uri="{BB962C8B-B14F-4D97-AF65-F5344CB8AC3E}">
        <p14:creationId xmlns:p14="http://schemas.microsoft.com/office/powerpoint/2010/main" val="388451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AFC30BE-90D0-FC48-B137-D4B4936BD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704" y="1971675"/>
            <a:ext cx="6515293" cy="40911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8A9A294-FB44-A985-95DC-076612C0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O Recommendations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9BA62F-8DAA-FF92-857E-467F6D48E474}"/>
              </a:ext>
            </a:extLst>
          </p:cNvPr>
          <p:cNvGrpSpPr/>
          <p:nvPr/>
        </p:nvGrpSpPr>
        <p:grpSpPr>
          <a:xfrm>
            <a:off x="7477126" y="271462"/>
            <a:ext cx="4638674" cy="6353175"/>
            <a:chOff x="-3365283" y="434049"/>
            <a:chExt cx="4886189" cy="6675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C4452F-1194-E527-F7C3-AAE3468E5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365283" y="434050"/>
              <a:ext cx="2615984" cy="66756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CB7677-F8FF-FFAC-8CBA-1D0EDAD0D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20722" y="434049"/>
              <a:ext cx="2241628" cy="6675699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81CD2F-0645-521C-7700-694CB63DFC19}"/>
              </a:ext>
            </a:extLst>
          </p:cNvPr>
          <p:cNvCxnSpPr/>
          <p:nvPr/>
        </p:nvCxnSpPr>
        <p:spPr>
          <a:xfrm>
            <a:off x="1371600" y="1828800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CC806-A1AA-B55A-30A3-6B9A3445C3BA}"/>
              </a:ext>
            </a:extLst>
          </p:cNvPr>
          <p:cNvCxnSpPr>
            <a:cxnSpLocks/>
          </p:cNvCxnSpPr>
          <p:nvPr/>
        </p:nvCxnSpPr>
        <p:spPr>
          <a:xfrm rot="-5400000">
            <a:off x="671979" y="2671082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FA4B83-1FEF-A30B-45F5-C23A304410F6}"/>
              </a:ext>
            </a:extLst>
          </p:cNvPr>
          <p:cNvCxnSpPr>
            <a:cxnSpLocks/>
          </p:cNvCxnSpPr>
          <p:nvPr/>
        </p:nvCxnSpPr>
        <p:spPr>
          <a:xfrm rot="-5400000">
            <a:off x="671979" y="3433081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1BCDD3-242D-7F5D-4435-0813D5361D2D}"/>
              </a:ext>
            </a:extLst>
          </p:cNvPr>
          <p:cNvCxnSpPr>
            <a:cxnSpLocks/>
          </p:cNvCxnSpPr>
          <p:nvPr/>
        </p:nvCxnSpPr>
        <p:spPr>
          <a:xfrm rot="-5400000">
            <a:off x="671979" y="4195081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53794C-84D8-AFBF-853B-BA9643A30C57}"/>
              </a:ext>
            </a:extLst>
          </p:cNvPr>
          <p:cNvCxnSpPr>
            <a:cxnSpLocks/>
          </p:cNvCxnSpPr>
          <p:nvPr/>
        </p:nvCxnSpPr>
        <p:spPr>
          <a:xfrm rot="-5400000">
            <a:off x="671979" y="4967966"/>
            <a:ext cx="0" cy="8572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2573E1-C49E-B570-312F-2F6704B27499}"/>
              </a:ext>
            </a:extLst>
          </p:cNvPr>
          <p:cNvCxnSpPr>
            <a:cxnSpLocks/>
          </p:cNvCxnSpPr>
          <p:nvPr/>
        </p:nvCxnSpPr>
        <p:spPr>
          <a:xfrm>
            <a:off x="9503229" y="119743"/>
            <a:ext cx="0" cy="54088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67765"/>
      </p:ext>
    </p:extLst>
  </p:cSld>
  <p:clrMapOvr>
    <a:masterClrMapping/>
  </p:clrMapOvr>
</p:sld>
</file>

<file path=ppt/theme/theme1.xml><?xml version="1.0" encoding="utf-8"?>
<a:theme xmlns:a="http://schemas.openxmlformats.org/drawingml/2006/main" name="3_Soils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Nutrient Mgmt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 NMFE opening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oils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Nitrogen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Phosphorus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Potassium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Manure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2358</Words>
  <Application>Microsoft Macintosh PowerPoint</Application>
  <PresentationFormat>Widescreen</PresentationFormat>
  <Paragraphs>180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Abadi</vt:lpstr>
      <vt:lpstr>Aptos</vt:lpstr>
      <vt:lpstr>Arial</vt:lpstr>
      <vt:lpstr>Calibri</vt:lpstr>
      <vt:lpstr>Calibri Light</vt:lpstr>
      <vt:lpstr>Courier New</vt:lpstr>
      <vt:lpstr>Courier New,monospace</vt:lpstr>
      <vt:lpstr>Times New Roman</vt:lpstr>
      <vt:lpstr>Wingdings</vt:lpstr>
      <vt:lpstr>3_Soils template</vt:lpstr>
      <vt:lpstr>2 Nutrient Mgmt template</vt:lpstr>
      <vt:lpstr>1 NMFE opening template</vt:lpstr>
      <vt:lpstr>4_Soils template</vt:lpstr>
      <vt:lpstr>4_Nitrogen template</vt:lpstr>
      <vt:lpstr>5_Phosphorus template</vt:lpstr>
      <vt:lpstr>6_Potassium template</vt:lpstr>
      <vt:lpstr>7_Manure template</vt:lpstr>
      <vt:lpstr>PowerPoint Presentation</vt:lpstr>
      <vt:lpstr>Potassium Basics</vt:lpstr>
      <vt:lpstr>Following Along in Fast Facts?  </vt:lpstr>
      <vt:lpstr>Function in Plants</vt:lpstr>
      <vt:lpstr>Potassium (K)  Deficiency Symptoms</vt:lpstr>
      <vt:lpstr>The K Cycle</vt:lpstr>
      <vt:lpstr>Potassium Management</vt:lpstr>
      <vt:lpstr>Your Soil Report Card- Potassium (K2O)</vt:lpstr>
      <vt:lpstr>K2O Recommendations</vt:lpstr>
      <vt:lpstr>Soil Test K Changes Quickly</vt:lpstr>
      <vt:lpstr>Crop Nutrient Removal</vt:lpstr>
      <vt:lpstr>Soil Test K Changes Quickly: Example</vt:lpstr>
      <vt:lpstr>Soil Test K Changes Quickly: Example</vt:lpstr>
      <vt:lpstr>Soil Test K Changes Quickly: Example</vt:lpstr>
      <vt:lpstr>Soil Test K Changes Quickly: Example</vt:lpstr>
      <vt:lpstr>Soil Testing to Monitor K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H Smith</dc:creator>
  <cp:lastModifiedBy>Madeline Rastall</cp:lastModifiedBy>
  <cp:revision>13</cp:revision>
  <dcterms:created xsi:type="dcterms:W3CDTF">2025-10-15T17:50:15Z</dcterms:created>
  <dcterms:modified xsi:type="dcterms:W3CDTF">2025-11-20T17:40:27Z</dcterms:modified>
</cp:coreProperties>
</file>