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73" r:id="rId3"/>
    <p:sldMasterId id="2147483684" r:id="rId4"/>
    <p:sldMasterId id="2147483692" r:id="rId5"/>
    <p:sldMasterId id="2147483699" r:id="rId6"/>
    <p:sldMasterId id="2147483706" r:id="rId7"/>
    <p:sldMasterId id="2147483713" r:id="rId8"/>
  </p:sldMasterIdLst>
  <p:notesMasterIdLst>
    <p:notesMasterId r:id="rId33"/>
  </p:notesMasterIdLst>
  <p:sldIdLst>
    <p:sldId id="1542" r:id="rId9"/>
    <p:sldId id="1582" r:id="rId10"/>
    <p:sldId id="1763" r:id="rId11"/>
    <p:sldId id="1764" r:id="rId12"/>
    <p:sldId id="1545" r:id="rId13"/>
    <p:sldId id="1765" r:id="rId14"/>
    <p:sldId id="1766" r:id="rId15"/>
    <p:sldId id="1571" r:id="rId16"/>
    <p:sldId id="1774" r:id="rId17"/>
    <p:sldId id="1573" r:id="rId18"/>
    <p:sldId id="1767" r:id="rId19"/>
    <p:sldId id="1575" r:id="rId20"/>
    <p:sldId id="1576" r:id="rId21"/>
    <p:sldId id="1578" r:id="rId22"/>
    <p:sldId id="1579" r:id="rId23"/>
    <p:sldId id="1580" r:id="rId24"/>
    <p:sldId id="1773" r:id="rId25"/>
    <p:sldId id="1628" r:id="rId26"/>
    <p:sldId id="1629" r:id="rId27"/>
    <p:sldId id="1630" r:id="rId28"/>
    <p:sldId id="1631" r:id="rId29"/>
    <p:sldId id="1768" r:id="rId30"/>
    <p:sldId id="1769" r:id="rId31"/>
    <p:sldId id="177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81DF8A-2F63-A710-A5C4-7EB106F9349D}" name="LANDON R BAUMGARTNER" initials="LB" userId="S::lrbaumgartne@wisc.edu::f4f0f362-020d-4b3b-b529-2a53a1703c7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/>
    <p:restoredTop sz="94725"/>
  </p:normalViewPr>
  <p:slideViewPr>
    <p:cSldViewPr snapToGrid="0">
      <p:cViewPr varScale="1">
        <p:scale>
          <a:sx n="152" d="100"/>
          <a:sy n="152" d="100"/>
        </p:scale>
        <p:origin x="6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8AC34-8676-7E41-A9FE-26EDA923B47D}" type="datetimeFigureOut">
              <a:rPr lang="en-US" smtClean="0"/>
              <a:t>12/1/25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738AB-B706-0240-8D86-1E630A891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17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738AB-B706-0240-8D86-1E630A891B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11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P2.2.5  For both economic and environmental benefits, it is important that the P (and other nutrients) contributed from cropland-applied non-commercial fertilizer sources is credited against the P recommendation from the soil test report. These sources include manure, biosolids/sludge, whey, etc. See the manure management section of this curriculum for information on how to do this. </a:t>
            </a:r>
            <a:endParaRPr lang="en-US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65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To change soil test P levels by 1 ppm, 18 lbs of P</a:t>
            </a:r>
            <a:r>
              <a:rPr lang="en-US" altLang="en-US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en-US" altLang="en-US" baseline="-25000" dirty="0">
                <a:solidFill>
                  <a:srgbClr val="000000"/>
                </a:solidFill>
                <a:latin typeface="Times New Roman" pitchFamily="18" charset="0"/>
              </a:rPr>
              <a:t>5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 must be either added or removed from the soil. 12 lbs of P</a:t>
            </a:r>
            <a:r>
              <a:rPr lang="en-US" altLang="en-US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en-US" altLang="en-US" baseline="-25000" dirty="0">
                <a:solidFill>
                  <a:srgbClr val="000000"/>
                </a:solidFill>
                <a:latin typeface="Times New Roman" pitchFamily="18" charset="0"/>
              </a:rPr>
              <a:t>5 </a:t>
            </a:r>
            <a:r>
              <a:rPr lang="en-US" altLang="en-US" sz="1900" dirty="0">
                <a:solidFill>
                  <a:srgbClr val="000000"/>
                </a:solidFill>
                <a:latin typeface="Times New Roman" pitchFamily="18" charset="0"/>
              </a:rPr>
              <a:t>for sandy soils.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P2.2.10  Just as it takes time to build-up STP values, it takes time to also draw them down. Explain soil buffering capacity and illustrate a crop removal / soil drawdown scenario.</a:t>
            </a:r>
            <a:endParaRPr lang="en-US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250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2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This example tracks the change in soil test P values over the course of a 6-year crop rotation where there are NO additions of P of any kind (fertilizer, starter or manure applications) over the length of the rotation.</a:t>
            </a:r>
          </a:p>
          <a:p>
            <a:pPr defTabSz="96652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C = corn; O = oats; H = hay</a:t>
            </a:r>
          </a:p>
          <a:p>
            <a:pPr defTabSz="96652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Note that the soil test P value of 75 ppm at the start of this exercise is in the excessively high (EH) range.</a:t>
            </a:r>
          </a:p>
          <a:p>
            <a:pPr marL="0" marR="0" lvl="0" indent="0" algn="l" defTabSz="966522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P2.2.10  Just as it takes time to build-up STP values, it takes time to also draw them down. Explain soil buffering capacity and illustrate a crop removal / soil drawdown scenario.</a:t>
            </a:r>
            <a:endParaRPr lang="en-US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6652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6652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6652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defTabSz="96652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defTabSz="96652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defTabSz="96652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  <a:latin typeface="Times New Roman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738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P2.2.10  Monitor STP variability among fields and use this information to plan manure applications. Prioritize those fields with lower P (and K) values for future manure applications – if possible.</a:t>
            </a:r>
            <a:endParaRPr lang="en-US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495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6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18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P3.4.1  The phosphorus index (PI) is a model that contains multiple site-specific factors to assess the potential for a field (landscape) to deliver P to surface waters.</a:t>
            </a:r>
            <a:endParaRPr lang="en-US" sz="1800" b="1" dirty="0">
              <a:solidFill>
                <a:srgbClr val="0F476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P3.4.2  The PI considers both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nutrients and potential for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nutrients to water. </a:t>
            </a:r>
            <a:endParaRPr lang="en-US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945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6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18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P3.4.1  The phosphorus index (PI) is a model that contains multiple site-specific factors to assess the potential for a field (landscape) to deliver P to surface waters.</a:t>
            </a:r>
            <a:endParaRPr lang="en-US" sz="1800" b="1" dirty="0">
              <a:solidFill>
                <a:srgbClr val="0F476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996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P3.4.3  Source of P includes fields with high levels of STP, and/or fields that have received manure or fertilizer applications.</a:t>
            </a:r>
            <a:endParaRPr lang="en-US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P3.4.4  Transport of P is directly related to runoff and erosion losses from land.</a:t>
            </a:r>
            <a:endParaRPr lang="en-US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45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6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18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P3.4.1  The phosphorus index (PI) is a model that contains multiple site-specific factors to assess the potential for a field (landscape) to deliver P to surface waters.</a:t>
            </a:r>
            <a:endParaRPr lang="en-US" sz="1800" b="1" dirty="0">
              <a:solidFill>
                <a:srgbClr val="0F476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686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P3.4.5  The PI identifies areas within a landscape where both the source of P and potential for transport to water are high. These critical areas require the application of management practice to reduce P loss while other areas of the landscape can be more flexible in fertilizer and manure management.  </a:t>
            </a:r>
            <a:endParaRPr lang="en-US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P3.4.6  In the NMP process, the PI can occasionally provide greater flexibility to the selection of fields for manure spreading than using the soil test P thresholds contained in the 590 NM standard.</a:t>
            </a:r>
            <a:endParaRPr lang="en-US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167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2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96470-D758-9662-D205-641F57BAB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E16390-357C-F40E-DD05-B93DE09DBB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9EC5DF-83A3-7B45-365A-FB5AA137D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F4761"/>
                </a:solidFill>
                <a:ea typeface="Calibri"/>
                <a:cs typeface="Calibri"/>
              </a:rPr>
              <a:t>P1.1.1  Phosphorus (P) is an essential plant nutrient. P is required for photosynthesis, respiration, seed production, etc. 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401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F4761"/>
                </a:solidFill>
                <a:ea typeface="Calibri"/>
                <a:cs typeface="Calibri"/>
              </a:rPr>
              <a:t>P1.1.1  Phosphorus (P) is an essential plant nutrient. P is required for photosynthesis, respiration, seed production, etc. 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785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>
                <a:ea typeface="Calibri"/>
                <a:cs typeface="Calibri"/>
              </a:rPr>
              <a:t>P1.1.2  P deficiency in crops is rare in Wisconsin because most of our soils contain P levels in excess of crop demand. This has been the result of long-term P additions to fields exceeding P removal from crops.</a:t>
            </a:r>
          </a:p>
          <a:p>
            <a:r>
              <a:rPr lang="en-US" sz="1200" dirty="0">
                <a:ea typeface="Calibri"/>
                <a:cs typeface="Calibri"/>
              </a:rPr>
              <a:t>P1.1.3  P deficiency in crops: In corn, the seedling will often appear purple in color. Often times factors other than P deficiency can cause the purpling of corn. Such factors could be: slow root development due to a cold start to growing season with the roots not yet reaching out to the surrounding soil and/or starter fertilizer band); hybrid characteristics; herbicide injury.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128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a typeface="Calibri"/>
                <a:cs typeface="Calibri"/>
              </a:rPr>
              <a:t>P1.1.4  Eutrophication, which is the aging of lakes and streams, is accelerated by nutrient additions.</a:t>
            </a:r>
          </a:p>
          <a:p>
            <a:r>
              <a:rPr lang="en-US" sz="1200" dirty="0">
                <a:ea typeface="Calibri"/>
                <a:cs typeface="Calibri"/>
              </a:rPr>
              <a:t>P1.1.5  In freshwater ecosystems, P is the nutrient that increases eutrophication.</a:t>
            </a:r>
          </a:p>
          <a:p>
            <a:r>
              <a:rPr lang="en-US" sz="1200" dirty="0">
                <a:ea typeface="Calibri"/>
                <a:cs typeface="Calibri"/>
              </a:rPr>
              <a:t>P1.1.6  P additions to surface waters stimulates algae and aquatic vegetation growth.</a:t>
            </a:r>
          </a:p>
          <a:p>
            <a:r>
              <a:rPr lang="en-US" sz="1200" dirty="0">
                <a:ea typeface="Calibri"/>
                <a:cs typeface="Calibri"/>
              </a:rPr>
              <a:t>P1.1.7  The result can be green weed-choked water, foul odors, low dissolved oxygen levels as this material decomposes, fish kills from the low dissolved oxygen, and potential formation of toxic blue-green algae.</a:t>
            </a:r>
          </a:p>
          <a:p>
            <a:r>
              <a:rPr lang="en-US" sz="1200" dirty="0">
                <a:ea typeface="Calibri"/>
                <a:cs typeface="Calibri"/>
              </a:rPr>
              <a:t>P1.1.8  Degraded water quality can reduce the recreational, aesthetic, and functional value of water.  </a:t>
            </a:r>
          </a:p>
          <a:p>
            <a:r>
              <a:rPr lang="en-US" sz="1200" dirty="0">
                <a:ea typeface="Calibri"/>
                <a:cs typeface="Calibri"/>
              </a:rPr>
              <a:t>P1.1.9  It is very important to prevent P from reaching lakes and streams. Runoff water and eroded soil from landscapes are major contributors of P to surface waters.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F4761"/>
                </a:solidFill>
                <a:ea typeface="Calibri"/>
                <a:cs typeface="Calibri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38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P1.2.1  Phosphorus, like most soil nutrients, moves through a series of chemical and biological cycles from soil to plant to animal. P1.2.2  P naturally originates in the soil from the weathering of soil minerals and bedrock.</a:t>
            </a:r>
          </a:p>
        </p:txBody>
      </p:sp>
    </p:spTree>
    <p:extLst>
      <p:ext uri="{BB962C8B-B14F-4D97-AF65-F5344CB8AC3E}">
        <p14:creationId xmlns:p14="http://schemas.microsoft.com/office/powerpoint/2010/main" val="282129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P2.2.1  P applications to cropland should be based on recent soil test results, realistic crop yield goals, and assessment/crediting any P nutrient credits from manure and other soil amendments. </a:t>
            </a:r>
            <a:endParaRPr lang="en-US" sz="1800" b="1" dirty="0">
              <a:solidFill>
                <a:srgbClr val="0F476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89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P2.2.2  Regular and systematic soil testing is required for determining P application rates. See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S6 Soil Testing and Sampling Procedures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guidance on how and when to collect soil samples.</a:t>
            </a:r>
            <a:endParaRPr lang="en-US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P2.2.3  Optimum soil test levels are the goal for the soil fertility status of fields. At optimum, recommended P additions are approximately equal to crop removal of P. Soil test levels for P (and K) range from very low, low, optimum, high, and excessively Nutrient applications at rates higher than crop utilization are unwise from both an environmental and economic perspective.  </a:t>
            </a:r>
            <a:endParaRPr lang="en-US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107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P2.2.4  An additional parameter impacting P fertilizer rates is crop yield goal. Use a multi-year average (3-5 years) for yield plus 10-15%. Yield goal estimates too low will underestimate nutrient need of the crop. Yield goals too high will overestimate the nutrient need of the crop resulting in over-application of fertilizer and a higher likelihood for P contributions to water bodies.  </a:t>
            </a:r>
            <a:endParaRPr lang="en-US" sz="12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08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.1 Soils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780222"/>
            <a:ext cx="9955086" cy="9104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521BC-7CDA-58A2-DBEC-CF3470ED92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36496" y="1825625"/>
            <a:ext cx="9955087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bulleted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8296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NM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animals in a field&#10;&#10;Description automatically generated">
            <a:extLst>
              <a:ext uri="{FF2B5EF4-FFF2-40B4-BE49-F238E27FC236}">
                <a16:creationId xmlns:a16="http://schemas.microsoft.com/office/drawing/2014/main" id="{BD145FD2-5554-F213-F317-BCB4E4C96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208" y="-154"/>
            <a:ext cx="7419560" cy="685800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525C21A-BF6D-E3FA-D3C4-36BC267A163D}"/>
              </a:ext>
            </a:extLst>
          </p:cNvPr>
          <p:cNvSpPr/>
          <p:nvPr userDrawn="1"/>
        </p:nvSpPr>
        <p:spPr>
          <a:xfrm>
            <a:off x="7957531" y="1172382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Nutrient Management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5EEBE7-E7D4-0331-22C5-D7E13AD254DC}"/>
              </a:ext>
            </a:extLst>
          </p:cNvPr>
          <p:cNvSpPr txBox="1"/>
          <p:nvPr userDrawn="1"/>
        </p:nvSpPr>
        <p:spPr>
          <a:xfrm>
            <a:off x="7548771" y="54275"/>
            <a:ext cx="4517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00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UW Nutrient Management Farmer Education</a:t>
            </a:r>
            <a:endParaRPr lang="en-US" sz="2800" spc="100" dirty="0"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B4D4C3F-351B-AB68-920F-733F27A18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7530" y="1744317"/>
            <a:ext cx="3514724" cy="1923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i="0">
                <a:solidFill>
                  <a:srgbClr val="006699"/>
                </a:solidFill>
              </a:defRPr>
            </a:lvl1pPr>
          </a:lstStyle>
          <a:p>
            <a:br>
              <a:rPr lang="en-US"/>
            </a:br>
            <a:r>
              <a:rPr lang="en-US"/>
              <a:t>Add talk title if you have one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72DED1F-4584-49AC-1115-4D33ADBC8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6238" y="3792538"/>
            <a:ext cx="3476625" cy="20320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3200"/>
            </a:lvl1pPr>
          </a:lstStyle>
          <a:p>
            <a:pPr lvl="0"/>
            <a:r>
              <a:rPr lang="en-US"/>
              <a:t>Add you name, job title and affiliation here</a:t>
            </a:r>
          </a:p>
        </p:txBody>
      </p:sp>
    </p:spTree>
    <p:extLst>
      <p:ext uri="{BB962C8B-B14F-4D97-AF65-F5344CB8AC3E}">
        <p14:creationId xmlns:p14="http://schemas.microsoft.com/office/powerpoint/2010/main" val="30681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Soils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animals in a field&#10;&#10;Description automatically generated">
            <a:extLst>
              <a:ext uri="{FF2B5EF4-FFF2-40B4-BE49-F238E27FC236}">
                <a16:creationId xmlns:a16="http://schemas.microsoft.com/office/drawing/2014/main" id="{BD145FD2-5554-F213-F317-BCB4E4C96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208" y="-154"/>
            <a:ext cx="7419560" cy="685800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525C21A-BF6D-E3FA-D3C4-36BC267A163D}"/>
              </a:ext>
            </a:extLst>
          </p:cNvPr>
          <p:cNvSpPr/>
          <p:nvPr userDrawn="1"/>
        </p:nvSpPr>
        <p:spPr>
          <a:xfrm>
            <a:off x="7957531" y="1172382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Soils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5EEBE7-E7D4-0331-22C5-D7E13AD254DC}"/>
              </a:ext>
            </a:extLst>
          </p:cNvPr>
          <p:cNvSpPr txBox="1"/>
          <p:nvPr userDrawn="1"/>
        </p:nvSpPr>
        <p:spPr>
          <a:xfrm>
            <a:off x="7548771" y="54275"/>
            <a:ext cx="4517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00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UW Nutrient Management Farmer Education</a:t>
            </a:r>
            <a:endParaRPr lang="en-US" sz="2800" spc="100" dirty="0"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B4D4C3F-351B-AB68-920F-733F27A18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7530" y="1744317"/>
            <a:ext cx="3514724" cy="1923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i="0">
                <a:solidFill>
                  <a:srgbClr val="996600"/>
                </a:solidFill>
              </a:defRPr>
            </a:lvl1pPr>
          </a:lstStyle>
          <a:p>
            <a:br>
              <a:rPr lang="en-US"/>
            </a:br>
            <a:r>
              <a:rPr lang="en-US"/>
              <a:t>Add talk title if you have one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72DED1F-4584-49AC-1115-4D33ADBC8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6238" y="3792538"/>
            <a:ext cx="3476625" cy="20320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3200"/>
            </a:lvl1pPr>
          </a:lstStyle>
          <a:p>
            <a:pPr lvl="0"/>
            <a:r>
              <a:rPr lang="en-US"/>
              <a:t>Add you name, job title and affiliation here</a:t>
            </a:r>
          </a:p>
        </p:txBody>
      </p:sp>
    </p:spTree>
    <p:extLst>
      <p:ext uri="{BB962C8B-B14F-4D97-AF65-F5344CB8AC3E}">
        <p14:creationId xmlns:p14="http://schemas.microsoft.com/office/powerpoint/2010/main" val="347139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Nitrogen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animals in a field&#10;&#10;Description automatically generated">
            <a:extLst>
              <a:ext uri="{FF2B5EF4-FFF2-40B4-BE49-F238E27FC236}">
                <a16:creationId xmlns:a16="http://schemas.microsoft.com/office/drawing/2014/main" id="{BD145FD2-5554-F213-F317-BCB4E4C96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208" y="-154"/>
            <a:ext cx="7419560" cy="685800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525C21A-BF6D-E3FA-D3C4-36BC267A163D}"/>
              </a:ext>
            </a:extLst>
          </p:cNvPr>
          <p:cNvSpPr/>
          <p:nvPr userDrawn="1"/>
        </p:nvSpPr>
        <p:spPr>
          <a:xfrm>
            <a:off x="7957531" y="1172382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Nitrogen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5EEBE7-E7D4-0331-22C5-D7E13AD254DC}"/>
              </a:ext>
            </a:extLst>
          </p:cNvPr>
          <p:cNvSpPr txBox="1"/>
          <p:nvPr userDrawn="1"/>
        </p:nvSpPr>
        <p:spPr>
          <a:xfrm>
            <a:off x="7548771" y="54275"/>
            <a:ext cx="4517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00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UW Nutrient Management Farmer Education</a:t>
            </a:r>
            <a:endParaRPr lang="en-US" sz="2800" spc="100" dirty="0"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B4D4C3F-351B-AB68-920F-733F27A18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7530" y="1744317"/>
            <a:ext cx="3514724" cy="1923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i="0">
                <a:solidFill>
                  <a:srgbClr val="336600"/>
                </a:solidFill>
              </a:defRPr>
            </a:lvl1pPr>
          </a:lstStyle>
          <a:p>
            <a:br>
              <a:rPr lang="en-US"/>
            </a:br>
            <a:r>
              <a:rPr lang="en-US"/>
              <a:t>Add talk title if you have one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72DED1F-4584-49AC-1115-4D33ADBC8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6238" y="3792538"/>
            <a:ext cx="3476625" cy="20320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3200"/>
            </a:lvl1pPr>
          </a:lstStyle>
          <a:p>
            <a:pPr lvl="0"/>
            <a:r>
              <a:rPr lang="en-US"/>
              <a:t>Add you name, job title and affiliation here</a:t>
            </a:r>
          </a:p>
        </p:txBody>
      </p:sp>
    </p:spTree>
    <p:extLst>
      <p:ext uri="{BB962C8B-B14F-4D97-AF65-F5344CB8AC3E}">
        <p14:creationId xmlns:p14="http://schemas.microsoft.com/office/powerpoint/2010/main" val="358023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Phosphorus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animals in a field&#10;&#10;Description automatically generated">
            <a:extLst>
              <a:ext uri="{FF2B5EF4-FFF2-40B4-BE49-F238E27FC236}">
                <a16:creationId xmlns:a16="http://schemas.microsoft.com/office/drawing/2014/main" id="{BD145FD2-5554-F213-F317-BCB4E4C96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208" y="-154"/>
            <a:ext cx="7419560" cy="685800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525C21A-BF6D-E3FA-D3C4-36BC267A163D}"/>
              </a:ext>
            </a:extLst>
          </p:cNvPr>
          <p:cNvSpPr/>
          <p:nvPr userDrawn="1"/>
        </p:nvSpPr>
        <p:spPr>
          <a:xfrm>
            <a:off x="7957531" y="1172382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Phosphorus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5EEBE7-E7D4-0331-22C5-D7E13AD254DC}"/>
              </a:ext>
            </a:extLst>
          </p:cNvPr>
          <p:cNvSpPr txBox="1"/>
          <p:nvPr userDrawn="1"/>
        </p:nvSpPr>
        <p:spPr>
          <a:xfrm>
            <a:off x="7548771" y="54275"/>
            <a:ext cx="4517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00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UW Nutrient Management Farmer Education</a:t>
            </a:r>
            <a:endParaRPr lang="en-US" sz="2800" spc="100" dirty="0"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B4D4C3F-351B-AB68-920F-733F27A18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7530" y="1744317"/>
            <a:ext cx="3514724" cy="1923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i="0">
                <a:solidFill>
                  <a:srgbClr val="CC6600"/>
                </a:solidFill>
              </a:defRPr>
            </a:lvl1pPr>
          </a:lstStyle>
          <a:p>
            <a:br>
              <a:rPr lang="en-US"/>
            </a:br>
            <a:r>
              <a:rPr lang="en-US"/>
              <a:t>Add talk title if you have one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72DED1F-4584-49AC-1115-4D33ADBC8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6238" y="3792538"/>
            <a:ext cx="3476625" cy="20320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3200"/>
            </a:lvl1pPr>
          </a:lstStyle>
          <a:p>
            <a:pPr lvl="0"/>
            <a:r>
              <a:rPr lang="en-US"/>
              <a:t>Add you name, job title and affiliation here</a:t>
            </a:r>
          </a:p>
        </p:txBody>
      </p:sp>
    </p:spTree>
    <p:extLst>
      <p:ext uri="{BB962C8B-B14F-4D97-AF65-F5344CB8AC3E}">
        <p14:creationId xmlns:p14="http://schemas.microsoft.com/office/powerpoint/2010/main" val="7428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 Potassium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animals in a field&#10;&#10;Description automatically generated">
            <a:extLst>
              <a:ext uri="{FF2B5EF4-FFF2-40B4-BE49-F238E27FC236}">
                <a16:creationId xmlns:a16="http://schemas.microsoft.com/office/drawing/2014/main" id="{BD145FD2-5554-F213-F317-BCB4E4C96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208" y="-154"/>
            <a:ext cx="7419560" cy="685800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525C21A-BF6D-E3FA-D3C4-36BC267A163D}"/>
              </a:ext>
            </a:extLst>
          </p:cNvPr>
          <p:cNvSpPr/>
          <p:nvPr userDrawn="1"/>
        </p:nvSpPr>
        <p:spPr>
          <a:xfrm>
            <a:off x="7957531" y="1172382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99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Potassium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5EEBE7-E7D4-0331-22C5-D7E13AD254DC}"/>
              </a:ext>
            </a:extLst>
          </p:cNvPr>
          <p:cNvSpPr txBox="1"/>
          <p:nvPr userDrawn="1"/>
        </p:nvSpPr>
        <p:spPr>
          <a:xfrm>
            <a:off x="7548771" y="54275"/>
            <a:ext cx="4517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00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UW Nutrient Management Farmer Education</a:t>
            </a:r>
            <a:endParaRPr lang="en-US" sz="2800" spc="100" dirty="0"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B4D4C3F-351B-AB68-920F-733F27A18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7530" y="1744317"/>
            <a:ext cx="3514724" cy="1923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i="0">
                <a:solidFill>
                  <a:srgbClr val="999966"/>
                </a:solidFill>
              </a:defRPr>
            </a:lvl1pPr>
          </a:lstStyle>
          <a:p>
            <a:br>
              <a:rPr lang="en-US"/>
            </a:br>
            <a:r>
              <a:rPr lang="en-US"/>
              <a:t>Add talk title if you have one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72DED1F-4584-49AC-1115-4D33ADBC8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6238" y="3792538"/>
            <a:ext cx="3476625" cy="20320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3200"/>
            </a:lvl1pPr>
          </a:lstStyle>
          <a:p>
            <a:pPr lvl="0"/>
            <a:r>
              <a:rPr lang="en-US"/>
              <a:t>Add you name, job title and affiliation here</a:t>
            </a:r>
          </a:p>
        </p:txBody>
      </p:sp>
    </p:spTree>
    <p:extLst>
      <p:ext uri="{BB962C8B-B14F-4D97-AF65-F5344CB8AC3E}">
        <p14:creationId xmlns:p14="http://schemas.microsoft.com/office/powerpoint/2010/main" val="341504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 Potassium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animals in a field&#10;&#10;Description automatically generated">
            <a:extLst>
              <a:ext uri="{FF2B5EF4-FFF2-40B4-BE49-F238E27FC236}">
                <a16:creationId xmlns:a16="http://schemas.microsoft.com/office/drawing/2014/main" id="{BD145FD2-5554-F213-F317-BCB4E4C96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208" y="-154"/>
            <a:ext cx="7419560" cy="685800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525C21A-BF6D-E3FA-D3C4-36BC267A163D}"/>
              </a:ext>
            </a:extLst>
          </p:cNvPr>
          <p:cNvSpPr/>
          <p:nvPr userDrawn="1"/>
        </p:nvSpPr>
        <p:spPr>
          <a:xfrm>
            <a:off x="7957531" y="1172382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Manure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5EEBE7-E7D4-0331-22C5-D7E13AD254DC}"/>
              </a:ext>
            </a:extLst>
          </p:cNvPr>
          <p:cNvSpPr txBox="1"/>
          <p:nvPr userDrawn="1"/>
        </p:nvSpPr>
        <p:spPr>
          <a:xfrm>
            <a:off x="7548771" y="54275"/>
            <a:ext cx="4517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00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UW Nutrient Management Farmer Education</a:t>
            </a:r>
            <a:endParaRPr lang="en-US" sz="2800" spc="100" dirty="0"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B4D4C3F-351B-AB68-920F-733F27A18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7530" y="1744317"/>
            <a:ext cx="3514724" cy="1923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i="0">
                <a:solidFill>
                  <a:srgbClr val="993366"/>
                </a:solidFill>
              </a:defRPr>
            </a:lvl1pPr>
          </a:lstStyle>
          <a:p>
            <a:br>
              <a:rPr lang="en-US"/>
            </a:br>
            <a:r>
              <a:rPr lang="en-US"/>
              <a:t>Add talk title if you have one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72DED1F-4584-49AC-1115-4D33ADBC8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6238" y="3792538"/>
            <a:ext cx="3476625" cy="20320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3200"/>
            </a:lvl1pPr>
          </a:lstStyle>
          <a:p>
            <a:pPr lvl="0"/>
            <a:r>
              <a:rPr lang="en-US"/>
              <a:t>Add you name, job title and affiliation here</a:t>
            </a:r>
          </a:p>
        </p:txBody>
      </p:sp>
    </p:spTree>
    <p:extLst>
      <p:ext uri="{BB962C8B-B14F-4D97-AF65-F5344CB8AC3E}">
        <p14:creationId xmlns:p14="http://schemas.microsoft.com/office/powerpoint/2010/main" val="178359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 SnapPlus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animals in a field&#10;&#10;Description automatically generated">
            <a:extLst>
              <a:ext uri="{FF2B5EF4-FFF2-40B4-BE49-F238E27FC236}">
                <a16:creationId xmlns:a16="http://schemas.microsoft.com/office/drawing/2014/main" id="{BD145FD2-5554-F213-F317-BCB4E4C96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208" y="-154"/>
            <a:ext cx="7419560" cy="685800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525C21A-BF6D-E3FA-D3C4-36BC267A163D}"/>
              </a:ext>
            </a:extLst>
          </p:cNvPr>
          <p:cNvSpPr/>
          <p:nvPr userDrawn="1"/>
        </p:nvSpPr>
        <p:spPr>
          <a:xfrm>
            <a:off x="7957531" y="1172382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Manure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5EEBE7-E7D4-0331-22C5-D7E13AD254DC}"/>
              </a:ext>
            </a:extLst>
          </p:cNvPr>
          <p:cNvSpPr txBox="1"/>
          <p:nvPr userDrawn="1"/>
        </p:nvSpPr>
        <p:spPr>
          <a:xfrm>
            <a:off x="7548771" y="54275"/>
            <a:ext cx="4517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00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UW Nutrient Management Farmer Education</a:t>
            </a:r>
            <a:endParaRPr lang="en-US" sz="2800" spc="100" dirty="0"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B4D4C3F-351B-AB68-920F-733F27A18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7530" y="1744317"/>
            <a:ext cx="3514724" cy="1923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i="0">
                <a:solidFill>
                  <a:srgbClr val="A5CF4C"/>
                </a:solidFill>
              </a:defRPr>
            </a:lvl1pPr>
          </a:lstStyle>
          <a:p>
            <a:br>
              <a:rPr lang="en-US"/>
            </a:br>
            <a:r>
              <a:rPr lang="en-US"/>
              <a:t>Add talk title if you have one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72DED1F-4584-49AC-1115-4D33ADBC8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6238" y="3792538"/>
            <a:ext cx="3476625" cy="20320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3200"/>
            </a:lvl1pPr>
          </a:lstStyle>
          <a:p>
            <a:pPr lvl="0"/>
            <a:r>
              <a:rPr lang="en-US"/>
              <a:t>Add you name, job title and affiliation here</a:t>
            </a:r>
          </a:p>
        </p:txBody>
      </p:sp>
    </p:spTree>
    <p:extLst>
      <p:ext uri="{BB962C8B-B14F-4D97-AF65-F5344CB8AC3E}">
        <p14:creationId xmlns:p14="http://schemas.microsoft.com/office/powerpoint/2010/main" val="66099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.1 NM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780222"/>
            <a:ext cx="9955086" cy="9104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521BC-7CDA-58A2-DBEC-CF3470ED92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36496" y="1825625"/>
            <a:ext cx="9955087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bulleted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3202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.1 Soils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780222"/>
            <a:ext cx="9955086" cy="9104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521BC-7CDA-58A2-DBEC-CF3470ED92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36496" y="1825625"/>
            <a:ext cx="9955087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bulleted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513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 Soils sub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2644494"/>
            <a:ext cx="9955086" cy="910466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add subsection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08845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 Soils sub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2644494"/>
            <a:ext cx="9955086" cy="910466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add subsection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81186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 Soils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780222"/>
            <a:ext cx="9955086" cy="9104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06472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4 Soils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94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4 Potassium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387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.1 Nitrogen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780222"/>
            <a:ext cx="9955086" cy="9104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521BC-7CDA-58A2-DBEC-CF3470ED92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36496" y="1825625"/>
            <a:ext cx="9955087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bulleted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5860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 Nitrogen sub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2644494"/>
            <a:ext cx="9955086" cy="910466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add subsection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5361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 Nitrogen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780222"/>
            <a:ext cx="9955086" cy="9104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75502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4 Nitroge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375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4 Nitrogen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animals in a field&#10;&#10;Description automatically generated">
            <a:extLst>
              <a:ext uri="{FF2B5EF4-FFF2-40B4-BE49-F238E27FC236}">
                <a16:creationId xmlns:a16="http://schemas.microsoft.com/office/drawing/2014/main" id="{BD145FD2-5554-F213-F317-BCB4E4C96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208" y="-154"/>
            <a:ext cx="7419560" cy="685800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525C21A-BF6D-E3FA-D3C4-36BC267A163D}"/>
              </a:ext>
            </a:extLst>
          </p:cNvPr>
          <p:cNvSpPr/>
          <p:nvPr userDrawn="1"/>
        </p:nvSpPr>
        <p:spPr>
          <a:xfrm>
            <a:off x="7957531" y="1172382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Nitrogen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5EEBE7-E7D4-0331-22C5-D7E13AD254DC}"/>
              </a:ext>
            </a:extLst>
          </p:cNvPr>
          <p:cNvSpPr txBox="1"/>
          <p:nvPr userDrawn="1"/>
        </p:nvSpPr>
        <p:spPr>
          <a:xfrm>
            <a:off x="7548771" y="54275"/>
            <a:ext cx="4517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00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UW Nutrient Management Farmer Education</a:t>
            </a:r>
            <a:endParaRPr lang="en-US" sz="2800" spc="100" dirty="0"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B4D4C3F-351B-AB68-920F-733F27A18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7530" y="1744317"/>
            <a:ext cx="3514724" cy="1923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i="0">
                <a:solidFill>
                  <a:srgbClr val="336600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Add talk title if you have one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72DED1F-4584-49AC-1115-4D33ADBC8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6238" y="3792538"/>
            <a:ext cx="3476625" cy="20320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3200"/>
            </a:lvl1pPr>
          </a:lstStyle>
          <a:p>
            <a:pPr lvl="0"/>
            <a:r>
              <a:rPr lang="en-US" dirty="0"/>
              <a:t>Add you name, job title and affiliation here</a:t>
            </a:r>
          </a:p>
        </p:txBody>
      </p:sp>
    </p:spTree>
    <p:extLst>
      <p:ext uri="{BB962C8B-B14F-4D97-AF65-F5344CB8AC3E}">
        <p14:creationId xmlns:p14="http://schemas.microsoft.com/office/powerpoint/2010/main" val="39526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.1 Phosphorus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780222"/>
            <a:ext cx="9955086" cy="9104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521BC-7CDA-58A2-DBEC-CF3470ED92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36496" y="1825625"/>
            <a:ext cx="9955087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bulleted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9473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2 Phosphorus sub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2644494"/>
            <a:ext cx="9955086" cy="910466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add subsection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74217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 Soils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780222"/>
            <a:ext cx="9955086" cy="9104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7763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3 Phosphorus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780222"/>
            <a:ext cx="9955086" cy="9104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40121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4 Phosphorus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46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5 Phosphorus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animals in a field&#10;&#10;Description automatically generated">
            <a:extLst>
              <a:ext uri="{FF2B5EF4-FFF2-40B4-BE49-F238E27FC236}">
                <a16:creationId xmlns:a16="http://schemas.microsoft.com/office/drawing/2014/main" id="{BD145FD2-5554-F213-F317-BCB4E4C96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208" y="-154"/>
            <a:ext cx="7419560" cy="685800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525C21A-BF6D-E3FA-D3C4-36BC267A163D}"/>
              </a:ext>
            </a:extLst>
          </p:cNvPr>
          <p:cNvSpPr/>
          <p:nvPr userDrawn="1"/>
        </p:nvSpPr>
        <p:spPr>
          <a:xfrm>
            <a:off x="7957531" y="1172382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Phosphorus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5EEBE7-E7D4-0331-22C5-D7E13AD254DC}"/>
              </a:ext>
            </a:extLst>
          </p:cNvPr>
          <p:cNvSpPr txBox="1"/>
          <p:nvPr userDrawn="1"/>
        </p:nvSpPr>
        <p:spPr>
          <a:xfrm>
            <a:off x="7548771" y="54275"/>
            <a:ext cx="4517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00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UW Nutrient Management Farmer Education</a:t>
            </a:r>
            <a:endParaRPr lang="en-US" sz="2800" spc="100" dirty="0"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B4D4C3F-351B-AB68-920F-733F27A18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7530" y="1744317"/>
            <a:ext cx="3514724" cy="1923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i="0">
                <a:solidFill>
                  <a:srgbClr val="CC6600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Add talk title if you have one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72DED1F-4584-49AC-1115-4D33ADBC8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6238" y="3792538"/>
            <a:ext cx="3476625" cy="20320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3200"/>
            </a:lvl1pPr>
          </a:lstStyle>
          <a:p>
            <a:pPr lvl="0"/>
            <a:r>
              <a:rPr lang="en-US" dirty="0"/>
              <a:t>Add you name, job title and affiliation here</a:t>
            </a:r>
          </a:p>
        </p:txBody>
      </p:sp>
    </p:spTree>
    <p:extLst>
      <p:ext uri="{BB962C8B-B14F-4D97-AF65-F5344CB8AC3E}">
        <p14:creationId xmlns:p14="http://schemas.microsoft.com/office/powerpoint/2010/main" val="33762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.4 Potassium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221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.1 Potassium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780222"/>
            <a:ext cx="9955086" cy="9104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521BC-7CDA-58A2-DBEC-CF3470ED92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36496" y="1825625"/>
            <a:ext cx="9955087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bulleted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8578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2 Potassium sub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2644494"/>
            <a:ext cx="9955086" cy="910466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add subsection title</a:t>
            </a:r>
          </a:p>
        </p:txBody>
      </p:sp>
    </p:spTree>
    <p:extLst>
      <p:ext uri="{BB962C8B-B14F-4D97-AF65-F5344CB8AC3E}">
        <p14:creationId xmlns:p14="http://schemas.microsoft.com/office/powerpoint/2010/main" val="446511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3 Potassium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780222"/>
            <a:ext cx="9955086" cy="9104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46634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4 Potassium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8103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.1 Manure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780222"/>
            <a:ext cx="9955086" cy="9104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521BC-7CDA-58A2-DBEC-CF3470ED92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36496" y="1825625"/>
            <a:ext cx="9955087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bulleted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1853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 Manure sub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2644494"/>
            <a:ext cx="9955086" cy="910466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add subsection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22709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4 Soils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604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 Manure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780222"/>
            <a:ext cx="9955086" cy="9104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04812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4 Manure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372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.1 NM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780222"/>
            <a:ext cx="9955086" cy="9104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521BC-7CDA-58A2-DBEC-CF3470ED92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36496" y="1825625"/>
            <a:ext cx="9955087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bulleted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94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NM sub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2644494"/>
            <a:ext cx="9955086" cy="910466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add subsection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78969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NM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C10B-AEEC-C454-6217-637A980B1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497" y="780222"/>
            <a:ext cx="9955086" cy="9104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95289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NM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469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1 NMFE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animals in a field&#10;&#10;Description automatically generated">
            <a:extLst>
              <a:ext uri="{FF2B5EF4-FFF2-40B4-BE49-F238E27FC236}">
                <a16:creationId xmlns:a16="http://schemas.microsoft.com/office/drawing/2014/main" id="{BD145FD2-5554-F213-F317-BCB4E4C96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208" y="-154"/>
            <a:ext cx="7419560" cy="685800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525C21A-BF6D-E3FA-D3C4-36BC267A163D}"/>
              </a:ext>
            </a:extLst>
          </p:cNvPr>
          <p:cNvSpPr/>
          <p:nvPr userDrawn="1"/>
        </p:nvSpPr>
        <p:spPr>
          <a:xfrm>
            <a:off x="7957531" y="1172382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Nutrient Management</a:t>
            </a:r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A029CBC2-C4C5-7942-5C9E-13FEABA3F59C}"/>
              </a:ext>
            </a:extLst>
          </p:cNvPr>
          <p:cNvSpPr/>
          <p:nvPr userDrawn="1"/>
        </p:nvSpPr>
        <p:spPr>
          <a:xfrm>
            <a:off x="7957531" y="1922984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Soils</a:t>
            </a: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E0106DF6-6E35-0B9D-8176-0E77CDE014C7}"/>
              </a:ext>
            </a:extLst>
          </p:cNvPr>
          <p:cNvSpPr/>
          <p:nvPr userDrawn="1"/>
        </p:nvSpPr>
        <p:spPr>
          <a:xfrm>
            <a:off x="7957531" y="2677239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Nitrogen</a:t>
            </a: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618407D2-F221-2867-4EE9-D24577BF61F1}"/>
              </a:ext>
            </a:extLst>
          </p:cNvPr>
          <p:cNvSpPr/>
          <p:nvPr userDrawn="1"/>
        </p:nvSpPr>
        <p:spPr>
          <a:xfrm>
            <a:off x="7957531" y="3485198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Phosphorus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3D6E2A02-C1A7-A0F5-4F9A-E0BB16D028EB}"/>
              </a:ext>
            </a:extLst>
          </p:cNvPr>
          <p:cNvSpPr/>
          <p:nvPr userDrawn="1"/>
        </p:nvSpPr>
        <p:spPr>
          <a:xfrm>
            <a:off x="7957531" y="4276609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99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Potassium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836CD9B9-DBA4-D7DD-F0E1-3E3729AEF5C8}"/>
              </a:ext>
            </a:extLst>
          </p:cNvPr>
          <p:cNvSpPr/>
          <p:nvPr userDrawn="1"/>
        </p:nvSpPr>
        <p:spPr>
          <a:xfrm>
            <a:off x="7957531" y="5087677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Manure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5EEBE7-E7D4-0331-22C5-D7E13AD254DC}"/>
              </a:ext>
            </a:extLst>
          </p:cNvPr>
          <p:cNvSpPr txBox="1"/>
          <p:nvPr userDrawn="1"/>
        </p:nvSpPr>
        <p:spPr>
          <a:xfrm>
            <a:off x="7548771" y="54275"/>
            <a:ext cx="4517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00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UW Nutrient Management Farmer Education</a:t>
            </a:r>
            <a:endParaRPr lang="en-US" sz="2800" spc="100" dirty="0"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4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animals in a field&#10;&#10;Description automatically generated">
            <a:extLst>
              <a:ext uri="{FF2B5EF4-FFF2-40B4-BE49-F238E27FC236}">
                <a16:creationId xmlns:a16="http://schemas.microsoft.com/office/drawing/2014/main" id="{8142DDBD-DB73-F46E-281E-C2559A5F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4"/>
            <a:ext cx="74543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919921-D005-463C-D71D-1D4BB8663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172" y="795130"/>
            <a:ext cx="10056063" cy="895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B8372-7707-8068-67B8-6D1AFC4BA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172" y="1825625"/>
            <a:ext cx="100560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8DAD0A-0706-F08D-D5FF-611FC70373CC}"/>
              </a:ext>
            </a:extLst>
          </p:cNvPr>
          <p:cNvSpPr/>
          <p:nvPr userDrawn="1"/>
        </p:nvSpPr>
        <p:spPr>
          <a:xfrm>
            <a:off x="0" y="6703730"/>
            <a:ext cx="12192000" cy="1542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BD1C39-88CB-E6D2-2AE9-88B192D109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332" y="5890441"/>
            <a:ext cx="1514936" cy="756568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90EAEF10-7D94-8C2A-FBBE-E654904D7482}"/>
              </a:ext>
            </a:extLst>
          </p:cNvPr>
          <p:cNvSpPr/>
          <p:nvPr userDrawn="1"/>
        </p:nvSpPr>
        <p:spPr>
          <a:xfrm>
            <a:off x="85740" y="193378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Soils</a:t>
            </a:r>
          </a:p>
        </p:txBody>
      </p:sp>
    </p:spTree>
    <p:extLst>
      <p:ext uri="{BB962C8B-B14F-4D97-AF65-F5344CB8AC3E}">
        <p14:creationId xmlns:p14="http://schemas.microsoft.com/office/powerpoint/2010/main" val="296167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9966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animals in a field&#10;&#10;Description automatically generated">
            <a:extLst>
              <a:ext uri="{FF2B5EF4-FFF2-40B4-BE49-F238E27FC236}">
                <a16:creationId xmlns:a16="http://schemas.microsoft.com/office/drawing/2014/main" id="{8142DDBD-DB73-F46E-281E-C2559A5F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4"/>
            <a:ext cx="74543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919921-D005-463C-D71D-1D4BB8663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172" y="795130"/>
            <a:ext cx="10056063" cy="895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B8372-7707-8068-67B8-6D1AFC4BA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172" y="1825625"/>
            <a:ext cx="100560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8DAD0A-0706-F08D-D5FF-611FC70373CC}"/>
              </a:ext>
            </a:extLst>
          </p:cNvPr>
          <p:cNvSpPr/>
          <p:nvPr userDrawn="1"/>
        </p:nvSpPr>
        <p:spPr>
          <a:xfrm>
            <a:off x="0" y="6703730"/>
            <a:ext cx="12192000" cy="1542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BD1C39-88CB-E6D2-2AE9-88B192D109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332" y="5890441"/>
            <a:ext cx="1514936" cy="756568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90EAEF10-7D94-8C2A-FBBE-E654904D7482}"/>
              </a:ext>
            </a:extLst>
          </p:cNvPr>
          <p:cNvSpPr/>
          <p:nvPr userDrawn="1"/>
        </p:nvSpPr>
        <p:spPr>
          <a:xfrm>
            <a:off x="85740" y="193378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Nutrient Management</a:t>
            </a:r>
          </a:p>
        </p:txBody>
      </p:sp>
    </p:spTree>
    <p:extLst>
      <p:ext uri="{BB962C8B-B14F-4D97-AF65-F5344CB8AC3E}">
        <p14:creationId xmlns:p14="http://schemas.microsoft.com/office/powerpoint/2010/main" val="41038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669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animals in a field&#10;&#10;Description automatically generated">
            <a:extLst>
              <a:ext uri="{FF2B5EF4-FFF2-40B4-BE49-F238E27FC236}">
                <a16:creationId xmlns:a16="http://schemas.microsoft.com/office/drawing/2014/main" id="{8142DDBD-DB73-F46E-281E-C2559A5F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4"/>
            <a:ext cx="74543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919921-D005-463C-D71D-1D4BB8663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172" y="795130"/>
            <a:ext cx="10056063" cy="895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B8372-7707-8068-67B8-6D1AFC4BA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172" y="1825625"/>
            <a:ext cx="100560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8DAD0A-0706-F08D-D5FF-611FC70373CC}"/>
              </a:ext>
            </a:extLst>
          </p:cNvPr>
          <p:cNvSpPr/>
          <p:nvPr userDrawn="1"/>
        </p:nvSpPr>
        <p:spPr>
          <a:xfrm>
            <a:off x="0" y="6703730"/>
            <a:ext cx="12192000" cy="1542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BD1C39-88CB-E6D2-2AE9-88B192D1094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332" y="5890441"/>
            <a:ext cx="1514936" cy="756568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90EAEF10-7D94-8C2A-FBBE-E654904D7482}"/>
              </a:ext>
            </a:extLst>
          </p:cNvPr>
          <p:cNvSpPr/>
          <p:nvPr userDrawn="1"/>
        </p:nvSpPr>
        <p:spPr>
          <a:xfrm>
            <a:off x="85740" y="193378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Nutrient Management</a:t>
            </a:r>
          </a:p>
        </p:txBody>
      </p:sp>
    </p:spTree>
    <p:extLst>
      <p:ext uri="{BB962C8B-B14F-4D97-AF65-F5344CB8AC3E}">
        <p14:creationId xmlns:p14="http://schemas.microsoft.com/office/powerpoint/2010/main" val="207890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669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animals in a field&#10;&#10;Description automatically generated">
            <a:extLst>
              <a:ext uri="{FF2B5EF4-FFF2-40B4-BE49-F238E27FC236}">
                <a16:creationId xmlns:a16="http://schemas.microsoft.com/office/drawing/2014/main" id="{8142DDBD-DB73-F46E-281E-C2559A5F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4"/>
            <a:ext cx="74543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919921-D005-463C-D71D-1D4BB8663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172" y="795130"/>
            <a:ext cx="10056063" cy="895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B8372-7707-8068-67B8-6D1AFC4BA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172" y="1825625"/>
            <a:ext cx="100560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8DAD0A-0706-F08D-D5FF-611FC70373CC}"/>
              </a:ext>
            </a:extLst>
          </p:cNvPr>
          <p:cNvSpPr/>
          <p:nvPr userDrawn="1"/>
        </p:nvSpPr>
        <p:spPr>
          <a:xfrm>
            <a:off x="0" y="6703730"/>
            <a:ext cx="12192000" cy="1542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BD1C39-88CB-E6D2-2AE9-88B192D109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332" y="5890441"/>
            <a:ext cx="1514936" cy="756568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90EAEF10-7D94-8C2A-FBBE-E654904D7482}"/>
              </a:ext>
            </a:extLst>
          </p:cNvPr>
          <p:cNvSpPr/>
          <p:nvPr userDrawn="1"/>
        </p:nvSpPr>
        <p:spPr>
          <a:xfrm>
            <a:off x="85740" y="193378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/>
              <a:t>Soils</a:t>
            </a:r>
          </a:p>
        </p:txBody>
      </p:sp>
    </p:spTree>
    <p:extLst>
      <p:ext uri="{BB962C8B-B14F-4D97-AF65-F5344CB8AC3E}">
        <p14:creationId xmlns:p14="http://schemas.microsoft.com/office/powerpoint/2010/main" val="149766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9966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animals in a field&#10;&#10;Description automatically generated">
            <a:extLst>
              <a:ext uri="{FF2B5EF4-FFF2-40B4-BE49-F238E27FC236}">
                <a16:creationId xmlns:a16="http://schemas.microsoft.com/office/drawing/2014/main" id="{8142DDBD-DB73-F46E-281E-C2559A5F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4"/>
            <a:ext cx="74543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919921-D005-463C-D71D-1D4BB8663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172" y="795130"/>
            <a:ext cx="10056063" cy="895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B8372-7707-8068-67B8-6D1AFC4BA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172" y="1825625"/>
            <a:ext cx="100560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8DAD0A-0706-F08D-D5FF-611FC70373CC}"/>
              </a:ext>
            </a:extLst>
          </p:cNvPr>
          <p:cNvSpPr/>
          <p:nvPr userDrawn="1"/>
        </p:nvSpPr>
        <p:spPr>
          <a:xfrm>
            <a:off x="0" y="6703730"/>
            <a:ext cx="12192000" cy="1542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BD1C39-88CB-E6D2-2AE9-88B192D109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332" y="5890441"/>
            <a:ext cx="1514936" cy="756568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90EAEF10-7D94-8C2A-FBBE-E654904D7482}"/>
              </a:ext>
            </a:extLst>
          </p:cNvPr>
          <p:cNvSpPr/>
          <p:nvPr userDrawn="1"/>
        </p:nvSpPr>
        <p:spPr>
          <a:xfrm>
            <a:off x="85740" y="193378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/>
              <a:t>Nitrogen</a:t>
            </a:r>
            <a:endParaRPr lang="en-US" b="1" spc="100" dirty="0"/>
          </a:p>
        </p:txBody>
      </p:sp>
    </p:spTree>
    <p:extLst>
      <p:ext uri="{BB962C8B-B14F-4D97-AF65-F5344CB8AC3E}">
        <p14:creationId xmlns:p14="http://schemas.microsoft.com/office/powerpoint/2010/main" val="120190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3366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animals in a field&#10;&#10;Description automatically generated">
            <a:extLst>
              <a:ext uri="{FF2B5EF4-FFF2-40B4-BE49-F238E27FC236}">
                <a16:creationId xmlns:a16="http://schemas.microsoft.com/office/drawing/2014/main" id="{8142DDBD-DB73-F46E-281E-C2559A5F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4"/>
            <a:ext cx="74543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919921-D005-463C-D71D-1D4BB8663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172" y="795130"/>
            <a:ext cx="10056063" cy="895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B8372-7707-8068-67B8-6D1AFC4BA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172" y="1825625"/>
            <a:ext cx="100560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8DAD0A-0706-F08D-D5FF-611FC70373CC}"/>
              </a:ext>
            </a:extLst>
          </p:cNvPr>
          <p:cNvSpPr/>
          <p:nvPr userDrawn="1"/>
        </p:nvSpPr>
        <p:spPr>
          <a:xfrm>
            <a:off x="0" y="6703730"/>
            <a:ext cx="12192000" cy="1542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BD1C39-88CB-E6D2-2AE9-88B192D1094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332" y="5890441"/>
            <a:ext cx="1514936" cy="756568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90EAEF10-7D94-8C2A-FBBE-E654904D7482}"/>
              </a:ext>
            </a:extLst>
          </p:cNvPr>
          <p:cNvSpPr/>
          <p:nvPr userDrawn="1"/>
        </p:nvSpPr>
        <p:spPr>
          <a:xfrm>
            <a:off x="85740" y="193378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/>
              <a:t>Phosphorus</a:t>
            </a:r>
          </a:p>
        </p:txBody>
      </p:sp>
    </p:spTree>
    <p:extLst>
      <p:ext uri="{BB962C8B-B14F-4D97-AF65-F5344CB8AC3E}">
        <p14:creationId xmlns:p14="http://schemas.microsoft.com/office/powerpoint/2010/main" val="121277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CC66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animals in a field&#10;&#10;Description automatically generated">
            <a:extLst>
              <a:ext uri="{FF2B5EF4-FFF2-40B4-BE49-F238E27FC236}">
                <a16:creationId xmlns:a16="http://schemas.microsoft.com/office/drawing/2014/main" id="{8142DDBD-DB73-F46E-281E-C2559A5F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4"/>
            <a:ext cx="74543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919921-D005-463C-D71D-1D4BB8663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172" y="795130"/>
            <a:ext cx="10056063" cy="895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B8372-7707-8068-67B8-6D1AFC4BA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172" y="1825625"/>
            <a:ext cx="100560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8DAD0A-0706-F08D-D5FF-611FC70373CC}"/>
              </a:ext>
            </a:extLst>
          </p:cNvPr>
          <p:cNvSpPr/>
          <p:nvPr userDrawn="1"/>
        </p:nvSpPr>
        <p:spPr>
          <a:xfrm>
            <a:off x="0" y="6703730"/>
            <a:ext cx="12192000" cy="1542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BD1C39-88CB-E6D2-2AE9-88B192D109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332" y="5890441"/>
            <a:ext cx="1514936" cy="756568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90EAEF10-7D94-8C2A-FBBE-E654904D7482}"/>
              </a:ext>
            </a:extLst>
          </p:cNvPr>
          <p:cNvSpPr/>
          <p:nvPr userDrawn="1"/>
        </p:nvSpPr>
        <p:spPr>
          <a:xfrm>
            <a:off x="85740" y="193378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99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>
                <a:solidFill>
                  <a:schemeClr val="bg1"/>
                </a:solidFill>
              </a:rPr>
              <a:t>Potassium</a:t>
            </a:r>
          </a:p>
        </p:txBody>
      </p:sp>
    </p:spTree>
    <p:extLst>
      <p:ext uri="{BB962C8B-B14F-4D97-AF65-F5344CB8AC3E}">
        <p14:creationId xmlns:p14="http://schemas.microsoft.com/office/powerpoint/2010/main" val="204508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99996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animals in a field&#10;&#10;Description automatically generated">
            <a:extLst>
              <a:ext uri="{FF2B5EF4-FFF2-40B4-BE49-F238E27FC236}">
                <a16:creationId xmlns:a16="http://schemas.microsoft.com/office/drawing/2014/main" id="{8142DDBD-DB73-F46E-281E-C2559A5F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4"/>
            <a:ext cx="74543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919921-D005-463C-D71D-1D4BB8663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172" y="795130"/>
            <a:ext cx="10056063" cy="895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B8372-7707-8068-67B8-6D1AFC4BA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172" y="1825625"/>
            <a:ext cx="100560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8DAD0A-0706-F08D-D5FF-611FC70373CC}"/>
              </a:ext>
            </a:extLst>
          </p:cNvPr>
          <p:cNvSpPr/>
          <p:nvPr userDrawn="1"/>
        </p:nvSpPr>
        <p:spPr>
          <a:xfrm>
            <a:off x="0" y="6703730"/>
            <a:ext cx="12192000" cy="1542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BD1C39-88CB-E6D2-2AE9-88B192D109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332" y="5890441"/>
            <a:ext cx="1514936" cy="756568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90EAEF10-7D94-8C2A-FBBE-E654904D7482}"/>
              </a:ext>
            </a:extLst>
          </p:cNvPr>
          <p:cNvSpPr/>
          <p:nvPr userDrawn="1"/>
        </p:nvSpPr>
        <p:spPr>
          <a:xfrm>
            <a:off x="85740" y="193378"/>
            <a:ext cx="3514724" cy="485775"/>
          </a:xfrm>
          <a:prstGeom prst="roundRect">
            <a:avLst>
              <a:gd name="adj" fmla="val 50000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>
                <a:solidFill>
                  <a:schemeClr val="bg1"/>
                </a:solidFill>
              </a:rPr>
              <a:t>Manure</a:t>
            </a:r>
          </a:p>
        </p:txBody>
      </p:sp>
    </p:spTree>
    <p:extLst>
      <p:ext uri="{BB962C8B-B14F-4D97-AF65-F5344CB8AC3E}">
        <p14:creationId xmlns:p14="http://schemas.microsoft.com/office/powerpoint/2010/main" val="208627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99336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pcm.wisc.edu/wp-content/uploads/sites/54/2023/08/NPM-Fast-Facts-Magazine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1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1EB7F-F2EE-4A29-B36A-9A47905FD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Test P Categories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01F880-D65D-9EF6-B709-D872ADECC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533" y="1456607"/>
            <a:ext cx="8132934" cy="50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92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08ECD-813F-6F62-8278-D54E3A76E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Yield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FBB1F-B945-C6F5-17F4-95F537B68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497" y="1825625"/>
            <a:ext cx="5474020" cy="4351338"/>
          </a:xfrm>
        </p:spPr>
        <p:txBody>
          <a:bodyPr/>
          <a:lstStyle/>
          <a:p>
            <a:r>
              <a:rPr lang="en-US" dirty="0"/>
              <a:t>Realistic yield goals go hand in hand with soil testing to assess the need for P applications</a:t>
            </a:r>
          </a:p>
          <a:p>
            <a:r>
              <a:rPr lang="en-US" dirty="0"/>
              <a:t>Use a multi-year average (3-5 years) for yield plus 10-15%</a:t>
            </a:r>
          </a:p>
          <a:p>
            <a:endParaRPr lang="en-US" dirty="0"/>
          </a:p>
        </p:txBody>
      </p:sp>
      <p:pic>
        <p:nvPicPr>
          <p:cNvPr id="7" name="Picture 6" descr="Several corn cobs and a measuring tape&#10;&#10;Description automatically generated">
            <a:extLst>
              <a:ext uri="{FF2B5EF4-FFF2-40B4-BE49-F238E27FC236}">
                <a16:creationId xmlns:a16="http://schemas.microsoft.com/office/drawing/2014/main" id="{94F9726B-A71E-FA45-26C8-ED0A5E8FD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489" y="1475658"/>
            <a:ext cx="5154323" cy="342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28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45026-F5BA-F90B-10B1-C3DF8D7EF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P2O5 Recommendations for Corn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963755-B292-2D0E-7AC6-50A88B83A0D5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1458168" y="1504950"/>
            <a:ext cx="995508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3300"/>
                </a:solidFill>
                <a:latin typeface="+mn-lt"/>
                <a:ea typeface="+mn-ea"/>
                <a:cs typeface="+mn-cs"/>
              </a:defRPr>
            </a:lvl1pPr>
            <a:lvl2pPr marL="7477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36705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rgbClr val="003300"/>
                </a:solidFill>
                <a:latin typeface="+mn-lt"/>
              </a:defRPr>
            </a:lvl2pPr>
            <a:lvl3pPr marL="12049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rgbClr val="003300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0033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0033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itchFamily="2" charset="2"/>
              <a:buChar char="n"/>
              <a:defRPr sz="2000">
                <a:solidFill>
                  <a:srgbClr val="0033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itchFamily="2" charset="2"/>
              <a:buChar char="n"/>
              <a:defRPr sz="2000">
                <a:solidFill>
                  <a:srgbClr val="0033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itchFamily="2" charset="2"/>
              <a:buChar char="n"/>
              <a:defRPr sz="2000">
                <a:solidFill>
                  <a:srgbClr val="0033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itchFamily="2" charset="2"/>
              <a:buChar char="n"/>
              <a:defRPr sz="2000">
                <a:solidFill>
                  <a:srgbClr val="003300"/>
                </a:solidFill>
                <a:latin typeface="+mn-lt"/>
              </a:defRPr>
            </a:lvl9pPr>
          </a:lstStyle>
          <a:p>
            <a:pPr marL="0" marR="0" lvl="0" indent="0" algn="l" defTabSz="1587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panose="05000000000000000000" pitchFamily="2" charset="2"/>
              <a:buNone/>
              <a:tabLst>
                <a:tab pos="458788" algn="l"/>
                <a:tab pos="863600" algn="l"/>
                <a:tab pos="1376363" algn="l"/>
                <a:tab pos="1763713" algn="l"/>
                <a:tab pos="2292350" algn="l"/>
                <a:tab pos="2751138" algn="l"/>
                <a:tab pos="3192463" algn="l"/>
                <a:tab pos="3651250" algn="l"/>
                <a:tab pos="4110038" algn="l"/>
                <a:tab pos="4568825" algn="l"/>
                <a:tab pos="5027613" algn="l"/>
                <a:tab pos="5486400" algn="l"/>
                <a:tab pos="5943600" algn="l"/>
                <a:tab pos="6280150" algn="l"/>
                <a:tab pos="6861175" algn="l"/>
                <a:tab pos="7319963" algn="l"/>
                <a:tab pos="7831138" algn="l"/>
                <a:tab pos="8237538" algn="l"/>
              </a:tabLst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587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panose="05000000000000000000" pitchFamily="2" charset="2"/>
              <a:buNone/>
              <a:tabLst>
                <a:tab pos="458788" algn="l"/>
                <a:tab pos="863600" algn="l"/>
                <a:tab pos="1376363" algn="l"/>
                <a:tab pos="1763713" algn="l"/>
                <a:tab pos="2292350" algn="l"/>
                <a:tab pos="2751138" algn="l"/>
                <a:tab pos="3192463" algn="l"/>
                <a:tab pos="3651250" algn="l"/>
                <a:tab pos="4110038" algn="l"/>
                <a:tab pos="4568825" algn="l"/>
                <a:tab pos="5027613" algn="l"/>
                <a:tab pos="5486400" algn="l"/>
                <a:tab pos="5943600" algn="l"/>
                <a:tab pos="6280150" algn="l"/>
                <a:tab pos="6861175" algn="l"/>
                <a:tab pos="7319963" algn="l"/>
                <a:tab pos="7831138" algn="l"/>
                <a:tab pos="8237538" algn="l"/>
              </a:tabLst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Realistic Yield Goal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					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Soil Test Level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15875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panose="05000000000000000000" pitchFamily="2" charset="2"/>
              <a:buNone/>
              <a:tabLst>
                <a:tab pos="458788" algn="l"/>
                <a:tab pos="863600" algn="l"/>
                <a:tab pos="1376363" algn="l"/>
                <a:tab pos="1763713" algn="l"/>
                <a:tab pos="2292350" algn="l"/>
                <a:tab pos="2751138" algn="l"/>
                <a:tab pos="3192463" algn="l"/>
                <a:tab pos="3651250" algn="l"/>
                <a:tab pos="4110038" algn="l"/>
                <a:tab pos="4568825" algn="l"/>
                <a:tab pos="5027613" algn="l"/>
                <a:tab pos="5486400" algn="l"/>
                <a:tab pos="5943600" algn="l"/>
                <a:tab pos="6280150" algn="l"/>
                <a:tab pos="6861175" algn="l"/>
                <a:tab pos="7319963" algn="l"/>
                <a:tab pos="7831138" algn="l"/>
                <a:tab pos="8237538" algn="l"/>
              </a:tabLst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	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/a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		  	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V. Low		Low	Optimum		High       Ex. High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15875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panose="05000000000000000000" pitchFamily="2" charset="2"/>
              <a:buNone/>
              <a:tabLst>
                <a:tab pos="458788" algn="l"/>
                <a:tab pos="863600" algn="l"/>
                <a:tab pos="1376363" algn="l"/>
                <a:tab pos="1763713" algn="l"/>
                <a:tab pos="2292350" algn="l"/>
                <a:tab pos="2751138" algn="l"/>
                <a:tab pos="3192463" algn="l"/>
                <a:tab pos="3651250" algn="l"/>
                <a:tab pos="4110038" algn="l"/>
                <a:tab pos="4568825" algn="l"/>
                <a:tab pos="5027613" algn="l"/>
                <a:tab pos="5486400" algn="l"/>
                <a:tab pos="5943600" algn="l"/>
                <a:tab pos="6280150" algn="l"/>
                <a:tab pos="6861175" algn="l"/>
                <a:tab pos="7319963" algn="l"/>
                <a:tab pos="7831138" algn="l"/>
                <a:tab pos="8237538" algn="l"/>
              </a:tabLst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					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- - - - - - - - - - - - - -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lb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/acre - - - - - - - - - - - - - -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15875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panose="05000000000000000000" pitchFamily="2" charset="2"/>
              <a:buNone/>
              <a:tabLst>
                <a:tab pos="458788" algn="l"/>
                <a:tab pos="863600" algn="l"/>
                <a:tab pos="1376363" algn="l"/>
                <a:tab pos="1763713" algn="l"/>
                <a:tab pos="2292350" algn="l"/>
                <a:tab pos="2751138" algn="l"/>
                <a:tab pos="3192463" algn="l"/>
                <a:tab pos="3651250" algn="l"/>
                <a:tab pos="4110038" algn="l"/>
                <a:tab pos="4568825" algn="l"/>
                <a:tab pos="5027613" algn="l"/>
                <a:tab pos="5486400" algn="l"/>
                <a:tab pos="5943600" algn="l"/>
                <a:tab pos="6280150" algn="l"/>
                <a:tab pos="6861175" algn="l"/>
                <a:tab pos="7319963" algn="l"/>
                <a:tab pos="7831138" algn="l"/>
                <a:tab pos="8237538" algn="l"/>
              </a:tabLst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151-170			100		  90		60			30			0</a:t>
            </a:r>
          </a:p>
          <a:p>
            <a:pPr marL="0" marR="0" lvl="0" indent="0" algn="l" defTabSz="1587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panose="05000000000000000000" pitchFamily="2" charset="2"/>
              <a:buNone/>
              <a:tabLst>
                <a:tab pos="458788" algn="l"/>
                <a:tab pos="863600" algn="l"/>
                <a:tab pos="1376363" algn="l"/>
                <a:tab pos="1763713" algn="l"/>
                <a:tab pos="2292350" algn="l"/>
                <a:tab pos="2751138" algn="l"/>
                <a:tab pos="3192463" algn="l"/>
                <a:tab pos="3651250" algn="l"/>
                <a:tab pos="4110038" algn="l"/>
                <a:tab pos="4568825" algn="l"/>
                <a:tab pos="5027613" algn="l"/>
                <a:tab pos="5486400" algn="l"/>
                <a:tab pos="5943600" algn="l"/>
                <a:tab pos="6280150" algn="l"/>
                <a:tab pos="6861175" algn="l"/>
                <a:tab pos="7319963" algn="l"/>
                <a:tab pos="7831138" algn="l"/>
                <a:tab pos="8237538" algn="l"/>
              </a:tabLst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171-190			110		100		70			35			0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1587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panose="05000000000000000000" pitchFamily="2" charset="2"/>
              <a:buNone/>
              <a:tabLst>
                <a:tab pos="458788" algn="l"/>
                <a:tab pos="863600" algn="l"/>
                <a:tab pos="1376363" algn="l"/>
                <a:tab pos="1763713" algn="l"/>
                <a:tab pos="2292350" algn="l"/>
                <a:tab pos="2751138" algn="l"/>
                <a:tab pos="3192463" algn="l"/>
                <a:tab pos="3651250" algn="l"/>
                <a:tab pos="4110038" algn="l"/>
                <a:tab pos="4568825" algn="l"/>
                <a:tab pos="5027613" algn="l"/>
                <a:tab pos="5486400" algn="l"/>
                <a:tab pos="5943600" algn="l"/>
                <a:tab pos="6280150" algn="l"/>
                <a:tab pos="6861175" algn="l"/>
                <a:tab pos="7319963" algn="l"/>
                <a:tab pos="7831138" algn="l"/>
                <a:tab pos="8237538" algn="l"/>
              </a:tabLst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191-210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A3D7A"/>
                </a:solidFill>
                <a:effectLst/>
                <a:uLnTx/>
                <a:uFillTx/>
                <a:ea typeface="+mn-ea"/>
                <a:cs typeface="+mn-cs"/>
              </a:rPr>
              <a:t>	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		115		105		75			40			0</a:t>
            </a:r>
          </a:p>
          <a:p>
            <a:pPr marL="0" marR="0" lvl="0" indent="0" algn="l" defTabSz="1587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panose="05000000000000000000" pitchFamily="2" charset="2"/>
              <a:buNone/>
              <a:tabLst>
                <a:tab pos="458788" algn="l"/>
                <a:tab pos="863600" algn="l"/>
                <a:tab pos="1376363" algn="l"/>
                <a:tab pos="1763713" algn="l"/>
                <a:tab pos="2292350" algn="l"/>
                <a:tab pos="2751138" algn="l"/>
                <a:tab pos="3192463" algn="l"/>
                <a:tab pos="3651250" algn="l"/>
                <a:tab pos="4110038" algn="l"/>
                <a:tab pos="4568825" algn="l"/>
                <a:tab pos="5027613" algn="l"/>
                <a:tab pos="5486400" algn="l"/>
                <a:tab pos="5943600" algn="l"/>
                <a:tab pos="6280150" algn="l"/>
                <a:tab pos="6861175" algn="l"/>
                <a:tab pos="7319963" algn="l"/>
                <a:tab pos="7831138" algn="l"/>
                <a:tab pos="8237538" algn="l"/>
              </a:tabLst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211-230			125		115		85			 45			0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0217218C-3C9F-F44B-C75A-0194350EA2A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58168" y="1967345"/>
            <a:ext cx="8610600" cy="0"/>
          </a:xfrm>
          <a:prstGeom prst="line">
            <a:avLst/>
          </a:prstGeom>
          <a:noFill/>
          <a:ln w="57150">
            <a:solidFill>
              <a:srgbClr val="5B52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C6D31EB2-1F34-D323-100B-E2AAA3F7F4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58168" y="5823961"/>
            <a:ext cx="8610600" cy="0"/>
          </a:xfrm>
          <a:prstGeom prst="line">
            <a:avLst/>
          </a:prstGeom>
          <a:noFill/>
          <a:ln w="57150">
            <a:solidFill>
              <a:srgbClr val="5B52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A439F5BB-0571-9E47-950F-D2BA041AE8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3919" y="3008747"/>
            <a:ext cx="6121401" cy="0"/>
          </a:xfrm>
          <a:prstGeom prst="line">
            <a:avLst/>
          </a:prstGeom>
          <a:noFill/>
          <a:ln w="9525">
            <a:solidFill>
              <a:srgbClr val="5B52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69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86949-2623-6E0B-513B-7C6FE194A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 Crediting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17655-303C-6292-5EFD-E9BD6CE31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497" y="1825625"/>
            <a:ext cx="4485878" cy="4351338"/>
          </a:xfrm>
        </p:spPr>
        <p:txBody>
          <a:bodyPr/>
          <a:lstStyle/>
          <a:p>
            <a:r>
              <a:rPr lang="en-US" dirty="0"/>
              <a:t>Important that P contributed from sources like manure, biosolids, whey, etc. are properly credited</a:t>
            </a:r>
          </a:p>
        </p:txBody>
      </p:sp>
      <p:pic>
        <p:nvPicPr>
          <p:cNvPr id="7" name="Picture 6" descr="A tractor in a field&#10;&#10;Description automatically generated">
            <a:extLst>
              <a:ext uri="{FF2B5EF4-FFF2-40B4-BE49-F238E27FC236}">
                <a16:creationId xmlns:a16="http://schemas.microsoft.com/office/drawing/2014/main" id="{D99F237C-AEBC-BB31-0A7D-7580029BA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375" y="984733"/>
            <a:ext cx="6027362" cy="40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75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5D070-B308-5503-F918-D4C276B1D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Test P Changes Slowly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DCF6F-20A5-D377-E977-2EF58296C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Soil buffering capacity</a:t>
            </a:r>
          </a:p>
          <a:p>
            <a:pPr lvl="1"/>
            <a:r>
              <a:rPr lang="en-US" dirty="0"/>
              <a:t>The amount of fertilizer needed to change the soil test level by 1 ppm.</a:t>
            </a:r>
          </a:p>
          <a:p>
            <a:pPr lvl="1"/>
            <a:r>
              <a:rPr lang="en-US" dirty="0"/>
              <a:t>18 lbs P2O5/acre = 1 ppm change in soil P.</a:t>
            </a:r>
          </a:p>
          <a:p>
            <a:r>
              <a:rPr lang="en-US" dirty="0"/>
              <a:t>Time is required to either lower or raise soil test P levels.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76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A5F51-4B71-FE4F-92B4-2AEBABC0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Test P Changes Slowly: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B3C8C-9D86-C85B-70CF-895899D11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496" y="1825625"/>
            <a:ext cx="9955087" cy="4638676"/>
          </a:xfrm>
        </p:spPr>
        <p:txBody>
          <a:bodyPr>
            <a:normAutofit/>
          </a:bodyPr>
          <a:lstStyle/>
          <a:p>
            <a:r>
              <a:rPr lang="en-US" dirty="0"/>
              <a:t>Soil test P = 75 ppm (EH)</a:t>
            </a:r>
          </a:p>
          <a:p>
            <a:r>
              <a:rPr lang="en-US" dirty="0"/>
              <a:t>Track draw-down of P over a CCOHHH rotation.</a:t>
            </a:r>
          </a:p>
          <a:p>
            <a:pPr lvl="1"/>
            <a:r>
              <a:rPr lang="en-US" dirty="0"/>
              <a:t>Corn @160 </a:t>
            </a:r>
            <a:r>
              <a:rPr lang="en-US" dirty="0" err="1"/>
              <a:t>bu</a:t>
            </a:r>
            <a:r>
              <a:rPr lang="en-US" dirty="0"/>
              <a:t>/a removes 60 lb P2O5/a/</a:t>
            </a:r>
            <a:r>
              <a:rPr lang="en-US" dirty="0" err="1"/>
              <a:t>yr</a:t>
            </a:r>
            <a:endParaRPr lang="en-US" dirty="0"/>
          </a:p>
          <a:p>
            <a:pPr lvl="1"/>
            <a:r>
              <a:rPr lang="en-US" dirty="0"/>
              <a:t>Oats @ 100 </a:t>
            </a:r>
            <a:r>
              <a:rPr lang="en-US" dirty="0" err="1"/>
              <a:t>bu</a:t>
            </a:r>
            <a:r>
              <a:rPr lang="en-US" dirty="0"/>
              <a:t>/a removes 30 lb P2O5/a/</a:t>
            </a:r>
            <a:r>
              <a:rPr lang="en-US" dirty="0" err="1"/>
              <a:t>yr</a:t>
            </a:r>
            <a:endParaRPr lang="en-US" dirty="0"/>
          </a:p>
          <a:p>
            <a:pPr lvl="1"/>
            <a:r>
              <a:rPr lang="en-US" dirty="0"/>
              <a:t>Alfalfa @ 5 tons/a removes 65 lb P2O5/a/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Removal of P2O5 over rotation = </a:t>
            </a:r>
            <a:r>
              <a:rPr lang="en-US" b="1" dirty="0"/>
              <a:t>345 lbs P2O5</a:t>
            </a:r>
          </a:p>
          <a:p>
            <a:r>
              <a:rPr lang="en-US" dirty="0"/>
              <a:t>Change in soil test P = 345 lb P2O5/18 </a:t>
            </a:r>
            <a:r>
              <a:rPr lang="en-US" b="1" dirty="0"/>
              <a:t>= 19 ppm P</a:t>
            </a:r>
          </a:p>
          <a:p>
            <a:endParaRPr lang="en-US" b="1" dirty="0"/>
          </a:p>
          <a:p>
            <a:r>
              <a:rPr lang="en-US" dirty="0"/>
              <a:t>Final Soil Test Level: </a:t>
            </a:r>
            <a:r>
              <a:rPr lang="en-US" b="1" dirty="0"/>
              <a:t>56 ppm (Still EH!)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438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9E8A3-D950-8054-706D-F921BB561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Tests Monitors P Variability on Farm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028AE-4A1E-5698-9D8A-4F50B1850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54" y="1690688"/>
            <a:ext cx="9020535" cy="48937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D666AF-8A5E-F2EE-512E-62C074753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8753" y="4586289"/>
            <a:ext cx="6800313" cy="211666"/>
          </a:xfrm>
          <a:prstGeom prst="rect">
            <a:avLst/>
          </a:prstGeom>
          <a:solidFill>
            <a:srgbClr val="C3E684">
              <a:alpha val="50195"/>
            </a:srgbClr>
          </a:solidFill>
          <a:ln w="28575">
            <a:solidFill>
              <a:srgbClr val="B0AE6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80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36705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3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671E6-BAA6-95BB-1A79-9A6F5FA08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5037BC-87C6-2D4E-7A28-A78B27C07EB1}"/>
              </a:ext>
            </a:extLst>
          </p:cNvPr>
          <p:cNvSpPr txBox="1"/>
          <p:nvPr/>
        </p:nvSpPr>
        <p:spPr>
          <a:xfrm>
            <a:off x="9351817" y="4095694"/>
            <a:ext cx="29375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A2809 provides phosphorus recommendation for most crops grown in Wisconsin based on soil test category and yield.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8DAF1-AD59-C758-F92D-A33A5A13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457" y="747854"/>
            <a:ext cx="9955086" cy="910466"/>
          </a:xfrm>
        </p:spPr>
        <p:txBody>
          <a:bodyPr/>
          <a:lstStyle/>
          <a:p>
            <a:r>
              <a:rPr lang="en-US" dirty="0"/>
              <a:t>Phosphorus Recommendations for Other Crops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D3FAB-A161-4264-2306-5E90B928F2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6727" y="1658320"/>
            <a:ext cx="1573630" cy="2056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1FE44-F01F-64E8-DC08-6F1D26797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313" y="1633794"/>
            <a:ext cx="6203373" cy="492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65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C6420-4F51-C543-A551-47473C384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Wisconsin’s Phosphorus Index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DECC2-513B-959D-D39E-723188A47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83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B0D6-1925-529F-D839-EE3241A3A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P-Index (PI)?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1E36D-493F-64D0-CFC4-678B1962F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model with multiple site-specific factors to assess the potential for a field to deliver P to surface water</a:t>
            </a:r>
          </a:p>
          <a:p>
            <a:r>
              <a:rPr lang="en-US" dirty="0"/>
              <a:t>PI considers both source of nutrients and potential of nutrient transport to water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74ADB2-5644-6DFB-4CC7-C1831E5711BA}"/>
              </a:ext>
            </a:extLst>
          </p:cNvPr>
          <p:cNvSpPr/>
          <p:nvPr/>
        </p:nvSpPr>
        <p:spPr>
          <a:xfrm>
            <a:off x="2424843" y="3687580"/>
            <a:ext cx="4065898" cy="2489383"/>
          </a:xfrm>
          <a:prstGeom prst="ellipse">
            <a:avLst/>
          </a:prstGeom>
          <a:solidFill>
            <a:srgbClr val="C5050C"/>
          </a:solidFill>
          <a:ln>
            <a:solidFill>
              <a:srgbClr val="C505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Source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256FC7-3F8F-E2FE-1B36-931B36131CA5}"/>
              </a:ext>
            </a:extLst>
          </p:cNvPr>
          <p:cNvSpPr/>
          <p:nvPr/>
        </p:nvSpPr>
        <p:spPr>
          <a:xfrm>
            <a:off x="4874959" y="3687579"/>
            <a:ext cx="4038356" cy="2489383"/>
          </a:xfrm>
          <a:prstGeom prst="ellipse">
            <a:avLst/>
          </a:prstGeom>
          <a:solidFill>
            <a:srgbClr val="D8D8D8">
              <a:alpha val="55294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Transport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5767F-7495-7C30-9DD0-5846C4436C41}"/>
              </a:ext>
            </a:extLst>
          </p:cNvPr>
          <p:cNvSpPr txBox="1"/>
          <p:nvPr/>
        </p:nvSpPr>
        <p:spPr>
          <a:xfrm>
            <a:off x="5159731" y="4701437"/>
            <a:ext cx="1054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Loss</a:t>
            </a:r>
          </a:p>
        </p:txBody>
      </p:sp>
    </p:spTree>
    <p:extLst>
      <p:ext uri="{BB962C8B-B14F-4D97-AF65-F5344CB8AC3E}">
        <p14:creationId xmlns:p14="http://schemas.microsoft.com/office/powerpoint/2010/main" val="3929311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C6420-4F51-C543-A551-47473C384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Phosphorus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8EECA5-0A24-BA02-2409-CD823D69AE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6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B0D6-1925-529F-D839-EE3241A3A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P-Index (PI)?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1E36D-493F-64D0-CFC4-678B1962F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Evaluates Site loading (quantity of P) and transport potential (erosion and runoff) from individual fields</a:t>
            </a:r>
          </a:p>
          <a:p>
            <a:r>
              <a:rPr lang="en-US" dirty="0"/>
              <a:t>Requires field characteristics</a:t>
            </a:r>
          </a:p>
          <a:p>
            <a:r>
              <a:rPr lang="en-US" dirty="0"/>
              <a:t>Recommends changes to agricultural mgt practices if PI critical value is exceeded</a:t>
            </a:r>
          </a:p>
          <a:p>
            <a:r>
              <a:rPr lang="en-US" dirty="0"/>
              <a:t>Does not dictate specific practices</a:t>
            </a:r>
          </a:p>
          <a:p>
            <a:pPr lvl="1"/>
            <a:r>
              <a:rPr lang="en-US" dirty="0"/>
              <a:t>Multiple ways to lower PI values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32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0AA5B-C2E6-4913-976F-22570EC7C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Phosphorus Index: Source &amp;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B6E2C-7427-BF16-39E9-5FBC3F823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Source</a:t>
            </a:r>
          </a:p>
          <a:p>
            <a:pPr lvl="1"/>
            <a:r>
              <a:rPr lang="en-US" sz="2800" dirty="0"/>
              <a:t>Field with high levels of STP</a:t>
            </a:r>
          </a:p>
          <a:p>
            <a:pPr lvl="1"/>
            <a:r>
              <a:rPr lang="en-US" sz="2800" dirty="0"/>
              <a:t>Fields that have received manure or fertilizer applications</a:t>
            </a:r>
          </a:p>
          <a:p>
            <a:r>
              <a:rPr lang="en-US" sz="3200" dirty="0"/>
              <a:t>Transport</a:t>
            </a:r>
          </a:p>
          <a:p>
            <a:pPr lvl="1"/>
            <a:r>
              <a:rPr lang="en-US" sz="2800" dirty="0"/>
              <a:t>Runoff and Erosion Losses from Land</a:t>
            </a:r>
          </a:p>
        </p:txBody>
      </p:sp>
    </p:spTree>
    <p:extLst>
      <p:ext uri="{BB962C8B-B14F-4D97-AF65-F5344CB8AC3E}">
        <p14:creationId xmlns:p14="http://schemas.microsoft.com/office/powerpoint/2010/main" val="1865028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B0D6-1925-529F-D839-EE3241A3A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the Phosphorus Index (PI)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1B8181E-F817-A102-2A81-AD3293F55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0" y="2175933"/>
            <a:ext cx="8534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3300"/>
                </a:solidFill>
                <a:latin typeface="+mn-lt"/>
                <a:ea typeface="+mn-ea"/>
                <a:cs typeface="+mn-cs"/>
              </a:defRPr>
            </a:lvl1pPr>
            <a:lvl2pPr marL="7477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36705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rgbClr val="003300"/>
                </a:solidFill>
                <a:latin typeface="+mn-lt"/>
              </a:defRPr>
            </a:lvl2pPr>
            <a:lvl3pPr marL="12049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rgbClr val="003300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0033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rgbClr val="0033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itchFamily="2" charset="2"/>
              <a:buChar char="n"/>
              <a:defRPr sz="2000">
                <a:solidFill>
                  <a:srgbClr val="0033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itchFamily="2" charset="2"/>
              <a:buChar char="n"/>
              <a:defRPr sz="2000">
                <a:solidFill>
                  <a:srgbClr val="0033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itchFamily="2" charset="2"/>
              <a:buChar char="n"/>
              <a:defRPr sz="2000">
                <a:solidFill>
                  <a:srgbClr val="0033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itchFamily="2" charset="2"/>
              <a:buChar char="n"/>
              <a:defRPr sz="2000">
                <a:solidFill>
                  <a:srgbClr val="003300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20000"/>
              </a:spcAft>
              <a:buClr>
                <a:srgbClr val="0080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 Bold"/>
                <a:ea typeface="+mn-ea"/>
                <a:cs typeface="Times New Roman" panose="02020603050405020304" pitchFamily="18" charset="0"/>
              </a:rPr>
              <a:t>PI = (PP + DP) x TPDR</a:t>
            </a:r>
            <a:endParaRPr kumimoji="0" lang="en-US" altLang="en-US" sz="4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 Bold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20000"/>
              </a:spcAft>
              <a:buClr>
                <a:srgbClr val="0080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 Narrow Bold"/>
                <a:ea typeface="+mn-ea"/>
                <a:cs typeface="Times New Roman" panose="02020603050405020304" pitchFamily="18" charset="0"/>
              </a:rPr>
              <a:t>PI =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A3D7A"/>
                </a:solidFill>
                <a:effectLst/>
                <a:uLnTx/>
                <a:uFillTx/>
                <a:latin typeface="Arial Narrow Bol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 Bold"/>
                <a:ea typeface="+mn-ea"/>
                <a:cs typeface="Times New Roman" panose="02020603050405020304" pitchFamily="18" charset="0"/>
              </a:rPr>
              <a:t>Total P Index Value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 Narrow Bold"/>
                <a:ea typeface="+mn-ea"/>
                <a:cs typeface="Times New Roman" panose="02020603050405020304" pitchFamily="18" charset="0"/>
              </a:rPr>
              <a:t>PP =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A3D7A"/>
                </a:solidFill>
                <a:effectLst/>
                <a:uLnTx/>
                <a:uFillTx/>
                <a:latin typeface="Arial Narrow Bol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 Bold"/>
                <a:ea typeface="+mn-ea"/>
                <a:cs typeface="Times New Roman" panose="02020603050405020304" pitchFamily="18" charset="0"/>
              </a:rPr>
              <a:t>Particulate P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 Narrow Bold"/>
                <a:ea typeface="+mn-ea"/>
                <a:cs typeface="Times New Roman" panose="02020603050405020304" pitchFamily="18" charset="0"/>
              </a:rPr>
              <a:t>DP =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A3D7A"/>
                </a:solidFill>
                <a:effectLst/>
                <a:uLnTx/>
                <a:uFillTx/>
                <a:latin typeface="Arial Narrow Bol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 Bold"/>
                <a:ea typeface="+mn-ea"/>
                <a:cs typeface="Times New Roman" panose="02020603050405020304" pitchFamily="18" charset="0"/>
              </a:rPr>
              <a:t>Dissolved (soluble) P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 Narrow Bold"/>
                <a:ea typeface="+mn-ea"/>
                <a:cs typeface="Times New Roman" panose="02020603050405020304" pitchFamily="18" charset="0"/>
              </a:rPr>
              <a:t>TPDR =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 Narrow Bol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 Bold"/>
                <a:ea typeface="+mn-ea"/>
                <a:cs typeface="Times New Roman" panose="02020603050405020304" pitchFamily="18" charset="0"/>
              </a:rPr>
              <a:t>Total P Delivery Ratio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 Bold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18346-922D-136A-E2B1-C2A26027D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146" y="1546897"/>
            <a:ext cx="7181710" cy="36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53B5D0-2311-D7BD-C0D6-8BF06D9AA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146" y="2897963"/>
            <a:ext cx="7181710" cy="36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00208F-9B28-3AFD-E40B-C9D9A80D0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146" y="5781377"/>
            <a:ext cx="7181710" cy="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09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EFA4-76FA-7DE1-5BBD-10DCF2596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the Wisconsin P-Index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8BE24-AE78-EC07-87CE-1C85D4CE2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Critical value of 6 over the course of the crop rotation</a:t>
            </a:r>
          </a:p>
          <a:p>
            <a:r>
              <a:rPr lang="en-US" dirty="0"/>
              <a:t>Critical value of 12 in individual crop year</a:t>
            </a:r>
          </a:p>
          <a:p>
            <a:r>
              <a:rPr lang="en-US" dirty="0"/>
              <a:t>Wisconsin 590 standard restricts manure and P fertilizer applications on fields with an average PI value greater than 6 over the crop rotation</a:t>
            </a:r>
          </a:p>
          <a:p>
            <a:pPr lvl="1"/>
            <a:r>
              <a:rPr lang="en-US" dirty="0"/>
              <a:t>Exception: P applications allowed if needed according to UW soil fertility recommendations</a:t>
            </a:r>
          </a:p>
          <a:p>
            <a:r>
              <a:rPr lang="en-US" dirty="0"/>
              <a:t>Sometimes P Index allows greater flexibility than UW Phosphorus recommendations based on soil tests</a:t>
            </a:r>
          </a:p>
        </p:txBody>
      </p:sp>
    </p:spTree>
    <p:extLst>
      <p:ext uri="{BB962C8B-B14F-4D97-AF65-F5344CB8AC3E}">
        <p14:creationId xmlns:p14="http://schemas.microsoft.com/office/powerpoint/2010/main" val="2987609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F996E-06ED-FD0E-D240-F2DC2560A0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20580323">
            <a:off x="1057932" y="1125003"/>
            <a:ext cx="2519635" cy="1543849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Abadi" panose="020B0604020104020204" pitchFamily="34" charset="0"/>
              </a:rPr>
              <a:t>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DA08A-B006-2D33-0BB5-22EB1ADFDB8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17750" y="3430609"/>
            <a:ext cx="7556500" cy="283686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Name</a:t>
            </a:r>
          </a:p>
          <a:p>
            <a:pPr marL="0" indent="0" algn="ctr">
              <a:buNone/>
            </a:pPr>
            <a:r>
              <a:rPr lang="en-US" dirty="0"/>
              <a:t>Title</a:t>
            </a:r>
          </a:p>
          <a:p>
            <a:pPr marL="0" indent="0" algn="ctr">
              <a:buNone/>
            </a:pPr>
            <a:r>
              <a:rPr lang="en-US" dirty="0"/>
              <a:t>Nutrient and Pest Management (NPM) Program</a:t>
            </a:r>
          </a:p>
          <a:p>
            <a:pPr marL="0" indent="0" algn="ctr">
              <a:buNone/>
            </a:pPr>
            <a:r>
              <a:rPr lang="en-US"/>
              <a:t>UW-Madison Division </a:t>
            </a:r>
            <a:r>
              <a:rPr lang="en-US" dirty="0"/>
              <a:t>of Extension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Email: Phone: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898410-B6AD-730B-9793-188CF095233C}"/>
              </a:ext>
            </a:extLst>
          </p:cNvPr>
          <p:cNvSpPr txBox="1">
            <a:spLocks/>
          </p:cNvSpPr>
          <p:nvPr/>
        </p:nvSpPr>
        <p:spPr>
          <a:xfrm>
            <a:off x="3946916" y="1462726"/>
            <a:ext cx="4708072" cy="1691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Questions?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90932A-30A4-1F0A-A3C9-008FA469BE5A}"/>
              </a:ext>
            </a:extLst>
          </p:cNvPr>
          <p:cNvSpPr/>
          <p:nvPr/>
        </p:nvSpPr>
        <p:spPr>
          <a:xfrm>
            <a:off x="0" y="6694714"/>
            <a:ext cx="12192000" cy="16328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794C7C-F1ED-6D8D-0310-CBECDB39FB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7094" y="5888245"/>
            <a:ext cx="1518706" cy="75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1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65C7A-5730-B04D-3382-0E8851F4B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ADA5389-411D-D928-7CE5-C2205DB99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497" y="780222"/>
            <a:ext cx="9955086" cy="910466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Calibri Light"/>
                <a:cs typeface="Calibri Light"/>
              </a:rPr>
              <a:t>Following Along in Fast Facts? </a:t>
            </a:r>
            <a:br>
              <a:rPr lang="en-US" dirty="0">
                <a:ea typeface="Calibri Light"/>
                <a:cs typeface="Calibri Light"/>
              </a:rPr>
            </a:b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C1363B-68C5-4EAC-D41E-6BE9F3122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624" y="1726440"/>
            <a:ext cx="597205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Calibri Light"/>
                <a:cs typeface="Calibri Light"/>
              </a:rPr>
              <a:t>Phosphorus</a:t>
            </a:r>
            <a:r>
              <a:rPr lang="en-US" dirty="0">
                <a:ea typeface="Calibri Light"/>
                <a:cs typeface="Calibri"/>
              </a:rPr>
              <a:t>: </a:t>
            </a:r>
            <a:r>
              <a:rPr lang="en-US" dirty="0">
                <a:ea typeface="Calibri"/>
                <a:cs typeface="Calibri"/>
              </a:rPr>
              <a:t>Pages 24-27 and page 30 in </a:t>
            </a:r>
            <a:r>
              <a:rPr lang="en-US" dirty="0">
                <a:ea typeface="Calibri"/>
                <a:cs typeface="Calibri"/>
                <a:hlinkClick r:id="rId3"/>
              </a:rPr>
              <a:t>Nutrient Management Fast Facts</a:t>
            </a: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</p:txBody>
      </p:sp>
      <p:pic>
        <p:nvPicPr>
          <p:cNvPr id="12" name="Picture 11" descr="A qr code on a white backgroun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9C909002-8410-75C1-DBCD-17005163F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985" y="3277426"/>
            <a:ext cx="3325545" cy="3325545"/>
          </a:xfrm>
          <a:prstGeom prst="rect">
            <a:avLst/>
          </a:prstGeom>
        </p:spPr>
      </p:pic>
      <p:pic>
        <p:nvPicPr>
          <p:cNvPr id="3" name="Picture 2" descr="A poster of a magazine&#10;&#10;AI-generated content may be incorrect.">
            <a:extLst>
              <a:ext uri="{FF2B5EF4-FFF2-40B4-BE49-F238E27FC236}">
                <a16:creationId xmlns:a16="http://schemas.microsoft.com/office/drawing/2014/main" id="{CB21C9C7-ABC7-8C2C-5433-A7B83F6C5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989" y="235528"/>
            <a:ext cx="4012683" cy="520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3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5C495-260C-DA9A-D94B-1BDFFD97D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Phosphorus (P) in 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CA5D3-C96F-E8B2-0380-22DC8818C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 is an essential plant nutrient</a:t>
            </a:r>
          </a:p>
          <a:p>
            <a:r>
              <a:rPr lang="en-US" dirty="0"/>
              <a:t>Functions</a:t>
            </a:r>
          </a:p>
          <a:p>
            <a:pPr lvl="1"/>
            <a:r>
              <a:rPr lang="en-US" dirty="0"/>
              <a:t>Photosynthesis</a:t>
            </a:r>
          </a:p>
          <a:p>
            <a:pPr lvl="1"/>
            <a:r>
              <a:rPr lang="en-US" dirty="0"/>
              <a:t>Respiration</a:t>
            </a:r>
          </a:p>
          <a:p>
            <a:pPr lvl="1"/>
            <a:r>
              <a:rPr lang="en-US" dirty="0"/>
              <a:t>Seed Production</a:t>
            </a:r>
          </a:p>
          <a:p>
            <a:pPr lvl="1"/>
            <a:r>
              <a:rPr lang="en-US" dirty="0"/>
              <a:t>Root Growth</a:t>
            </a:r>
          </a:p>
          <a:p>
            <a:pPr lvl="1"/>
            <a:r>
              <a:rPr lang="en-US" dirty="0"/>
              <a:t>and more!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8DF80-87C0-2AB6-D12B-5BC7EA711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103" y="555590"/>
            <a:ext cx="3962400" cy="543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21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5C495-260C-DA9A-D94B-1BDFFD97D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Phosphorus Deficiency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CA5D3-C96F-E8B2-0380-22DC8818C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497" y="1606989"/>
            <a:ext cx="9955087" cy="4351338"/>
          </a:xfrm>
        </p:spPr>
        <p:txBody>
          <a:bodyPr/>
          <a:lstStyle/>
          <a:p>
            <a:r>
              <a:rPr lang="en-US" dirty="0"/>
              <a:t>Rare in Wisconsin</a:t>
            </a:r>
          </a:p>
          <a:p>
            <a:pPr lvl="1"/>
            <a:r>
              <a:rPr lang="en-US" dirty="0"/>
              <a:t>Long term P additions exceeding P removal by crops</a:t>
            </a:r>
          </a:p>
          <a:p>
            <a:r>
              <a:rPr lang="en-US" dirty="0"/>
              <a:t>Deficiency Symptoms</a:t>
            </a:r>
          </a:p>
          <a:p>
            <a:pPr lvl="1"/>
            <a:r>
              <a:rPr lang="en-US" dirty="0"/>
              <a:t>P is mobile in plants, so deficiency shows up on older leaves first</a:t>
            </a:r>
          </a:p>
          <a:p>
            <a:pPr lvl="1"/>
            <a:r>
              <a:rPr lang="en-US" dirty="0"/>
              <a:t>Corn: seedling appears purple (caused by factors besides soil Test P)</a:t>
            </a:r>
          </a:p>
          <a:p>
            <a:pPr lvl="2"/>
            <a:r>
              <a:rPr lang="en-US" dirty="0"/>
              <a:t>Slow root development, hybrid characteristic, herbicide injury, etc.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B7EB1-7CA0-630C-85CA-F694991B6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784" y="4127052"/>
            <a:ext cx="4029120" cy="2385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95DB5B-9BC6-4B36-12F9-C7142122C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291" y="4154775"/>
            <a:ext cx="3414292" cy="2192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5223B0-CADB-27E9-0A06-1A7FF80E1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981" y="780222"/>
            <a:ext cx="2846242" cy="15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23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5C495-260C-DA9A-D94B-1BDFFD97D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Phosphorus &amp; Surface Water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CA5D3-C96F-E8B2-0380-22DC8818C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Eutrophication-aging of lakes and streams accelerated by excess nutrient additions</a:t>
            </a:r>
          </a:p>
          <a:p>
            <a:pPr lvl="1"/>
            <a:r>
              <a:rPr lang="en-US" dirty="0"/>
              <a:t>In freshwater for Wisconsin, P is the nutrient that increases this</a:t>
            </a:r>
          </a:p>
          <a:p>
            <a:pPr lvl="1"/>
            <a:r>
              <a:rPr lang="en-US" dirty="0"/>
              <a:t>P stimulates algae and aquatic vegetative growth, resulting in poor water quality</a:t>
            </a:r>
          </a:p>
          <a:p>
            <a:r>
              <a:rPr lang="en-US" dirty="0"/>
              <a:t>Reductions in water quality affects the recreational, aesthetic, and functional values of water</a:t>
            </a:r>
          </a:p>
          <a:p>
            <a:r>
              <a:rPr lang="en-US" dirty="0"/>
              <a:t>Goal: prevent P from reaching lake and streams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8D464A-F888-66CF-1725-D106D6860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431" y="4473391"/>
            <a:ext cx="2136073" cy="160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87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04848-ABF9-0CA6-F580-304910420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381" y="0"/>
            <a:ext cx="8968234" cy="885483"/>
          </a:xfrm>
        </p:spPr>
        <p:txBody>
          <a:bodyPr/>
          <a:lstStyle/>
          <a:p>
            <a:r>
              <a:rPr lang="en-US" dirty="0">
                <a:cs typeface="Calibri Light"/>
              </a:rPr>
              <a:t>The Phosphorus Cycle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DFA3E8-65C3-DC78-AC82-0A18EAB0F9F4}"/>
              </a:ext>
            </a:extLst>
          </p:cNvPr>
          <p:cNvSpPr txBox="1"/>
          <p:nvPr/>
        </p:nvSpPr>
        <p:spPr>
          <a:xfrm>
            <a:off x="-4207239" y="8009744"/>
            <a:ext cx="274320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P1.2.1  Phosphorus, like most soil nutrients, moves through a series of chemical and biological cycles from soil to plant to animal. P1.2.2  P naturally originates in the soil from the weathering of soil minerals and bedrock.</a:t>
            </a:r>
          </a:p>
        </p:txBody>
      </p:sp>
      <p:pic>
        <p:nvPicPr>
          <p:cNvPr id="4" name="Picture 3" descr="Diagram of a plant growing from soil to soil&#10;&#10;Description automatically generated">
            <a:extLst>
              <a:ext uri="{FF2B5EF4-FFF2-40B4-BE49-F238E27FC236}">
                <a16:creationId xmlns:a16="http://schemas.microsoft.com/office/drawing/2014/main" id="{69A8C00E-3218-8DCF-A1DF-4D726E5CA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00" y="1276849"/>
            <a:ext cx="8330001" cy="48879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ED6801-CF7B-68CC-2995-1B15CC1291C6}"/>
              </a:ext>
            </a:extLst>
          </p:cNvPr>
          <p:cNvSpPr txBox="1"/>
          <p:nvPr/>
        </p:nvSpPr>
        <p:spPr>
          <a:xfrm>
            <a:off x="4792528" y="6694005"/>
            <a:ext cx="579507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Photo Credit: Permaculture Research Institute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9C1456-76DA-CDDF-4734-840B672D7E2B}"/>
              </a:ext>
            </a:extLst>
          </p:cNvPr>
          <p:cNvSpPr txBox="1">
            <a:spLocks/>
          </p:cNvSpPr>
          <p:nvPr/>
        </p:nvSpPr>
        <p:spPr>
          <a:xfrm>
            <a:off x="9571476" y="3940553"/>
            <a:ext cx="305513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 Light"/>
                <a:cs typeface="Calibri Light"/>
              </a:rPr>
              <a:t>More info on the phosphorus cycle on pages 24-27.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FEDF20-981B-A7B7-19AA-2C926C08B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557" y="1070682"/>
            <a:ext cx="2055360" cy="268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52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1EB7F-F2EE-4A29-B36A-9A47905FD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the Need for P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0DCF4-B1A7-3CF7-2D42-36B980827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 applications to cropland should be based on:</a:t>
            </a:r>
          </a:p>
          <a:p>
            <a:pPr lvl="1"/>
            <a:r>
              <a:rPr lang="en-US" dirty="0"/>
              <a:t>Soil test results</a:t>
            </a:r>
          </a:p>
          <a:p>
            <a:pPr lvl="1"/>
            <a:r>
              <a:rPr lang="en-US" dirty="0"/>
              <a:t>Realistic crop yield goals</a:t>
            </a:r>
          </a:p>
          <a:p>
            <a:pPr lvl="1"/>
            <a:r>
              <a:rPr lang="en-US" dirty="0"/>
              <a:t>Assessment/crediting of any P nutrient credits from manure or other sources</a:t>
            </a:r>
          </a:p>
        </p:txBody>
      </p:sp>
    </p:spTree>
    <p:extLst>
      <p:ext uri="{BB962C8B-B14F-4D97-AF65-F5344CB8AC3E}">
        <p14:creationId xmlns:p14="http://schemas.microsoft.com/office/powerpoint/2010/main" val="2234385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il report&#10;&#10;AI-generated content may be incorrect.">
            <a:extLst>
              <a:ext uri="{FF2B5EF4-FFF2-40B4-BE49-F238E27FC236}">
                <a16:creationId xmlns:a16="http://schemas.microsoft.com/office/drawing/2014/main" id="{33DE8A60-732A-DE4A-6B18-ECD0E016D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33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Soils template">
  <a:themeElements>
    <a:clrScheme name="NMFE">
      <a:dk1>
        <a:sysClr val="windowText" lastClr="000000"/>
      </a:dk1>
      <a:lt1>
        <a:sysClr val="window" lastClr="FFFFFF"/>
      </a:lt1>
      <a:dk2>
        <a:srgbClr val="595959"/>
      </a:dk2>
      <a:lt2>
        <a:srgbClr val="D8D8D8"/>
      </a:lt2>
      <a:accent1>
        <a:srgbClr val="446699"/>
      </a:accent1>
      <a:accent2>
        <a:srgbClr val="996600"/>
      </a:accent2>
      <a:accent3>
        <a:srgbClr val="336600"/>
      </a:accent3>
      <a:accent4>
        <a:srgbClr val="CC6600"/>
      </a:accent4>
      <a:accent5>
        <a:srgbClr val="999966"/>
      </a:accent5>
      <a:accent6>
        <a:srgbClr val="993366"/>
      </a:accent6>
      <a:hlink>
        <a:srgbClr val="C00000"/>
      </a:hlink>
      <a:folHlink>
        <a:srgbClr val="A5CF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 Nutrient Mgmt template">
  <a:themeElements>
    <a:clrScheme name="NMFE">
      <a:dk1>
        <a:sysClr val="windowText" lastClr="000000"/>
      </a:dk1>
      <a:lt1>
        <a:sysClr val="window" lastClr="FFFFFF"/>
      </a:lt1>
      <a:dk2>
        <a:srgbClr val="595959"/>
      </a:dk2>
      <a:lt2>
        <a:srgbClr val="D8D8D8"/>
      </a:lt2>
      <a:accent1>
        <a:srgbClr val="446699"/>
      </a:accent1>
      <a:accent2>
        <a:srgbClr val="996600"/>
      </a:accent2>
      <a:accent3>
        <a:srgbClr val="336600"/>
      </a:accent3>
      <a:accent4>
        <a:srgbClr val="CC6600"/>
      </a:accent4>
      <a:accent5>
        <a:srgbClr val="999966"/>
      </a:accent5>
      <a:accent6>
        <a:srgbClr val="993366"/>
      </a:accent6>
      <a:hlink>
        <a:srgbClr val="C00000"/>
      </a:hlink>
      <a:folHlink>
        <a:srgbClr val="A5CF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 NMFE opening template">
  <a:themeElements>
    <a:clrScheme name="NMFE">
      <a:dk1>
        <a:sysClr val="windowText" lastClr="000000"/>
      </a:dk1>
      <a:lt1>
        <a:sysClr val="window" lastClr="FFFFFF"/>
      </a:lt1>
      <a:dk2>
        <a:srgbClr val="595959"/>
      </a:dk2>
      <a:lt2>
        <a:srgbClr val="D8D8D8"/>
      </a:lt2>
      <a:accent1>
        <a:srgbClr val="446699"/>
      </a:accent1>
      <a:accent2>
        <a:srgbClr val="996600"/>
      </a:accent2>
      <a:accent3>
        <a:srgbClr val="336600"/>
      </a:accent3>
      <a:accent4>
        <a:srgbClr val="CC6600"/>
      </a:accent4>
      <a:accent5>
        <a:srgbClr val="999966"/>
      </a:accent5>
      <a:accent6>
        <a:srgbClr val="993366"/>
      </a:accent6>
      <a:hlink>
        <a:srgbClr val="C00000"/>
      </a:hlink>
      <a:folHlink>
        <a:srgbClr val="A5CF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Soils template">
  <a:themeElements>
    <a:clrScheme name="NMFE">
      <a:dk1>
        <a:sysClr val="windowText" lastClr="000000"/>
      </a:dk1>
      <a:lt1>
        <a:sysClr val="window" lastClr="FFFFFF"/>
      </a:lt1>
      <a:dk2>
        <a:srgbClr val="595959"/>
      </a:dk2>
      <a:lt2>
        <a:srgbClr val="D8D8D8"/>
      </a:lt2>
      <a:accent1>
        <a:srgbClr val="446699"/>
      </a:accent1>
      <a:accent2>
        <a:srgbClr val="996600"/>
      </a:accent2>
      <a:accent3>
        <a:srgbClr val="336600"/>
      </a:accent3>
      <a:accent4>
        <a:srgbClr val="CC6600"/>
      </a:accent4>
      <a:accent5>
        <a:srgbClr val="999966"/>
      </a:accent5>
      <a:accent6>
        <a:srgbClr val="993366"/>
      </a:accent6>
      <a:hlink>
        <a:srgbClr val="C00000"/>
      </a:hlink>
      <a:folHlink>
        <a:srgbClr val="A5CF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itrogen template">
  <a:themeElements>
    <a:clrScheme name="NMFE">
      <a:dk1>
        <a:sysClr val="windowText" lastClr="000000"/>
      </a:dk1>
      <a:lt1>
        <a:sysClr val="window" lastClr="FFFFFF"/>
      </a:lt1>
      <a:dk2>
        <a:srgbClr val="595959"/>
      </a:dk2>
      <a:lt2>
        <a:srgbClr val="D8D8D8"/>
      </a:lt2>
      <a:accent1>
        <a:srgbClr val="446699"/>
      </a:accent1>
      <a:accent2>
        <a:srgbClr val="996600"/>
      </a:accent2>
      <a:accent3>
        <a:srgbClr val="336600"/>
      </a:accent3>
      <a:accent4>
        <a:srgbClr val="CC6600"/>
      </a:accent4>
      <a:accent5>
        <a:srgbClr val="999966"/>
      </a:accent5>
      <a:accent6>
        <a:srgbClr val="993366"/>
      </a:accent6>
      <a:hlink>
        <a:srgbClr val="C00000"/>
      </a:hlink>
      <a:folHlink>
        <a:srgbClr val="A5CF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Phosphorus template">
  <a:themeElements>
    <a:clrScheme name="NMFE">
      <a:dk1>
        <a:sysClr val="windowText" lastClr="000000"/>
      </a:dk1>
      <a:lt1>
        <a:sysClr val="window" lastClr="FFFFFF"/>
      </a:lt1>
      <a:dk2>
        <a:srgbClr val="595959"/>
      </a:dk2>
      <a:lt2>
        <a:srgbClr val="D8D8D8"/>
      </a:lt2>
      <a:accent1>
        <a:srgbClr val="446699"/>
      </a:accent1>
      <a:accent2>
        <a:srgbClr val="996600"/>
      </a:accent2>
      <a:accent3>
        <a:srgbClr val="336600"/>
      </a:accent3>
      <a:accent4>
        <a:srgbClr val="CC6600"/>
      </a:accent4>
      <a:accent5>
        <a:srgbClr val="999966"/>
      </a:accent5>
      <a:accent6>
        <a:srgbClr val="993366"/>
      </a:accent6>
      <a:hlink>
        <a:srgbClr val="C00000"/>
      </a:hlink>
      <a:folHlink>
        <a:srgbClr val="A5CF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Potassium template">
  <a:themeElements>
    <a:clrScheme name="NMFE">
      <a:dk1>
        <a:sysClr val="windowText" lastClr="000000"/>
      </a:dk1>
      <a:lt1>
        <a:sysClr val="window" lastClr="FFFFFF"/>
      </a:lt1>
      <a:dk2>
        <a:srgbClr val="595959"/>
      </a:dk2>
      <a:lt2>
        <a:srgbClr val="D8D8D8"/>
      </a:lt2>
      <a:accent1>
        <a:srgbClr val="446699"/>
      </a:accent1>
      <a:accent2>
        <a:srgbClr val="996600"/>
      </a:accent2>
      <a:accent3>
        <a:srgbClr val="336600"/>
      </a:accent3>
      <a:accent4>
        <a:srgbClr val="CC6600"/>
      </a:accent4>
      <a:accent5>
        <a:srgbClr val="999966"/>
      </a:accent5>
      <a:accent6>
        <a:srgbClr val="993366"/>
      </a:accent6>
      <a:hlink>
        <a:srgbClr val="C00000"/>
      </a:hlink>
      <a:folHlink>
        <a:srgbClr val="A5CF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Manure template">
  <a:themeElements>
    <a:clrScheme name="NMFE">
      <a:dk1>
        <a:sysClr val="windowText" lastClr="000000"/>
      </a:dk1>
      <a:lt1>
        <a:sysClr val="window" lastClr="FFFFFF"/>
      </a:lt1>
      <a:dk2>
        <a:srgbClr val="595959"/>
      </a:dk2>
      <a:lt2>
        <a:srgbClr val="D8D8D8"/>
      </a:lt2>
      <a:accent1>
        <a:srgbClr val="446699"/>
      </a:accent1>
      <a:accent2>
        <a:srgbClr val="996600"/>
      </a:accent2>
      <a:accent3>
        <a:srgbClr val="336600"/>
      </a:accent3>
      <a:accent4>
        <a:srgbClr val="CC6600"/>
      </a:accent4>
      <a:accent5>
        <a:srgbClr val="999966"/>
      </a:accent5>
      <a:accent6>
        <a:srgbClr val="993366"/>
      </a:accent6>
      <a:hlink>
        <a:srgbClr val="C00000"/>
      </a:hlink>
      <a:folHlink>
        <a:srgbClr val="A5CF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1966</Words>
  <Application>Microsoft Macintosh PowerPoint</Application>
  <PresentationFormat>Widescreen</PresentationFormat>
  <Paragraphs>145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Abadi</vt:lpstr>
      <vt:lpstr>Aptos</vt:lpstr>
      <vt:lpstr>Aptos Display</vt:lpstr>
      <vt:lpstr>Arial</vt:lpstr>
      <vt:lpstr>Arial Narrow Bold</vt:lpstr>
      <vt:lpstr>Calibri</vt:lpstr>
      <vt:lpstr>Calibri Light</vt:lpstr>
      <vt:lpstr>Times New Roman</vt:lpstr>
      <vt:lpstr>Wingdings</vt:lpstr>
      <vt:lpstr>3_Soils template</vt:lpstr>
      <vt:lpstr>2 Nutrient Mgmt template</vt:lpstr>
      <vt:lpstr>1 NMFE opening template</vt:lpstr>
      <vt:lpstr>4_Soils template</vt:lpstr>
      <vt:lpstr>4_Nitrogen template</vt:lpstr>
      <vt:lpstr>5_Phosphorus template</vt:lpstr>
      <vt:lpstr>6_Potassium template</vt:lpstr>
      <vt:lpstr>7_Manure template</vt:lpstr>
      <vt:lpstr>PowerPoint Presentation</vt:lpstr>
      <vt:lpstr>Phosphorus</vt:lpstr>
      <vt:lpstr>Following Along in Fast Facts?  </vt:lpstr>
      <vt:lpstr>Phosphorus (P) in Plants</vt:lpstr>
      <vt:lpstr>Phosphorus Deficiency</vt:lpstr>
      <vt:lpstr>Phosphorus &amp; Surface Water Quality</vt:lpstr>
      <vt:lpstr>The Phosphorus Cycle</vt:lpstr>
      <vt:lpstr>Assessing the Need for P Applications</vt:lpstr>
      <vt:lpstr>PowerPoint Presentation</vt:lpstr>
      <vt:lpstr>Soil Test P Categories</vt:lpstr>
      <vt:lpstr>Crop Yield Goal</vt:lpstr>
      <vt:lpstr>P2O5 Recommendations for Corn</vt:lpstr>
      <vt:lpstr>P Crediting</vt:lpstr>
      <vt:lpstr>Soil Test P Changes Slowly</vt:lpstr>
      <vt:lpstr>Soil Test P Changes Slowly: Example</vt:lpstr>
      <vt:lpstr>Soil Tests Monitors P Variability on Farm</vt:lpstr>
      <vt:lpstr>Phosphorus Recommendations for Other Crops</vt:lpstr>
      <vt:lpstr>Wisconsin’s Phosphorus Index</vt:lpstr>
      <vt:lpstr>What is the P-Index (PI)?</vt:lpstr>
      <vt:lpstr>What is the P-Index (PI)?</vt:lpstr>
      <vt:lpstr>Phosphorus Index: Source &amp; Transport</vt:lpstr>
      <vt:lpstr>Components of the Phosphorus Index (PI)</vt:lpstr>
      <vt:lpstr>Interpretation of the Wisconsin P-Index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H Smith</dc:creator>
  <cp:lastModifiedBy>Madeline Rastall</cp:lastModifiedBy>
  <cp:revision>14</cp:revision>
  <dcterms:created xsi:type="dcterms:W3CDTF">2025-10-15T17:50:15Z</dcterms:created>
  <dcterms:modified xsi:type="dcterms:W3CDTF">2025-12-01T15:30:48Z</dcterms:modified>
</cp:coreProperties>
</file>