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73" r:id="rId3"/>
    <p:sldMasterId id="2147483684" r:id="rId4"/>
    <p:sldMasterId id="2147483692" r:id="rId5"/>
    <p:sldMasterId id="2147483699" r:id="rId6"/>
    <p:sldMasterId id="2147483706" r:id="rId7"/>
    <p:sldMasterId id="2147483713" r:id="rId8"/>
  </p:sldMasterIdLst>
  <p:notesMasterIdLst>
    <p:notesMasterId r:id="rId43"/>
  </p:notesMasterIdLst>
  <p:sldIdLst>
    <p:sldId id="1542" r:id="rId9"/>
    <p:sldId id="1746" r:id="rId10"/>
    <p:sldId id="1664" r:id="rId11"/>
    <p:sldId id="1747" r:id="rId12"/>
    <p:sldId id="1547" r:id="rId13"/>
    <p:sldId id="1548" r:id="rId14"/>
    <p:sldId id="1748" r:id="rId15"/>
    <p:sldId id="1749" r:id="rId16"/>
    <p:sldId id="1550" r:id="rId17"/>
    <p:sldId id="1551" r:id="rId18"/>
    <p:sldId id="1750" r:id="rId19"/>
    <p:sldId id="1806" r:id="rId20"/>
    <p:sldId id="1751" r:id="rId21"/>
    <p:sldId id="1752" r:id="rId22"/>
    <p:sldId id="1807" r:id="rId23"/>
    <p:sldId id="1808" r:id="rId24"/>
    <p:sldId id="1753" r:id="rId25"/>
    <p:sldId id="1762" r:id="rId26"/>
    <p:sldId id="1805" r:id="rId27"/>
    <p:sldId id="1562" r:id="rId28"/>
    <p:sldId id="263" r:id="rId29"/>
    <p:sldId id="271" r:id="rId30"/>
    <p:sldId id="260" r:id="rId31"/>
    <p:sldId id="1569" r:id="rId32"/>
    <p:sldId id="1572" r:id="rId33"/>
    <p:sldId id="1574" r:id="rId34"/>
    <p:sldId id="781" r:id="rId35"/>
    <p:sldId id="782" r:id="rId36"/>
    <p:sldId id="1703" r:id="rId37"/>
    <p:sldId id="783" r:id="rId38"/>
    <p:sldId id="1754" r:id="rId39"/>
    <p:sldId id="1755" r:id="rId40"/>
    <p:sldId id="1756" r:id="rId41"/>
    <p:sldId id="17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1DF8A-2F63-A710-A5C4-7EB106F9349D}" name="LANDON R BAUMGARTNER" initials="LB" userId="S::lrbaumgartne@wisc.edu::f4f0f362-020d-4b3b-b529-2a53a1703c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p:restoredTop sz="94774"/>
  </p:normalViewPr>
  <p:slideViewPr>
    <p:cSldViewPr snapToGrid="0">
      <p:cViewPr varScale="1">
        <p:scale>
          <a:sx n="122" d="100"/>
          <a:sy n="122" d="100"/>
        </p:scale>
        <p:origin x="208" y="3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8AC34-8676-7E41-A9FE-26EDA923B47D}"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738AB-B706-0240-8D86-1E630A891B85}" type="slidenum">
              <a:rPr lang="en-US" smtClean="0"/>
              <a:t>‹#›</a:t>
            </a:fld>
            <a:endParaRPr lang="en-US"/>
          </a:p>
        </p:txBody>
      </p:sp>
    </p:spTree>
    <p:extLst>
      <p:ext uri="{BB962C8B-B14F-4D97-AF65-F5344CB8AC3E}">
        <p14:creationId xmlns:p14="http://schemas.microsoft.com/office/powerpoint/2010/main" val="46701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B738AB-B706-0240-8D86-1E630A891B85}" type="slidenum">
              <a:rPr lang="en-US" smtClean="0"/>
              <a:t>1</a:t>
            </a:fld>
            <a:endParaRPr lang="en-US"/>
          </a:p>
        </p:txBody>
      </p:sp>
    </p:spTree>
    <p:extLst>
      <p:ext uri="{BB962C8B-B14F-4D97-AF65-F5344CB8AC3E}">
        <p14:creationId xmlns:p14="http://schemas.microsoft.com/office/powerpoint/2010/main" val="59691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FAA7A-752D-8406-AB9F-4519B9FAF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E5964-6ED2-0BC9-4202-49441E1BE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A136E-B2C0-2670-9649-52ECD8728AF2}"/>
              </a:ext>
            </a:extLst>
          </p:cNvPr>
          <p:cNvSpPr>
            <a:spLocks noGrp="1"/>
          </p:cNvSpPr>
          <p:nvPr>
            <p:ph type="body" idx="1"/>
          </p:nvPr>
        </p:nvSpPr>
        <p:spPr/>
        <p:txBody>
          <a:bodyPr/>
          <a:lstStyle/>
          <a:p>
            <a:r>
              <a:rPr lang="en-US" sz="1800" b="1" i="0" u="none" strike="noStrike" dirty="0">
                <a:solidFill>
                  <a:srgbClr val="000000"/>
                </a:solidFill>
                <a:effectLst/>
                <a:highlight>
                  <a:srgbClr val="F5F5F5"/>
                </a:highlight>
                <a:latin typeface="Calibri" panose="020F0502020204030204" pitchFamily="34" charset="0"/>
              </a:rPr>
              <a:t>N2.1.2  A MRTN example: First determine your nitrogen to corn price ratio. If nitrogen is $0.60/</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 and the projected price for corn is $4.50 </a:t>
            </a:r>
            <a:r>
              <a:rPr lang="en-US" sz="1800" b="1" i="0" u="none" strike="noStrike" dirty="0" err="1">
                <a:solidFill>
                  <a:srgbClr val="000000"/>
                </a:solidFill>
                <a:effectLst/>
                <a:highlight>
                  <a:srgbClr val="F5F5F5"/>
                </a:highlight>
                <a:latin typeface="Calibri" panose="020F0502020204030204" pitchFamily="34" charset="0"/>
              </a:rPr>
              <a:t>bu</a:t>
            </a:r>
            <a:r>
              <a:rPr lang="en-US" sz="1800" b="1" i="0" u="none" strike="noStrike" dirty="0">
                <a:solidFill>
                  <a:srgbClr val="000000"/>
                </a:solidFill>
                <a:effectLst/>
                <a:highlight>
                  <a:srgbClr val="F5F5F5"/>
                </a:highlight>
                <a:latin typeface="Calibri" panose="020F0502020204030204" pitchFamily="34" charset="0"/>
              </a:rPr>
              <a:t>/ac, the ratio would be .15 (blue). If your  field’s soil has high yield potential and the previous crop was corn, then the range for the recommended N rate is 135-160 </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/A.  In the notes section, there are further considerations to take into account in refining the recommendation.</a:t>
            </a:r>
            <a:endParaRPr lang="en-US" dirty="0"/>
          </a:p>
        </p:txBody>
      </p:sp>
    </p:spTree>
    <p:extLst>
      <p:ext uri="{BB962C8B-B14F-4D97-AF65-F5344CB8AC3E}">
        <p14:creationId xmlns:p14="http://schemas.microsoft.com/office/powerpoint/2010/main" val="177122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1" i="0" u="none" strike="noStrike" dirty="0">
                <a:solidFill>
                  <a:srgbClr val="0F4761"/>
                </a:solidFill>
                <a:effectLst/>
                <a:highlight>
                  <a:srgbClr val="F5F5F5"/>
                </a:highlight>
                <a:latin typeface="Calibri" panose="020F0502020204030204" pitchFamily="34" charset="0"/>
              </a:rPr>
              <a:t>N2.3.3  A legume credit example: the crop being grown the first year after terminating a good (70-100% stand density) alfalfa stand with greater than 8 inches of regrowth on medium-textured soil should have 190 </a:t>
            </a:r>
            <a:r>
              <a:rPr lang="en-US" sz="1800" b="1" i="0" u="none" strike="noStrike" dirty="0" err="1">
                <a:solidFill>
                  <a:srgbClr val="0F4761"/>
                </a:solidFill>
                <a:effectLst/>
                <a:highlight>
                  <a:srgbClr val="F5F5F5"/>
                </a:highlight>
                <a:latin typeface="Calibri" panose="020F0502020204030204" pitchFamily="34" charset="0"/>
              </a:rPr>
              <a:t>lb</a:t>
            </a:r>
            <a:r>
              <a:rPr lang="en-US" sz="1800" b="1" i="0" u="none" strike="noStrike" dirty="0">
                <a:solidFill>
                  <a:srgbClr val="0F4761"/>
                </a:solidFill>
                <a:effectLst/>
                <a:highlight>
                  <a:srgbClr val="F5F5F5"/>
                </a:highlight>
                <a:latin typeface="Calibri" panose="020F0502020204030204" pitchFamily="34" charset="0"/>
              </a:rPr>
              <a:t>/a nitrogen subtracted from the base N recommendation. </a:t>
            </a:r>
            <a:r>
              <a:rPr lang="en-US" sz="18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F4761"/>
                </a:solidFill>
                <a:effectLst/>
                <a:highlight>
                  <a:srgbClr val="F5F5F5"/>
                </a:highlight>
                <a:latin typeface="Calibri" panose="020F0502020204030204" pitchFamily="34" charset="0"/>
              </a:rPr>
              <a:t>N2.3.4  With the MRTN approach to nitrogen recommendations for corn, any soybean nitrogen credit is accounted for in the base recommendation.</a:t>
            </a:r>
            <a:r>
              <a:rPr lang="en-US" sz="1800" b="1" i="0" u="none" strike="noStrike" dirty="0">
                <a:solidFill>
                  <a:srgbClr val="FF0000"/>
                </a:solidFill>
                <a:effectLst/>
                <a:highlight>
                  <a:srgbClr val="F5F5F5"/>
                </a:highlight>
                <a:latin typeface="Calibri" panose="020F0502020204030204" pitchFamily="34" charset="0"/>
              </a:rPr>
              <a:t>  </a:t>
            </a:r>
            <a:r>
              <a:rPr lang="en-US" sz="18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216871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F4761"/>
                </a:solidFill>
                <a:effectLst/>
                <a:highlight>
                  <a:srgbClr val="F5F5F5"/>
                </a:highlight>
                <a:latin typeface="Calibri" panose="020F0502020204030204" pitchFamily="34" charset="0"/>
              </a:rPr>
              <a:t>N2.3.1  Legumes interact with soil bacteria to biologically fix nitrogen for the plant. After the legume is harvested, there is still plant-available nitrogen in the soil for the next crop. This nitrogen needs to be credited to the base N recommendation.</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0A6372-58AE-4445-9253-F3617B0698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35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0A6372-58AE-4445-9253-F3617B0698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64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en-US" altLang="en-US" sz="1200" dirty="0">
                <a:solidFill>
                  <a:srgbClr val="000000"/>
                </a:solidFill>
                <a:latin typeface="Arial" panose="020B0604020202020204" pitchFamily="34" charset="0"/>
              </a:rPr>
              <a:t>Lower temperatures delay N conversions to nitrate - which is the most mobile form of N.</a:t>
            </a:r>
          </a:p>
          <a:p>
            <a:pPr defTabSz="966612" fontAlgn="base">
              <a:spcBef>
                <a:spcPct val="30000"/>
              </a:spcBef>
              <a:spcAft>
                <a:spcPct val="0"/>
              </a:spcAft>
              <a:defRPr/>
            </a:pPr>
            <a:r>
              <a:rPr lang="en-US" altLang="en-US" sz="1200" dirty="0">
                <a:solidFill>
                  <a:srgbClr val="000000"/>
                </a:solidFill>
                <a:latin typeface="Arial" panose="020B0604020202020204" pitchFamily="34" charset="0"/>
              </a:rPr>
              <a:t>Remember: The assumption of 70% loss of N (total vs. available). (i.e. Losses of N are accounted when determining N credits.) </a:t>
            </a: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Times New Roman" pitchFamily="18" charset="0"/>
              </a:rPr>
              <a:t>N credits are present regardless of the methods used to kill the stand  - tillage, herbicide, winter-kill, etc.</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Remember mineralization is temperature dependent. A cool spring may cause early season N deficiency symptoms. In almost all years, the corn will catch up as N is released with warmer temperatures.</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Also remember N leaches. Abundant precipitation in the spring has the potential to result in loss of N - regardless of the source.</a:t>
            </a:r>
          </a:p>
          <a:p>
            <a:pPr defTabSz="966612" eaLnBrk="0" fontAlgn="base" hangingPunct="0">
              <a:spcBef>
                <a:spcPct val="30000"/>
              </a:spcBef>
              <a:spcAft>
                <a:spcPct val="0"/>
              </a:spcAft>
              <a:defRPr/>
            </a:pPr>
            <a:r>
              <a:rPr lang="en-US" altLang="en-US" sz="1200" dirty="0">
                <a:solidFill>
                  <a:srgbClr val="000000"/>
                </a:solidFill>
                <a:latin typeface="Times New Roman" pitchFamily="18" charset="0"/>
              </a:rPr>
              <a:t> </a:t>
            </a:r>
          </a:p>
          <a:p>
            <a:pPr defTabSz="966612" fontAlgn="base">
              <a:spcBef>
                <a:spcPct val="30000"/>
              </a:spcBef>
              <a:spcAft>
                <a:spcPct val="0"/>
              </a:spcAft>
              <a:defRPr/>
            </a:pPr>
            <a:r>
              <a:rPr lang="en-US" altLang="en-US" sz="1200" dirty="0">
                <a:solidFill>
                  <a:srgbClr val="000000"/>
                </a:solidFill>
                <a:latin typeface="Arial" panose="020B0604020202020204" pitchFamily="34" charset="0"/>
              </a:rPr>
              <a:t> </a:t>
            </a:r>
            <a:endParaRPr lang="en-US" altLang="en-US" sz="1200" dirty="0">
              <a:solidFill>
                <a:srgbClr val="FF0000"/>
              </a:solidFill>
              <a:latin typeface="Times New Roman" pitchFamily="18" charset="0"/>
            </a:endParaRPr>
          </a:p>
          <a:p>
            <a:pPr defTabSz="966612" fontAlgn="base">
              <a:spcBef>
                <a:spcPct val="30000"/>
              </a:spcBef>
              <a:spcAft>
                <a:spcPct val="0"/>
              </a:spcAf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defRPr/>
            </a:pPr>
            <a:r>
              <a:rPr lang="en-US" altLang="en-US" sz="1200" dirty="0">
                <a:solidFill>
                  <a:srgbClr val="000000"/>
                </a:solidFill>
                <a:latin typeface="Arial" panose="020B0604020202020204" pitchFamily="34" charset="0"/>
              </a:rPr>
              <a:t> </a:t>
            </a: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pPr defTabSz="966612" fontAlgn="base">
              <a:spcBef>
                <a:spcPct val="30000"/>
              </a:spcBef>
              <a:spcAft>
                <a:spcPct val="0"/>
              </a:spcAft>
              <a:tabLst>
                <a:tab pos="246688" algn="l"/>
              </a:tabLst>
              <a:defRPr/>
            </a:pPr>
            <a:endParaRPr lang="en-US" altLang="en-US" sz="1200" dirty="0">
              <a:solidFill>
                <a:srgbClr val="000000"/>
              </a:solidFill>
              <a:latin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04799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81765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N4.1.2  Nitrogen fertilizers are interchangeable, however, due to application methods of liquid, dry, and gas products, application timing may heavily influence fertilizer type purchased.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23386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N4.1.3  Nitrogen application rates are adjusted based on previous crop and nutrient credits from manure and legumes.</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104147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N4.1.4  Fertilizer blends are commonly applied to Wisconsin field crops needing nitrogen and other macronutrients; these blends are based on application rate, soil test value, crop need, and fertilizer product purchased. </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3037290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8C31-3E49-38BA-4875-1CDD76ACC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FE0C9-C639-32F8-CA79-38FCD0156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B6E23-E836-39BA-CC61-8C2DD8CE8F69}"/>
              </a:ext>
            </a:extLst>
          </p:cNvPr>
          <p:cNvSpPr>
            <a:spLocks noGrp="1"/>
          </p:cNvSpPr>
          <p:nvPr>
            <p:ph type="body" idx="1"/>
          </p:nvPr>
        </p:nvSpPr>
        <p:spPr/>
        <p:txBody>
          <a:bodyPr/>
          <a:lstStyle/>
          <a:p>
            <a:r>
              <a:rPr lang="en-US" sz="1200" dirty="0">
                <a:solidFill>
                  <a:srgbClr val="0F4761"/>
                </a:solidFill>
                <a:cs typeface="Calibri"/>
              </a:rPr>
              <a:t>S9.2.1  By definition, a fertilizer is substance added to the soil to increase its nutrient concentrations. Fertilizer can be naturally occurring or manufactured substances.</a:t>
            </a:r>
          </a:p>
          <a:p>
            <a:r>
              <a:rPr lang="en-US" sz="1200" dirty="0">
                <a:cs typeface="Calibri"/>
              </a:rPr>
              <a:t>S9.2.2  Fertilizers can be solids, liquids, or gasses. Fertilizer selection is typically based upon cost per pound of nutrient, ease of handling and application, as well as specific soil and cropping system factors, such a crop, crop growth stage, soil pH, etc.</a:t>
            </a:r>
          </a:p>
          <a:p>
            <a:r>
              <a:rPr lang="en-US" sz="1200" dirty="0">
                <a:cs typeface="Calibri"/>
              </a:rPr>
              <a:t>S9.2.3  A guaranteed analysis must be provided for all materials sold as a fertilizer. The three numbers in a fertilizer guaranteed analysis represent the % N, % P</a:t>
            </a:r>
            <a:r>
              <a:rPr lang="en-US" sz="1200" baseline="-25000" dirty="0">
                <a:cs typeface="Calibri"/>
              </a:rPr>
              <a:t>2</a:t>
            </a:r>
            <a:r>
              <a:rPr lang="en-US" sz="1200" dirty="0">
                <a:cs typeface="Calibri"/>
              </a:rPr>
              <a:t>O</a:t>
            </a:r>
            <a:r>
              <a:rPr lang="en-US" sz="1200" baseline="-25000" dirty="0">
                <a:cs typeface="Calibri"/>
              </a:rPr>
              <a:t>5</a:t>
            </a:r>
            <a:r>
              <a:rPr lang="en-US" sz="1200" dirty="0">
                <a:cs typeface="Calibri"/>
              </a:rPr>
              <a:t>, and % K</a:t>
            </a:r>
            <a:r>
              <a:rPr lang="en-US" sz="1200" baseline="-25000" dirty="0">
                <a:cs typeface="Calibri"/>
              </a:rPr>
              <a:t>2</a:t>
            </a:r>
            <a:r>
              <a:rPr lang="en-US" sz="1200" dirty="0">
                <a:cs typeface="Calibri"/>
              </a:rPr>
              <a:t>0 content of the fertilizer on a weight basis.  </a:t>
            </a:r>
          </a:p>
          <a:p>
            <a:endParaRPr lang="en-US" dirty="0"/>
          </a:p>
        </p:txBody>
      </p:sp>
    </p:spTree>
    <p:extLst>
      <p:ext uri="{BB962C8B-B14F-4D97-AF65-F5344CB8AC3E}">
        <p14:creationId xmlns:p14="http://schemas.microsoft.com/office/powerpoint/2010/main" val="3629774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1" i="0" u="none" strike="noStrike" dirty="0">
                <a:solidFill>
                  <a:srgbClr val="0F4761"/>
                </a:solidFill>
                <a:effectLst/>
                <a:highlight>
                  <a:srgbClr val="F5F5F5"/>
                </a:highlight>
                <a:latin typeface="Calibri" panose="020F0502020204030204" pitchFamily="34" charset="0"/>
              </a:rPr>
              <a:t>N1.1.1  Plants absorb more nitrogen than any other element. It is essential for structural, genetic and metabolic compounds in plant cells.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highlight>
                  <a:srgbClr val="F5F5F5"/>
                </a:highlight>
                <a:latin typeface="Calibri" panose="020F0502020204030204" pitchFamily="34" charset="0"/>
              </a:rPr>
              <a:t>N1.1.4  Plants use nitrogen in the ammonium (NH4+) and nitrate (NO3-) forms.</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3698877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5042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211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624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highlight>
                  <a:srgbClr val="FFFFFF"/>
                </a:highlight>
                <a:latin typeface="Calibri" panose="020F0502020204030204" pitchFamily="34" charset="0"/>
              </a:rPr>
              <a:t>N4.2.1  The best times to apply nitrogen in Wisconsin depends on soil type and soil temperature. Generally, from a water quality protection and farm economics perspective, fall applications of commercial fertilizer nitrogen should be avoided.</a:t>
            </a:r>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86740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72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N1.1.2  Nitrogen deficiency symptoms (yellowing) occur in older leaves.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N1.1.3  Excessively green plants at the end of summer can indicate too much nitrogen was available to the plant.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endParaRPr lang="en-US" dirty="0"/>
          </a:p>
        </p:txBody>
      </p:sp>
    </p:spTree>
    <p:extLst>
      <p:ext uri="{BB962C8B-B14F-4D97-AF65-F5344CB8AC3E}">
        <p14:creationId xmlns:p14="http://schemas.microsoft.com/office/powerpoint/2010/main" val="121740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1" i="0" u="none" strike="noStrike" dirty="0">
                <a:solidFill>
                  <a:srgbClr val="0F4761"/>
                </a:solidFill>
                <a:effectLst/>
                <a:highlight>
                  <a:srgbClr val="F5F5F5"/>
                </a:highlight>
                <a:latin typeface="Calibri" panose="020F0502020204030204" pitchFamily="34" charset="0"/>
              </a:rPr>
              <a:t>N1.2.1  Nitrogen is present in several forms, some available and some not available for plant uptake.</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N1.2.2  Nitrogen is added into an agricultural system via biological fixation by legume plants, soil organic matter, crop residue, manures and biosolids, commercial fertilizer, and atmospheric fixation and deposition.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N1.2.3  During the normal nitrogen cycle, nitrogen can be lost via denitrification, volatilization, leaching, and NH4+ fixation. </a:t>
            </a:r>
            <a:r>
              <a:rPr lang="en-US" sz="1200" b="0" i="0" dirty="0">
                <a:solidFill>
                  <a:srgbClr val="000000"/>
                </a:solidFill>
                <a:effectLst/>
                <a:highlight>
                  <a:srgbClr val="F5F5F5"/>
                </a:highlight>
                <a:latin typeface="Calibri" panose="020F0502020204030204" pitchFamily="34" charset="0"/>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200" b="1" i="0" u="none" strike="noStrike" dirty="0">
                <a:solidFill>
                  <a:srgbClr val="000000"/>
                </a:solidFill>
                <a:effectLst/>
                <a:highlight>
                  <a:srgbClr val="F5F5F5"/>
                </a:highlight>
                <a:latin typeface="Calibri" panose="020F0502020204030204" pitchFamily="34" charset="0"/>
              </a:rPr>
              <a:t>N1.2.4  Nitrogen losses in an agronomic cropping system include harvest, leaching, runoff and erosion.</a:t>
            </a:r>
            <a:endParaRPr lang="en-US" b="0" i="0" dirty="0">
              <a:solidFill>
                <a:srgbClr val="000000"/>
              </a:solidFill>
              <a:effectLst/>
              <a:highlight>
                <a:srgbClr val="F5F5F5"/>
              </a:highlight>
              <a:latin typeface="Arial" panose="020B0604020202020204" pitchFamily="34" charset="0"/>
            </a:endParaRPr>
          </a:p>
          <a:p>
            <a:endParaRPr lang="en-US" dirty="0"/>
          </a:p>
          <a:p>
            <a:endParaRPr lang="en-US" dirty="0"/>
          </a:p>
          <a:p>
            <a:r>
              <a:rPr lang="en-US" dirty="0"/>
              <a:t>Atmosphere contains 78% nitrogen as N</a:t>
            </a:r>
            <a:r>
              <a:rPr lang="en-US" baseline="-25000" dirty="0"/>
              <a:t>2 </a:t>
            </a:r>
            <a:r>
              <a:rPr lang="en-US" dirty="0"/>
              <a:t>gas - Plants cannot use this N directly</a:t>
            </a:r>
          </a:p>
          <a:p>
            <a:r>
              <a:rPr lang="en-US" dirty="0"/>
              <a:t>Plants use N in ammonium (NH4+) and nitrate (NO3-) forms</a:t>
            </a:r>
          </a:p>
          <a:p>
            <a:r>
              <a:rPr lang="en-US" dirty="0"/>
              <a:t>Nitrogen from air must be converted for plant use</a:t>
            </a:r>
          </a:p>
          <a:p>
            <a:pPr lvl="1"/>
            <a:r>
              <a:rPr lang="en-US" dirty="0"/>
              <a:t>Biological fixation (Rhizobia bacteria and legumes)</a:t>
            </a:r>
          </a:p>
          <a:p>
            <a:pPr lvl="1"/>
            <a:r>
              <a:rPr lang="en-US" dirty="0"/>
              <a:t>Chemical fixation (fertilizers)</a:t>
            </a:r>
          </a:p>
          <a:p>
            <a:r>
              <a:rPr lang="en-US" dirty="0"/>
              <a:t>Nitrogen can also be provided through Soil Organic Matter</a:t>
            </a:r>
          </a:p>
          <a:p>
            <a:endParaRPr lang="en-US" dirty="0"/>
          </a:p>
        </p:txBody>
      </p:sp>
    </p:spTree>
    <p:extLst>
      <p:ext uri="{BB962C8B-B14F-4D97-AF65-F5344CB8AC3E}">
        <p14:creationId xmlns:p14="http://schemas.microsoft.com/office/powerpoint/2010/main" val="120143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F4761"/>
                </a:solidFill>
                <a:effectLst/>
                <a:highlight>
                  <a:srgbClr val="F5F5F5"/>
                </a:highlight>
                <a:latin typeface="Calibri" panose="020F0502020204030204" pitchFamily="34" charset="0"/>
              </a:rPr>
              <a:t>N2.1.1  University of Wisconsin uses a MRTN philosophy for base nitrogen recommendations for corn and wheat. MRTN stands for Maximum Return to Nitrogen, which determines N rate that provides for maximum economic return based on both the cost of N and an anticipated crop price. </a:t>
            </a:r>
            <a:endParaRPr lang="en-US" dirty="0"/>
          </a:p>
        </p:txBody>
      </p:sp>
    </p:spTree>
    <p:extLst>
      <p:ext uri="{BB962C8B-B14F-4D97-AF65-F5344CB8AC3E}">
        <p14:creationId xmlns:p14="http://schemas.microsoft.com/office/powerpoint/2010/main" val="1768577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highlight>
                  <a:srgbClr val="F5F5F5"/>
                </a:highlight>
                <a:latin typeface="Calibri" panose="020F0502020204030204" pitchFamily="34" charset="0"/>
              </a:rPr>
              <a:t>N2.1.2  A MRTN example: First determine your nitrogen to corn price ratio. If nitrogen is $0.60/</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 and the projected price for corn is $4.50 </a:t>
            </a:r>
            <a:r>
              <a:rPr lang="en-US" sz="1800" b="1" i="0" u="none" strike="noStrike" dirty="0" err="1">
                <a:solidFill>
                  <a:srgbClr val="000000"/>
                </a:solidFill>
                <a:effectLst/>
                <a:highlight>
                  <a:srgbClr val="F5F5F5"/>
                </a:highlight>
                <a:latin typeface="Calibri" panose="020F0502020204030204" pitchFamily="34" charset="0"/>
              </a:rPr>
              <a:t>bu</a:t>
            </a:r>
            <a:r>
              <a:rPr lang="en-US" sz="1800" b="1" i="0" u="none" strike="noStrike" dirty="0">
                <a:solidFill>
                  <a:srgbClr val="000000"/>
                </a:solidFill>
                <a:effectLst/>
                <a:highlight>
                  <a:srgbClr val="F5F5F5"/>
                </a:highlight>
                <a:latin typeface="Calibri" panose="020F0502020204030204" pitchFamily="34" charset="0"/>
              </a:rPr>
              <a:t>/ac, the ratio would be .15 (blue). If your  field’s soil has high yield potential and the previous crop was corn, then the range for the recommended N rate is 135-160 </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/A.  In the notes section, there are further considerations to take into account in refining the recommendation.</a:t>
            </a:r>
            <a:endParaRPr lang="en-US" dirty="0"/>
          </a:p>
        </p:txBody>
      </p:sp>
    </p:spTree>
    <p:extLst>
      <p:ext uri="{BB962C8B-B14F-4D97-AF65-F5344CB8AC3E}">
        <p14:creationId xmlns:p14="http://schemas.microsoft.com/office/powerpoint/2010/main" val="340178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0FC69-7241-FD12-8332-0AC1634E3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0D719-7FEE-BCF4-DC76-89ABC67C0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E95B2-5B49-EDE3-039E-FC32E6A53B3F}"/>
              </a:ext>
            </a:extLst>
          </p:cNvPr>
          <p:cNvSpPr>
            <a:spLocks noGrp="1"/>
          </p:cNvSpPr>
          <p:nvPr>
            <p:ph type="body" idx="1"/>
          </p:nvPr>
        </p:nvSpPr>
        <p:spPr/>
        <p:txBody>
          <a:bodyPr/>
          <a:lstStyle/>
          <a:p>
            <a:r>
              <a:rPr lang="en-US" sz="1800" b="1" i="0" u="none" strike="noStrike" dirty="0">
                <a:solidFill>
                  <a:srgbClr val="000000"/>
                </a:solidFill>
                <a:effectLst/>
                <a:highlight>
                  <a:srgbClr val="F5F5F5"/>
                </a:highlight>
                <a:latin typeface="Calibri" panose="020F0502020204030204" pitchFamily="34" charset="0"/>
              </a:rPr>
              <a:t>N2.1.2  A MRTN example: First determine your nitrogen to corn price ratio. If nitrogen is $0.60/</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 and the projected price for corn is $4.50 </a:t>
            </a:r>
            <a:r>
              <a:rPr lang="en-US" sz="1800" b="1" i="0" u="none" strike="noStrike" dirty="0" err="1">
                <a:solidFill>
                  <a:srgbClr val="000000"/>
                </a:solidFill>
                <a:effectLst/>
                <a:highlight>
                  <a:srgbClr val="F5F5F5"/>
                </a:highlight>
                <a:latin typeface="Calibri" panose="020F0502020204030204" pitchFamily="34" charset="0"/>
              </a:rPr>
              <a:t>bu</a:t>
            </a:r>
            <a:r>
              <a:rPr lang="en-US" sz="1800" b="1" i="0" u="none" strike="noStrike" dirty="0">
                <a:solidFill>
                  <a:srgbClr val="000000"/>
                </a:solidFill>
                <a:effectLst/>
                <a:highlight>
                  <a:srgbClr val="F5F5F5"/>
                </a:highlight>
                <a:latin typeface="Calibri" panose="020F0502020204030204" pitchFamily="34" charset="0"/>
              </a:rPr>
              <a:t>/ac, the ratio would be .15 (blue). If your  field’s soil has high yield potential and the previous crop was corn, then the range for the recommended N rate is 135-160 </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/A.  In the notes section, there are further considerations to take into account in refining the recommendation.</a:t>
            </a:r>
            <a:endParaRPr lang="en-US" dirty="0"/>
          </a:p>
        </p:txBody>
      </p:sp>
    </p:spTree>
    <p:extLst>
      <p:ext uri="{BB962C8B-B14F-4D97-AF65-F5344CB8AC3E}">
        <p14:creationId xmlns:p14="http://schemas.microsoft.com/office/powerpoint/2010/main" val="389041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Notes from the card image: </a:t>
            </a:r>
          </a:p>
          <a:p>
            <a:r>
              <a:rPr lang="en-US" dirty="0"/>
              <a:t>- These N recommendations include N in starter</a:t>
            </a:r>
          </a:p>
          <a:p>
            <a:r>
              <a:rPr lang="en-US" dirty="0"/>
              <a:t>- The profitability range within $1/acre of MRTN rate</a:t>
            </a:r>
          </a:p>
          <a:p>
            <a:r>
              <a:rPr lang="en-US" dirty="0"/>
              <a:t>- Subtract N credits for legumes or manure</a:t>
            </a:r>
          </a:p>
        </p:txBody>
      </p:sp>
    </p:spTree>
    <p:extLst>
      <p:ext uri="{BB962C8B-B14F-4D97-AF65-F5344CB8AC3E}">
        <p14:creationId xmlns:p14="http://schemas.microsoft.com/office/powerpoint/2010/main" val="293318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EE8A-C203-F480-0472-5FAD39F03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B9294-53EF-2C8F-F551-E8545C947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018D24-2524-33BB-23E4-F2FE3A24106C}"/>
              </a:ext>
            </a:extLst>
          </p:cNvPr>
          <p:cNvSpPr>
            <a:spLocks noGrp="1"/>
          </p:cNvSpPr>
          <p:nvPr>
            <p:ph type="body" idx="1"/>
          </p:nvPr>
        </p:nvSpPr>
        <p:spPr/>
        <p:txBody>
          <a:bodyPr/>
          <a:lstStyle/>
          <a:p>
            <a:r>
              <a:rPr lang="en-US" sz="1800" b="1" i="0" u="none" strike="noStrike" dirty="0">
                <a:solidFill>
                  <a:srgbClr val="000000"/>
                </a:solidFill>
                <a:effectLst/>
                <a:highlight>
                  <a:srgbClr val="F5F5F5"/>
                </a:highlight>
                <a:latin typeface="Calibri" panose="020F0502020204030204" pitchFamily="34" charset="0"/>
              </a:rPr>
              <a:t>N2.1.2  A MRTN example: First determine your nitrogen to corn price ratio. If nitrogen is $0.60/</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 and the projected price for corn is $4.50 </a:t>
            </a:r>
            <a:r>
              <a:rPr lang="en-US" sz="1800" b="1" i="0" u="none" strike="noStrike" dirty="0" err="1">
                <a:solidFill>
                  <a:srgbClr val="000000"/>
                </a:solidFill>
                <a:effectLst/>
                <a:highlight>
                  <a:srgbClr val="F5F5F5"/>
                </a:highlight>
                <a:latin typeface="Calibri" panose="020F0502020204030204" pitchFamily="34" charset="0"/>
              </a:rPr>
              <a:t>bu</a:t>
            </a:r>
            <a:r>
              <a:rPr lang="en-US" sz="1800" b="1" i="0" u="none" strike="noStrike" dirty="0">
                <a:solidFill>
                  <a:srgbClr val="000000"/>
                </a:solidFill>
                <a:effectLst/>
                <a:highlight>
                  <a:srgbClr val="F5F5F5"/>
                </a:highlight>
                <a:latin typeface="Calibri" panose="020F0502020204030204" pitchFamily="34" charset="0"/>
              </a:rPr>
              <a:t>/ac, the ratio would be .15 (blue). If your  field’s soil has high yield potential and the previous crop was corn, then the range for the recommended N rate is 135-160 </a:t>
            </a:r>
            <a:r>
              <a:rPr lang="en-US" sz="1800" b="1" i="0" u="none" strike="noStrike" dirty="0" err="1">
                <a:solidFill>
                  <a:srgbClr val="000000"/>
                </a:solidFill>
                <a:effectLst/>
                <a:highlight>
                  <a:srgbClr val="F5F5F5"/>
                </a:highlight>
                <a:latin typeface="Calibri" panose="020F0502020204030204" pitchFamily="34" charset="0"/>
              </a:rPr>
              <a:t>lb</a:t>
            </a:r>
            <a:r>
              <a:rPr lang="en-US" sz="1800" b="1" i="0" u="none" strike="noStrike" dirty="0">
                <a:solidFill>
                  <a:srgbClr val="000000"/>
                </a:solidFill>
                <a:effectLst/>
                <a:highlight>
                  <a:srgbClr val="F5F5F5"/>
                </a:highlight>
                <a:latin typeface="Calibri" panose="020F0502020204030204" pitchFamily="34" charset="0"/>
              </a:rPr>
              <a:t>/A.  In the notes section, there are further considerations to take into account in refining the recommendation.</a:t>
            </a:r>
            <a:endParaRPr lang="en-US" dirty="0"/>
          </a:p>
        </p:txBody>
      </p:sp>
    </p:spTree>
    <p:extLst>
      <p:ext uri="{BB962C8B-B14F-4D97-AF65-F5344CB8AC3E}">
        <p14:creationId xmlns:p14="http://schemas.microsoft.com/office/powerpoint/2010/main" val="98702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29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Soil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713920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5802328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7428015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99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4150496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 Potassiu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993366"/>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1783597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 SnapPl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A5C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A5CF4C"/>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6609943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2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08980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1 Soil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1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20884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 Soil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248118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50647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941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1 Nitrogen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8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2 Nitrogen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225361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3 Nitrogen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375502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4 Nitrogen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7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 Nitrogen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33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5268044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96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1 Phosphoru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3 Soil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357763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2 Phosphoru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157421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 Phosphoru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124012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4 Phosphoru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1 Potassiu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7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2 Potassiu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44651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3 Potassiu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246634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810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1 Manure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853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2 Manure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31227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3 Manure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360481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Soil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0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4 Manure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7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 NM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a:t>Click to add bulleted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94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NM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a:t>Click to add subsection title</a:t>
            </a:r>
          </a:p>
        </p:txBody>
      </p:sp>
    </p:spTree>
    <p:extLst>
      <p:ext uri="{BB962C8B-B14F-4D97-AF65-F5344CB8AC3E}">
        <p14:creationId xmlns:p14="http://schemas.microsoft.com/office/powerpoint/2010/main" val="327896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 NM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a:t>Click to add title</a:t>
            </a:r>
          </a:p>
        </p:txBody>
      </p:sp>
    </p:spTree>
    <p:extLst>
      <p:ext uri="{BB962C8B-B14F-4D97-AF65-F5344CB8AC3E}">
        <p14:creationId xmlns:p14="http://schemas.microsoft.com/office/powerpoint/2010/main" val="29952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 N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4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NM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006699"/>
                </a:solidFill>
              </a:defRPr>
            </a:lvl1pPr>
          </a:lstStyle>
          <a:p>
            <a:br>
              <a:rPr lang="en-US"/>
            </a:br>
            <a:r>
              <a:rPr lang="en-US"/>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a:t>Add you name, job title and affiliation here</a:t>
            </a:r>
          </a:p>
        </p:txBody>
      </p:sp>
    </p:spTree>
    <p:extLst>
      <p:ext uri="{BB962C8B-B14F-4D97-AF65-F5344CB8AC3E}">
        <p14:creationId xmlns:p14="http://schemas.microsoft.com/office/powerpoint/2010/main" val="30681676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jpeg"/><Relationship Id="rId5" Type="http://schemas.openxmlformats.org/officeDocument/2006/relationships/theme" Target="../theme/theme8.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Tree>
    <p:extLst>
      <p:ext uri="{BB962C8B-B14F-4D97-AF65-F5344CB8AC3E}">
        <p14:creationId xmlns:p14="http://schemas.microsoft.com/office/powerpoint/2010/main" val="2961674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41038793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20789054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718"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Soils</a:t>
            </a:r>
          </a:p>
        </p:txBody>
      </p:sp>
    </p:spTree>
    <p:extLst>
      <p:ext uri="{BB962C8B-B14F-4D97-AF65-F5344CB8AC3E}">
        <p14:creationId xmlns:p14="http://schemas.microsoft.com/office/powerpoint/2010/main" val="1497661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a:t>Nitrogen</a:t>
            </a:r>
            <a:endParaRPr lang="en-US" b="1" spc="100" dirty="0"/>
          </a:p>
        </p:txBody>
      </p:sp>
    </p:spTree>
    <p:extLst>
      <p:ext uri="{BB962C8B-B14F-4D97-AF65-F5344CB8AC3E}">
        <p14:creationId xmlns:p14="http://schemas.microsoft.com/office/powerpoint/2010/main" val="120190695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33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Tree>
    <p:extLst>
      <p:ext uri="{BB962C8B-B14F-4D97-AF65-F5344CB8AC3E}">
        <p14:creationId xmlns:p14="http://schemas.microsoft.com/office/powerpoint/2010/main" val="121277081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CC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Potassium</a:t>
            </a:r>
          </a:p>
        </p:txBody>
      </p:sp>
    </p:spTree>
    <p:extLst>
      <p:ext uri="{BB962C8B-B14F-4D97-AF65-F5344CB8AC3E}">
        <p14:creationId xmlns:p14="http://schemas.microsoft.com/office/powerpoint/2010/main" val="204508101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txStyles>
    <p:titleStyle>
      <a:lvl1pPr algn="l" defTabSz="914400" rtl="0" eaLnBrk="1" latinLnBrk="0" hangingPunct="1">
        <a:lnSpc>
          <a:spcPct val="90000"/>
        </a:lnSpc>
        <a:spcBef>
          <a:spcPct val="0"/>
        </a:spcBef>
        <a:buNone/>
        <a:defRPr sz="4000" b="1" kern="1200">
          <a:solidFill>
            <a:srgbClr val="9999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solidFill>
                  <a:schemeClr val="bg1"/>
                </a:solidFill>
              </a:rPr>
              <a:t>Manure</a:t>
            </a:r>
          </a:p>
        </p:txBody>
      </p:sp>
    </p:spTree>
    <p:extLst>
      <p:ext uri="{BB962C8B-B14F-4D97-AF65-F5344CB8AC3E}">
        <p14:creationId xmlns:p14="http://schemas.microsoft.com/office/powerpoint/2010/main" val="20862709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9933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s://www.nachurs.com/nutrient-func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8454-390B-746A-5AD5-00322D7A7907}"/>
              </a:ext>
            </a:extLst>
          </p:cNvPr>
          <p:cNvSpPr>
            <a:spLocks noGrp="1"/>
          </p:cNvSpPr>
          <p:nvPr>
            <p:ph type="title"/>
          </p:nvPr>
        </p:nvSpPr>
        <p:spPr>
          <a:xfrm>
            <a:off x="1118457" y="747854"/>
            <a:ext cx="9955086" cy="910466"/>
          </a:xfrm>
        </p:spPr>
        <p:txBody>
          <a:bodyPr/>
          <a:lstStyle/>
          <a:p>
            <a:r>
              <a:rPr lang="en-US" dirty="0"/>
              <a:t>Price Adjusted N Guidelines for Corn</a:t>
            </a:r>
          </a:p>
        </p:txBody>
      </p:sp>
      <p:sp>
        <p:nvSpPr>
          <p:cNvPr id="3" name="Content Placeholder 2">
            <a:extLst>
              <a:ext uri="{FF2B5EF4-FFF2-40B4-BE49-F238E27FC236}">
                <a16:creationId xmlns:a16="http://schemas.microsoft.com/office/drawing/2014/main" id="{68358B9B-1988-6980-FE18-16D0393D8E2C}"/>
              </a:ext>
            </a:extLst>
          </p:cNvPr>
          <p:cNvSpPr>
            <a:spLocks noGrp="1"/>
          </p:cNvSpPr>
          <p:nvPr>
            <p:ph idx="1"/>
          </p:nvPr>
        </p:nvSpPr>
        <p:spPr/>
        <p:txBody>
          <a:bodyPr/>
          <a:lstStyle/>
          <a:p>
            <a:r>
              <a:rPr lang="en-US" dirty="0"/>
              <a:t>Maximum Return to N (MRTN)</a:t>
            </a:r>
          </a:p>
          <a:p>
            <a:pPr lvl="1"/>
            <a:r>
              <a:rPr lang="en-US" dirty="0"/>
              <a:t>Flexibility in rates based on economics</a:t>
            </a:r>
          </a:p>
          <a:p>
            <a:pPr lvl="2"/>
            <a:r>
              <a:rPr lang="en-US" dirty="0"/>
              <a:t>Cost of N</a:t>
            </a:r>
          </a:p>
          <a:p>
            <a:pPr lvl="2"/>
            <a:r>
              <a:rPr lang="en-US" dirty="0"/>
              <a:t>Price of Corn</a:t>
            </a:r>
          </a:p>
          <a:p>
            <a:r>
              <a:rPr lang="en-US" dirty="0"/>
              <a:t>Cropping Systems approach</a:t>
            </a:r>
          </a:p>
          <a:p>
            <a:pPr lvl="1"/>
            <a:r>
              <a:rPr lang="en-US" dirty="0"/>
              <a:t>Corn after soybeans, small grains</a:t>
            </a:r>
          </a:p>
          <a:p>
            <a:pPr lvl="1"/>
            <a:r>
              <a:rPr lang="en-US" dirty="0"/>
              <a:t>Corn after corn, forage legumes, green manures, etc.</a:t>
            </a:r>
          </a:p>
          <a:p>
            <a:r>
              <a:rPr lang="en-US" dirty="0"/>
              <a:t>Multi-state, regional approach</a:t>
            </a:r>
          </a:p>
          <a:p>
            <a:pPr lvl="1"/>
            <a:r>
              <a:rPr lang="en-US" dirty="0"/>
              <a:t>WI, IA, IL, MN, OH, IN, MI</a:t>
            </a:r>
          </a:p>
        </p:txBody>
      </p:sp>
    </p:spTree>
    <p:extLst>
      <p:ext uri="{BB962C8B-B14F-4D97-AF65-F5344CB8AC3E}">
        <p14:creationId xmlns:p14="http://schemas.microsoft.com/office/powerpoint/2010/main" val="3599021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5C1D0-0D6D-9611-0F24-0C3F77E346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91" r="2129" b="3260"/>
          <a:stretch/>
        </p:blipFill>
        <p:spPr>
          <a:xfrm>
            <a:off x="760784" y="1471401"/>
            <a:ext cx="11338214" cy="4418118"/>
          </a:xfrm>
          <a:prstGeom prst="rect">
            <a:avLst/>
          </a:prstGeom>
        </p:spPr>
      </p:pic>
      <p:sp>
        <p:nvSpPr>
          <p:cNvPr id="8" name="TextBox 7">
            <a:extLst>
              <a:ext uri="{FF2B5EF4-FFF2-40B4-BE49-F238E27FC236}">
                <a16:creationId xmlns:a16="http://schemas.microsoft.com/office/drawing/2014/main" id="{A39A2B0A-EAB4-0C29-DD3C-73243EFB59A6}"/>
              </a:ext>
            </a:extLst>
          </p:cNvPr>
          <p:cNvSpPr txBox="1"/>
          <p:nvPr/>
        </p:nvSpPr>
        <p:spPr>
          <a:xfrm>
            <a:off x="968189" y="6231503"/>
            <a:ext cx="313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NM Fast facts magazine pg. 17</a:t>
            </a:r>
          </a:p>
        </p:txBody>
      </p:sp>
      <p:sp>
        <p:nvSpPr>
          <p:cNvPr id="9" name="Title 1">
            <a:extLst>
              <a:ext uri="{FF2B5EF4-FFF2-40B4-BE49-F238E27FC236}">
                <a16:creationId xmlns:a16="http://schemas.microsoft.com/office/drawing/2014/main" id="{5B0289A8-21C4-63C6-67FF-ACB9409D13CF}"/>
              </a:ext>
            </a:extLst>
          </p:cNvPr>
          <p:cNvSpPr>
            <a:spLocks noGrp="1"/>
          </p:cNvSpPr>
          <p:nvPr>
            <p:ph type="title"/>
          </p:nvPr>
        </p:nvSpPr>
        <p:spPr>
          <a:xfrm>
            <a:off x="968189" y="679274"/>
            <a:ext cx="5968143" cy="910466"/>
          </a:xfrm>
        </p:spPr>
        <p:txBody>
          <a:bodyPr>
            <a:normAutofit/>
          </a:bodyPr>
          <a:lstStyle/>
          <a:p>
            <a:r>
              <a:rPr lang="en-US" dirty="0"/>
              <a:t>Determining MRTN Example</a:t>
            </a:r>
          </a:p>
        </p:txBody>
      </p:sp>
    </p:spTree>
    <p:extLst>
      <p:ext uri="{BB962C8B-B14F-4D97-AF65-F5344CB8AC3E}">
        <p14:creationId xmlns:p14="http://schemas.microsoft.com/office/powerpoint/2010/main" val="1591897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84419-1B2C-88CD-E2AC-BD42CAE1C5B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1D0648A-842B-44F9-8012-B950BDCB0652}"/>
              </a:ext>
            </a:extLst>
          </p:cNvPr>
          <p:cNvSpPr>
            <a:spLocks noGrp="1"/>
          </p:cNvSpPr>
          <p:nvPr>
            <p:ph type="title"/>
          </p:nvPr>
        </p:nvSpPr>
        <p:spPr>
          <a:xfrm>
            <a:off x="968189" y="679274"/>
            <a:ext cx="5968143" cy="910466"/>
          </a:xfrm>
        </p:spPr>
        <p:txBody>
          <a:bodyPr>
            <a:normAutofit/>
          </a:bodyPr>
          <a:lstStyle/>
          <a:p>
            <a:r>
              <a:rPr lang="en-US" dirty="0"/>
              <a:t>Determining MRTN Example</a:t>
            </a:r>
          </a:p>
        </p:txBody>
      </p:sp>
      <p:sp>
        <p:nvSpPr>
          <p:cNvPr id="2" name="TextBox 1">
            <a:extLst>
              <a:ext uri="{FF2B5EF4-FFF2-40B4-BE49-F238E27FC236}">
                <a16:creationId xmlns:a16="http://schemas.microsoft.com/office/drawing/2014/main" id="{077EDF72-1AD9-BCDB-05D4-D8005F61DAD7}"/>
              </a:ext>
            </a:extLst>
          </p:cNvPr>
          <p:cNvSpPr txBox="1"/>
          <p:nvPr/>
        </p:nvSpPr>
        <p:spPr>
          <a:xfrm>
            <a:off x="965031" y="1690688"/>
            <a:ext cx="9798978" cy="4524315"/>
          </a:xfrm>
          <a:prstGeom prst="rect">
            <a:avLst/>
          </a:prstGeom>
          <a:noFill/>
        </p:spPr>
        <p:txBody>
          <a:bodyPr wrap="square" rtlCol="0">
            <a:spAutoFit/>
          </a:bodyPr>
          <a:lstStyle/>
          <a:p>
            <a:r>
              <a:rPr lang="en-US" sz="3200" dirty="0"/>
              <a:t>2025 Example</a:t>
            </a:r>
          </a:p>
          <a:p>
            <a:r>
              <a:rPr lang="en-US" sz="3200" dirty="0"/>
              <a:t>Urea $599/ Ton (46-0-0)</a:t>
            </a:r>
          </a:p>
          <a:p>
            <a:endParaRPr lang="en-US" sz="3200" dirty="0"/>
          </a:p>
          <a:p>
            <a:r>
              <a:rPr lang="en-US" sz="3200" dirty="0"/>
              <a:t>2000 lbs. X .46= 920 lbs. N</a:t>
            </a:r>
          </a:p>
          <a:p>
            <a:endParaRPr lang="en-US" sz="3200" dirty="0"/>
          </a:p>
          <a:p>
            <a:r>
              <a:rPr lang="en-US" sz="3200" dirty="0"/>
              <a:t>$599/920 lbs. = $0.65/lb.</a:t>
            </a:r>
          </a:p>
          <a:p>
            <a:endParaRPr lang="en-US" sz="3200" dirty="0"/>
          </a:p>
          <a:p>
            <a:r>
              <a:rPr lang="en-US" sz="3200" dirty="0"/>
              <a:t>Grain Price $3.89 </a:t>
            </a:r>
          </a:p>
          <a:p>
            <a:r>
              <a:rPr lang="en-US" sz="3200" dirty="0"/>
              <a:t>$0.65 lb./ N $3.89 bu= N:Corn Price Ratio = 0.15</a:t>
            </a:r>
          </a:p>
        </p:txBody>
      </p:sp>
      <p:pic>
        <p:nvPicPr>
          <p:cNvPr id="3" name="Picture 2" descr="A tractor spraying a field&#10;&#10;Description automatically generated">
            <a:extLst>
              <a:ext uri="{FF2B5EF4-FFF2-40B4-BE49-F238E27FC236}">
                <a16:creationId xmlns:a16="http://schemas.microsoft.com/office/drawing/2014/main" id="{D3D61A34-261D-2C3A-F852-42745888E2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7481" y="1394629"/>
            <a:ext cx="5684516" cy="3772683"/>
          </a:xfrm>
          <a:prstGeom prst="rect">
            <a:avLst/>
          </a:prstGeom>
        </p:spPr>
      </p:pic>
    </p:spTree>
    <p:extLst>
      <p:ext uri="{BB962C8B-B14F-4D97-AF65-F5344CB8AC3E}">
        <p14:creationId xmlns:p14="http://schemas.microsoft.com/office/powerpoint/2010/main" val="1819499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C3E2B4-B795-C80D-9AB7-988FC905E484}"/>
              </a:ext>
            </a:extLst>
          </p:cNvPr>
          <p:cNvPicPr>
            <a:picLocks noChangeAspect="1"/>
          </p:cNvPicPr>
          <p:nvPr/>
        </p:nvPicPr>
        <p:blipFill>
          <a:blip r:embed="rId3"/>
          <a:stretch>
            <a:fillRect/>
          </a:stretch>
        </p:blipFill>
        <p:spPr>
          <a:xfrm>
            <a:off x="966573" y="1387874"/>
            <a:ext cx="11044730" cy="4258097"/>
          </a:xfrm>
          <a:prstGeom prst="rect">
            <a:avLst/>
          </a:prstGeom>
        </p:spPr>
      </p:pic>
      <p:sp>
        <p:nvSpPr>
          <p:cNvPr id="7" name="TextBox 6">
            <a:extLst>
              <a:ext uri="{FF2B5EF4-FFF2-40B4-BE49-F238E27FC236}">
                <a16:creationId xmlns:a16="http://schemas.microsoft.com/office/drawing/2014/main" id="{1B345D2E-1D72-65C2-5FB2-28199E4BE9D7}"/>
              </a:ext>
            </a:extLst>
          </p:cNvPr>
          <p:cNvSpPr txBox="1"/>
          <p:nvPr/>
        </p:nvSpPr>
        <p:spPr>
          <a:xfrm>
            <a:off x="968189" y="6231503"/>
            <a:ext cx="313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NM Fast facts magazine pg. 17</a:t>
            </a:r>
          </a:p>
        </p:txBody>
      </p:sp>
    </p:spTree>
    <p:extLst>
      <p:ext uri="{BB962C8B-B14F-4D97-AF65-F5344CB8AC3E}">
        <p14:creationId xmlns:p14="http://schemas.microsoft.com/office/powerpoint/2010/main" val="38195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E112E-43D2-D261-024B-13485D28AC87}"/>
              </a:ext>
            </a:extLst>
          </p:cNvPr>
          <p:cNvSpPr txBox="1"/>
          <p:nvPr/>
        </p:nvSpPr>
        <p:spPr>
          <a:xfrm>
            <a:off x="968189" y="6231503"/>
            <a:ext cx="313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NM Fast facts magazine pg. 18</a:t>
            </a:r>
          </a:p>
        </p:txBody>
      </p:sp>
      <p:pic>
        <p:nvPicPr>
          <p:cNvPr id="7" name="Picture 6">
            <a:extLst>
              <a:ext uri="{FF2B5EF4-FFF2-40B4-BE49-F238E27FC236}">
                <a16:creationId xmlns:a16="http://schemas.microsoft.com/office/drawing/2014/main" id="{DC3D9811-AB32-E18F-8124-D999596F721F}"/>
              </a:ext>
            </a:extLst>
          </p:cNvPr>
          <p:cNvPicPr>
            <a:picLocks noChangeAspect="1"/>
          </p:cNvPicPr>
          <p:nvPr/>
        </p:nvPicPr>
        <p:blipFill>
          <a:blip r:embed="rId2"/>
          <a:stretch>
            <a:fillRect/>
          </a:stretch>
        </p:blipFill>
        <p:spPr>
          <a:xfrm>
            <a:off x="1404747" y="820718"/>
            <a:ext cx="9382506" cy="5216564"/>
          </a:xfrm>
          <a:prstGeom prst="rect">
            <a:avLst/>
          </a:prstGeom>
        </p:spPr>
      </p:pic>
    </p:spTree>
    <p:extLst>
      <p:ext uri="{BB962C8B-B14F-4D97-AF65-F5344CB8AC3E}">
        <p14:creationId xmlns:p14="http://schemas.microsoft.com/office/powerpoint/2010/main" val="141519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41793-D5A9-94B4-EF71-099AD4D3CA0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2DE00EB-331D-BBA8-D0A6-D61E71BA924D}"/>
              </a:ext>
            </a:extLst>
          </p:cNvPr>
          <p:cNvSpPr>
            <a:spLocks noGrp="1"/>
          </p:cNvSpPr>
          <p:nvPr>
            <p:ph type="title"/>
          </p:nvPr>
        </p:nvSpPr>
        <p:spPr>
          <a:xfrm>
            <a:off x="968189" y="679274"/>
            <a:ext cx="5968143" cy="910466"/>
          </a:xfrm>
        </p:spPr>
        <p:txBody>
          <a:bodyPr>
            <a:normAutofit/>
          </a:bodyPr>
          <a:lstStyle/>
          <a:p>
            <a:r>
              <a:rPr lang="en-US" dirty="0"/>
              <a:t>Additional MRTN Guidelines</a:t>
            </a:r>
          </a:p>
        </p:txBody>
      </p:sp>
      <p:sp>
        <p:nvSpPr>
          <p:cNvPr id="2" name="TextBox 1">
            <a:extLst>
              <a:ext uri="{FF2B5EF4-FFF2-40B4-BE49-F238E27FC236}">
                <a16:creationId xmlns:a16="http://schemas.microsoft.com/office/drawing/2014/main" id="{EA9F77A3-2FB6-441E-6C7B-D5C503149572}"/>
              </a:ext>
            </a:extLst>
          </p:cNvPr>
          <p:cNvSpPr txBox="1"/>
          <p:nvPr/>
        </p:nvSpPr>
        <p:spPr>
          <a:xfrm>
            <a:off x="965031" y="1690688"/>
            <a:ext cx="9798978" cy="4967514"/>
          </a:xfrm>
          <a:prstGeom prst="rect">
            <a:avLst/>
          </a:prstGeom>
          <a:noFill/>
        </p:spPr>
        <p:txBody>
          <a:bodyPr wrap="square" rtlCol="0">
            <a:spAutoFit/>
          </a:bodyPr>
          <a:lstStyle/>
          <a:p>
            <a:pPr marL="457200" indent="-457200">
              <a:buClr>
                <a:srgbClr val="009900"/>
              </a:buClr>
              <a:buFont typeface="Arial" panose="020B0604020202020204" pitchFamily="34" charset="0"/>
              <a:buChar char="•"/>
            </a:pPr>
            <a:r>
              <a:rPr lang="en-US" sz="3200" dirty="0"/>
              <a:t>For maximum silage yield, use N rate for the 0.05 price ratio. To adjust rates for silage, use price ratio that reflects typical prices for N and grain.  </a:t>
            </a:r>
          </a:p>
          <a:p>
            <a:pPr marL="457200" indent="-457200">
              <a:buClr>
                <a:srgbClr val="009900"/>
              </a:buClr>
              <a:buFont typeface="Arial" panose="020B0604020202020204" pitchFamily="34" charset="0"/>
              <a:buChar char="•"/>
            </a:pPr>
            <a:r>
              <a:rPr lang="en-US" sz="3200" dirty="0"/>
              <a:t>If &gt;50% residue at planting, use upper end of range. </a:t>
            </a:r>
          </a:p>
          <a:p>
            <a:pPr marL="457200" indent="-457200">
              <a:buClr>
                <a:srgbClr val="009900"/>
              </a:buClr>
              <a:buFont typeface="Arial" panose="020B0604020202020204" pitchFamily="34" charset="0"/>
              <a:buChar char="•"/>
            </a:pPr>
            <a:r>
              <a:rPr lang="en-US" sz="3200" dirty="0"/>
              <a:t>If all N is from organic sources, use top end of range. Plus, up to 20 </a:t>
            </a:r>
            <a:r>
              <a:rPr lang="en-US" sz="3200" dirty="0" err="1"/>
              <a:t>lb</a:t>
            </a:r>
            <a:r>
              <a:rPr lang="en-US" sz="3200" dirty="0"/>
              <a:t> N/a as starter.</a:t>
            </a:r>
          </a:p>
          <a:p>
            <a:pPr marL="457200" indent="-457200">
              <a:buClr>
                <a:srgbClr val="009900"/>
              </a:buClr>
              <a:buFont typeface="Arial" panose="020B0604020202020204" pitchFamily="34" charset="0"/>
              <a:buChar char="•"/>
            </a:pPr>
            <a:r>
              <a:rPr lang="en-US" sz="3200" dirty="0"/>
              <a:t>For loamy (medium &amp; fine-textured) soils with &gt;10% soil organic matter, use low end of range.</a:t>
            </a:r>
          </a:p>
          <a:p>
            <a:pPr marL="457200" indent="-457200">
              <a:buClr>
                <a:srgbClr val="009900"/>
              </a:buClr>
              <a:buFont typeface="Arial" panose="020B0604020202020204" pitchFamily="34" charset="0"/>
              <a:buChar char="•"/>
            </a:pPr>
            <a:r>
              <a:rPr lang="en-US" sz="3200" dirty="0"/>
              <a:t>For all soils with &lt;2% OM, use high end of range.</a:t>
            </a:r>
          </a:p>
          <a:p>
            <a:pPr marR="0" lvl="0" algn="l" defTabSz="914400" rtl="0" eaLnBrk="1" fontAlgn="auto" latinLnBrk="0" hangingPunct="1">
              <a:lnSpc>
                <a:spcPct val="90000"/>
              </a:lnSpc>
              <a:spcBef>
                <a:spcPts val="0"/>
              </a:spcBef>
              <a:spcAft>
                <a:spcPts val="0"/>
              </a:spcAft>
              <a:buClr>
                <a:srgbClr val="009900"/>
              </a:buClr>
              <a:buSzPct val="70000"/>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152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2E9FA-A409-060E-59EF-27C3AA2B590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AB258B4-E2EA-2AC6-67CF-D6D535C4FF77}"/>
              </a:ext>
            </a:extLst>
          </p:cNvPr>
          <p:cNvSpPr>
            <a:spLocks noGrp="1"/>
          </p:cNvSpPr>
          <p:nvPr>
            <p:ph type="title"/>
          </p:nvPr>
        </p:nvSpPr>
        <p:spPr>
          <a:xfrm>
            <a:off x="968189" y="679274"/>
            <a:ext cx="5968143" cy="910466"/>
          </a:xfrm>
        </p:spPr>
        <p:txBody>
          <a:bodyPr>
            <a:normAutofit/>
          </a:bodyPr>
          <a:lstStyle/>
          <a:p>
            <a:r>
              <a:rPr lang="en-US" dirty="0"/>
              <a:t>Additional MRTN Guidelines</a:t>
            </a:r>
          </a:p>
        </p:txBody>
      </p:sp>
      <p:sp>
        <p:nvSpPr>
          <p:cNvPr id="2" name="TextBox 1">
            <a:extLst>
              <a:ext uri="{FF2B5EF4-FFF2-40B4-BE49-F238E27FC236}">
                <a16:creationId xmlns:a16="http://schemas.microsoft.com/office/drawing/2014/main" id="{AF13E1DD-EF0D-6771-5E33-EC63D833DCAF}"/>
              </a:ext>
            </a:extLst>
          </p:cNvPr>
          <p:cNvSpPr txBox="1"/>
          <p:nvPr/>
        </p:nvSpPr>
        <p:spPr>
          <a:xfrm>
            <a:off x="968189" y="1327273"/>
            <a:ext cx="9798978" cy="5952399"/>
          </a:xfrm>
          <a:prstGeom prst="rect">
            <a:avLst/>
          </a:prstGeom>
          <a:noFill/>
        </p:spPr>
        <p:txBody>
          <a:bodyPr wrap="square" rtlCol="0">
            <a:spAutoFit/>
          </a:bodyPr>
          <a:lstStyle/>
          <a:p>
            <a:pPr marL="457200" indent="-457200">
              <a:buClr>
                <a:srgbClr val="009900"/>
              </a:buClr>
              <a:buFont typeface="Arial" panose="020B0604020202020204" pitchFamily="34" charset="0"/>
              <a:buChar char="•"/>
            </a:pPr>
            <a:r>
              <a:rPr lang="en-US" sz="3200" dirty="0"/>
              <a:t>For sands with &lt;2% OM, use high end of range; 2-10% OM, use mid- to low-end of range; 10-20% OM, use non-irrigated guidelines – regardless of irrigation status; &gt;20% OM, apply 80 </a:t>
            </a:r>
            <a:r>
              <a:rPr lang="en-US" sz="3200" dirty="0" err="1"/>
              <a:t>lb</a:t>
            </a:r>
            <a:r>
              <a:rPr lang="en-US" sz="3200" dirty="0"/>
              <a:t> N/a.</a:t>
            </a:r>
          </a:p>
          <a:p>
            <a:pPr marL="457200" indent="-457200">
              <a:buClr>
                <a:srgbClr val="009900"/>
              </a:buClr>
              <a:buFont typeface="Arial" panose="020B0604020202020204" pitchFamily="34" charset="0"/>
              <a:buChar char="•"/>
            </a:pPr>
            <a:r>
              <a:rPr lang="en-US" sz="3200" dirty="0"/>
              <a:t>When corn follows small grains on loamy soils, use the mid- to low-end of range.</a:t>
            </a:r>
          </a:p>
          <a:p>
            <a:pPr marL="457200" indent="-457200">
              <a:buClr>
                <a:srgbClr val="009900"/>
              </a:buClr>
              <a:buFont typeface="Arial" panose="020B0604020202020204" pitchFamily="34" charset="0"/>
              <a:buChar char="•"/>
            </a:pPr>
            <a:r>
              <a:rPr lang="en-US" sz="3200" dirty="0"/>
              <a:t>For loamy irrigated </a:t>
            </a:r>
            <a:r>
              <a:rPr lang="en-US" sz="3200" i="1" u="sng" dirty="0"/>
              <a:t>or</a:t>
            </a:r>
            <a:r>
              <a:rPr lang="en-US" sz="3200" dirty="0"/>
              <a:t> drained soils, use rates for high yield potential soils. </a:t>
            </a:r>
          </a:p>
          <a:p>
            <a:pPr marL="457200" indent="-457200">
              <a:buClr>
                <a:srgbClr val="009900"/>
              </a:buClr>
              <a:buFont typeface="Arial" panose="020B0604020202020204" pitchFamily="34" charset="0"/>
              <a:buChar char="•"/>
            </a:pPr>
            <a:r>
              <a:rPr lang="en-US" sz="3200" dirty="0"/>
              <a:t>If potential for carry-over (residual) N, use low end of range </a:t>
            </a:r>
            <a:r>
              <a:rPr lang="en-US" sz="3200" i="1" u="sng" dirty="0"/>
              <a:t>or</a:t>
            </a:r>
            <a:r>
              <a:rPr lang="en-US" sz="3200" dirty="0"/>
              <a:t> use the high end and subtract preplant soil nitrate test (PPNT) credits. </a:t>
            </a:r>
          </a:p>
          <a:p>
            <a:pPr marR="0" lvl="0" algn="l" defTabSz="914400" rtl="0" eaLnBrk="1" fontAlgn="auto" latinLnBrk="0" hangingPunct="1">
              <a:lnSpc>
                <a:spcPct val="90000"/>
              </a:lnSpc>
              <a:spcBef>
                <a:spcPts val="0"/>
              </a:spcBef>
              <a:spcAft>
                <a:spcPts val="0"/>
              </a:spcAft>
              <a:buClr>
                <a:srgbClr val="009900"/>
              </a:buClr>
              <a:buSzPct val="70000"/>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85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D5A105-82ED-D379-C6DE-734DF736E7E7}"/>
              </a:ext>
            </a:extLst>
          </p:cNvPr>
          <p:cNvSpPr txBox="1"/>
          <p:nvPr/>
        </p:nvSpPr>
        <p:spPr>
          <a:xfrm>
            <a:off x="968189" y="6231503"/>
            <a:ext cx="313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NM Fast facts magazine pg. 18</a:t>
            </a:r>
          </a:p>
        </p:txBody>
      </p:sp>
      <p:pic>
        <p:nvPicPr>
          <p:cNvPr id="6" name="Picture 5">
            <a:extLst>
              <a:ext uri="{FF2B5EF4-FFF2-40B4-BE49-F238E27FC236}">
                <a16:creationId xmlns:a16="http://schemas.microsoft.com/office/drawing/2014/main" id="{A3778834-E89F-4A70-A988-F2ECAAE04F6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35960" y="1525527"/>
            <a:ext cx="10897343" cy="3806945"/>
          </a:xfrm>
          <a:prstGeom prst="rect">
            <a:avLst/>
          </a:prstGeom>
        </p:spPr>
      </p:pic>
    </p:spTree>
    <p:extLst>
      <p:ext uri="{BB962C8B-B14F-4D97-AF65-F5344CB8AC3E}">
        <p14:creationId xmlns:p14="http://schemas.microsoft.com/office/powerpoint/2010/main" val="244630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743F7-3657-7C35-89B9-32D9AD2EC9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DC4A42-7C76-58A4-0335-9BB0F79AFDBA}"/>
              </a:ext>
            </a:extLst>
          </p:cNvPr>
          <p:cNvSpPr txBox="1"/>
          <p:nvPr/>
        </p:nvSpPr>
        <p:spPr>
          <a:xfrm>
            <a:off x="9282544" y="3059668"/>
            <a:ext cx="29375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A2809 provides nitrogen recommendations for most crops grown in Wisconsin based on soil organic matter.</a:t>
            </a:r>
          </a:p>
        </p:txBody>
      </p:sp>
      <p:sp>
        <p:nvSpPr>
          <p:cNvPr id="2" name="Title 1">
            <a:extLst>
              <a:ext uri="{FF2B5EF4-FFF2-40B4-BE49-F238E27FC236}">
                <a16:creationId xmlns:a16="http://schemas.microsoft.com/office/drawing/2014/main" id="{930D0C86-7A61-6E25-51D4-15346EB9AD40}"/>
              </a:ext>
            </a:extLst>
          </p:cNvPr>
          <p:cNvSpPr>
            <a:spLocks noGrp="1"/>
          </p:cNvSpPr>
          <p:nvPr>
            <p:ph type="title"/>
          </p:nvPr>
        </p:nvSpPr>
        <p:spPr>
          <a:xfrm>
            <a:off x="1118457" y="747854"/>
            <a:ext cx="9955086" cy="910466"/>
          </a:xfrm>
        </p:spPr>
        <p:txBody>
          <a:bodyPr/>
          <a:lstStyle/>
          <a:p>
            <a:r>
              <a:rPr lang="en-US" dirty="0"/>
              <a:t>Nitrogen Recommendations for Other Crops</a:t>
            </a:r>
          </a:p>
        </p:txBody>
      </p:sp>
      <p:pic>
        <p:nvPicPr>
          <p:cNvPr id="3" name="Picture 2">
            <a:extLst>
              <a:ext uri="{FF2B5EF4-FFF2-40B4-BE49-F238E27FC236}">
                <a16:creationId xmlns:a16="http://schemas.microsoft.com/office/drawing/2014/main" id="{6340071C-1DC2-337B-4EF1-C90DFBD1E46F}"/>
              </a:ext>
            </a:extLst>
          </p:cNvPr>
          <p:cNvPicPr>
            <a:picLocks noChangeAspect="1"/>
          </p:cNvPicPr>
          <p:nvPr/>
        </p:nvPicPr>
        <p:blipFill>
          <a:blip r:embed="rId2"/>
          <a:stretch>
            <a:fillRect/>
          </a:stretch>
        </p:blipFill>
        <p:spPr>
          <a:xfrm>
            <a:off x="3106969" y="1590554"/>
            <a:ext cx="5978061" cy="5010281"/>
          </a:xfrm>
          <a:prstGeom prst="rect">
            <a:avLst/>
          </a:prstGeom>
        </p:spPr>
      </p:pic>
      <p:pic>
        <p:nvPicPr>
          <p:cNvPr id="5" name="Picture 4">
            <a:extLst>
              <a:ext uri="{FF2B5EF4-FFF2-40B4-BE49-F238E27FC236}">
                <a16:creationId xmlns:a16="http://schemas.microsoft.com/office/drawing/2014/main" id="{915898F4-71A2-1CBA-C4DF-DB3F419A26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94169" y="562226"/>
            <a:ext cx="1573630" cy="2056655"/>
          </a:xfrm>
          <a:prstGeom prst="rect">
            <a:avLst/>
          </a:prstGeom>
        </p:spPr>
      </p:pic>
    </p:spTree>
    <p:extLst>
      <p:ext uri="{BB962C8B-B14F-4D97-AF65-F5344CB8AC3E}">
        <p14:creationId xmlns:p14="http://schemas.microsoft.com/office/powerpoint/2010/main" val="125808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B1B6B-5E70-80FD-00F9-7F8BC1B52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28C19-EDC6-0BF0-3744-4614FE2A2FE3}"/>
              </a:ext>
            </a:extLst>
          </p:cNvPr>
          <p:cNvSpPr>
            <a:spLocks noGrp="1"/>
          </p:cNvSpPr>
          <p:nvPr>
            <p:ph type="title"/>
          </p:nvPr>
        </p:nvSpPr>
        <p:spPr>
          <a:xfrm>
            <a:off x="3650642" y="161700"/>
            <a:ext cx="8435850" cy="910466"/>
          </a:xfrm>
        </p:spPr>
        <p:txBody>
          <a:bodyPr>
            <a:normAutofit fontScale="90000"/>
          </a:bodyPr>
          <a:lstStyle/>
          <a:p>
            <a:r>
              <a:rPr lang="en-US" dirty="0"/>
              <a:t>Fertilizer Additives Used to Reduce Potential N. Losses</a:t>
            </a:r>
          </a:p>
        </p:txBody>
      </p:sp>
      <p:graphicFrame>
        <p:nvGraphicFramePr>
          <p:cNvPr id="8" name="Table 7">
            <a:extLst>
              <a:ext uri="{FF2B5EF4-FFF2-40B4-BE49-F238E27FC236}">
                <a16:creationId xmlns:a16="http://schemas.microsoft.com/office/drawing/2014/main" id="{9F917E28-BF86-A233-4791-6238741DC5B3}"/>
              </a:ext>
            </a:extLst>
          </p:cNvPr>
          <p:cNvGraphicFramePr>
            <a:graphicFrameLocks noGrp="1"/>
          </p:cNvGraphicFramePr>
          <p:nvPr>
            <p:extLst>
              <p:ext uri="{D42A27DB-BD31-4B8C-83A1-F6EECF244321}">
                <p14:modId xmlns:p14="http://schemas.microsoft.com/office/powerpoint/2010/main" val="2577432895"/>
              </p:ext>
            </p:extLst>
          </p:nvPr>
        </p:nvGraphicFramePr>
        <p:xfrm>
          <a:off x="3048754" y="1016860"/>
          <a:ext cx="7287296" cy="5679440"/>
        </p:xfrm>
        <a:graphic>
          <a:graphicData uri="http://schemas.openxmlformats.org/drawingml/2006/table">
            <a:tbl>
              <a:tblPr firstRow="1" bandRow="1"/>
              <a:tblGrid>
                <a:gridCol w="1578293">
                  <a:extLst>
                    <a:ext uri="{9D8B030D-6E8A-4147-A177-3AD203B41FA5}">
                      <a16:colId xmlns:a16="http://schemas.microsoft.com/office/drawing/2014/main" val="4151792353"/>
                    </a:ext>
                  </a:extLst>
                </a:gridCol>
                <a:gridCol w="1473518">
                  <a:extLst>
                    <a:ext uri="{9D8B030D-6E8A-4147-A177-3AD203B41FA5}">
                      <a16:colId xmlns:a16="http://schemas.microsoft.com/office/drawing/2014/main" val="156228326"/>
                    </a:ext>
                  </a:extLst>
                </a:gridCol>
                <a:gridCol w="833456">
                  <a:extLst>
                    <a:ext uri="{9D8B030D-6E8A-4147-A177-3AD203B41FA5}">
                      <a16:colId xmlns:a16="http://schemas.microsoft.com/office/drawing/2014/main" val="4102771133"/>
                    </a:ext>
                  </a:extLst>
                </a:gridCol>
                <a:gridCol w="1208405">
                  <a:extLst>
                    <a:ext uri="{9D8B030D-6E8A-4147-A177-3AD203B41FA5}">
                      <a16:colId xmlns:a16="http://schemas.microsoft.com/office/drawing/2014/main" val="3270658634"/>
                    </a:ext>
                  </a:extLst>
                </a:gridCol>
                <a:gridCol w="2193624">
                  <a:extLst>
                    <a:ext uri="{9D8B030D-6E8A-4147-A177-3AD203B41FA5}">
                      <a16:colId xmlns:a16="http://schemas.microsoft.com/office/drawing/2014/main" val="1528782831"/>
                    </a:ext>
                  </a:extLst>
                </a:gridCol>
              </a:tblGrid>
              <a:tr h="225406">
                <a:tc>
                  <a:txBody>
                    <a:bodyPr/>
                    <a:lstStyle>
                      <a:lvl1pPr marL="0" algn="l" defTabSz="914400" rtl="0" eaLnBrk="1" latinLnBrk="0" hangingPunct="1">
                        <a:defRPr sz="1800" b="1" kern="1200">
                          <a:solidFill>
                            <a:schemeClr val="lt1"/>
                          </a:solidFill>
                          <a:latin typeface="Arial Narrow Bold"/>
                        </a:defRPr>
                      </a:lvl1pPr>
                      <a:lvl2pPr marL="457200" algn="l" defTabSz="914400" rtl="0" eaLnBrk="1" latinLnBrk="0" hangingPunct="1">
                        <a:defRPr sz="1800" b="1" kern="1200">
                          <a:solidFill>
                            <a:schemeClr val="lt1"/>
                          </a:solidFill>
                          <a:latin typeface="Arial Narrow Bold"/>
                        </a:defRPr>
                      </a:lvl2pPr>
                      <a:lvl3pPr marL="914400" algn="l" defTabSz="914400" rtl="0" eaLnBrk="1" latinLnBrk="0" hangingPunct="1">
                        <a:defRPr sz="1800" b="1" kern="1200">
                          <a:solidFill>
                            <a:schemeClr val="lt1"/>
                          </a:solidFill>
                          <a:latin typeface="Arial Narrow Bold"/>
                        </a:defRPr>
                      </a:lvl3pPr>
                      <a:lvl4pPr marL="1371600" algn="l" defTabSz="914400" rtl="0" eaLnBrk="1" latinLnBrk="0" hangingPunct="1">
                        <a:defRPr sz="1800" b="1" kern="1200">
                          <a:solidFill>
                            <a:schemeClr val="lt1"/>
                          </a:solidFill>
                          <a:latin typeface="Arial Narrow Bold"/>
                        </a:defRPr>
                      </a:lvl4pPr>
                      <a:lvl5pPr marL="1828800" algn="l" defTabSz="914400" rtl="0" eaLnBrk="1" latinLnBrk="0" hangingPunct="1">
                        <a:defRPr sz="1800" b="1" kern="1200">
                          <a:solidFill>
                            <a:schemeClr val="lt1"/>
                          </a:solidFill>
                          <a:latin typeface="Arial Narrow Bold"/>
                        </a:defRPr>
                      </a:lvl5pPr>
                      <a:lvl6pPr marL="2286000" algn="l" defTabSz="914400" rtl="0" eaLnBrk="1" latinLnBrk="0" hangingPunct="1">
                        <a:defRPr sz="1800" b="1" kern="1200">
                          <a:solidFill>
                            <a:schemeClr val="lt1"/>
                          </a:solidFill>
                          <a:latin typeface="Arial Narrow Bold"/>
                        </a:defRPr>
                      </a:lvl6pPr>
                      <a:lvl7pPr marL="2743200" algn="l" defTabSz="914400" rtl="0" eaLnBrk="1" latinLnBrk="0" hangingPunct="1">
                        <a:defRPr sz="1800" b="1" kern="1200">
                          <a:solidFill>
                            <a:schemeClr val="lt1"/>
                          </a:solidFill>
                          <a:latin typeface="Arial Narrow Bold"/>
                        </a:defRPr>
                      </a:lvl7pPr>
                      <a:lvl8pPr marL="3200400" algn="l" defTabSz="914400" rtl="0" eaLnBrk="1" latinLnBrk="0" hangingPunct="1">
                        <a:defRPr sz="1800" b="1" kern="1200">
                          <a:solidFill>
                            <a:schemeClr val="lt1"/>
                          </a:solidFill>
                          <a:latin typeface="Arial Narrow Bold"/>
                        </a:defRPr>
                      </a:lvl8pPr>
                      <a:lvl9pPr marL="3657600" algn="l" defTabSz="914400" rtl="0" eaLnBrk="1" latinLnBrk="0" hangingPunct="1">
                        <a:defRPr sz="1800" b="1" kern="1200">
                          <a:solidFill>
                            <a:schemeClr val="lt1"/>
                          </a:solidFill>
                          <a:latin typeface="Arial Narrow Bold"/>
                        </a:defRPr>
                      </a:lvl9pPr>
                    </a:lstStyle>
                    <a:p>
                      <a:r>
                        <a:rPr lang="en-US" sz="1200" dirty="0"/>
                        <a:t>Additive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BAB42"/>
                    </a:solidFill>
                  </a:tcPr>
                </a:tc>
                <a:tc>
                  <a:txBody>
                    <a:bodyPr/>
                    <a:lstStyle>
                      <a:lvl1pPr marL="0" algn="l" defTabSz="914400" rtl="0" eaLnBrk="1" latinLnBrk="0" hangingPunct="1">
                        <a:defRPr sz="1800" b="1" kern="1200">
                          <a:solidFill>
                            <a:schemeClr val="lt1"/>
                          </a:solidFill>
                          <a:latin typeface="Arial Narrow Bold"/>
                        </a:defRPr>
                      </a:lvl1pPr>
                      <a:lvl2pPr marL="457200" algn="l" defTabSz="914400" rtl="0" eaLnBrk="1" latinLnBrk="0" hangingPunct="1">
                        <a:defRPr sz="1800" b="1" kern="1200">
                          <a:solidFill>
                            <a:schemeClr val="lt1"/>
                          </a:solidFill>
                          <a:latin typeface="Arial Narrow Bold"/>
                        </a:defRPr>
                      </a:lvl2pPr>
                      <a:lvl3pPr marL="914400" algn="l" defTabSz="914400" rtl="0" eaLnBrk="1" latinLnBrk="0" hangingPunct="1">
                        <a:defRPr sz="1800" b="1" kern="1200">
                          <a:solidFill>
                            <a:schemeClr val="lt1"/>
                          </a:solidFill>
                          <a:latin typeface="Arial Narrow Bold"/>
                        </a:defRPr>
                      </a:lvl3pPr>
                      <a:lvl4pPr marL="1371600" algn="l" defTabSz="914400" rtl="0" eaLnBrk="1" latinLnBrk="0" hangingPunct="1">
                        <a:defRPr sz="1800" b="1" kern="1200">
                          <a:solidFill>
                            <a:schemeClr val="lt1"/>
                          </a:solidFill>
                          <a:latin typeface="Arial Narrow Bold"/>
                        </a:defRPr>
                      </a:lvl4pPr>
                      <a:lvl5pPr marL="1828800" algn="l" defTabSz="914400" rtl="0" eaLnBrk="1" latinLnBrk="0" hangingPunct="1">
                        <a:defRPr sz="1800" b="1" kern="1200">
                          <a:solidFill>
                            <a:schemeClr val="lt1"/>
                          </a:solidFill>
                          <a:latin typeface="Arial Narrow Bold"/>
                        </a:defRPr>
                      </a:lvl5pPr>
                      <a:lvl6pPr marL="2286000" algn="l" defTabSz="914400" rtl="0" eaLnBrk="1" latinLnBrk="0" hangingPunct="1">
                        <a:defRPr sz="1800" b="1" kern="1200">
                          <a:solidFill>
                            <a:schemeClr val="lt1"/>
                          </a:solidFill>
                          <a:latin typeface="Arial Narrow Bold"/>
                        </a:defRPr>
                      </a:lvl6pPr>
                      <a:lvl7pPr marL="2743200" algn="l" defTabSz="914400" rtl="0" eaLnBrk="1" latinLnBrk="0" hangingPunct="1">
                        <a:defRPr sz="1800" b="1" kern="1200">
                          <a:solidFill>
                            <a:schemeClr val="lt1"/>
                          </a:solidFill>
                          <a:latin typeface="Arial Narrow Bold"/>
                        </a:defRPr>
                      </a:lvl7pPr>
                      <a:lvl8pPr marL="3200400" algn="l" defTabSz="914400" rtl="0" eaLnBrk="1" latinLnBrk="0" hangingPunct="1">
                        <a:defRPr sz="1800" b="1" kern="1200">
                          <a:solidFill>
                            <a:schemeClr val="lt1"/>
                          </a:solidFill>
                          <a:latin typeface="Arial Narrow Bold"/>
                        </a:defRPr>
                      </a:lvl8pPr>
                      <a:lvl9pPr marL="3657600" algn="l" defTabSz="914400" rtl="0" eaLnBrk="1" latinLnBrk="0" hangingPunct="1">
                        <a:defRPr sz="1800" b="1" kern="1200">
                          <a:solidFill>
                            <a:schemeClr val="lt1"/>
                          </a:solidFill>
                          <a:latin typeface="Arial Narrow Bold"/>
                        </a:defRPr>
                      </a:lvl9pPr>
                    </a:lstStyle>
                    <a:p>
                      <a:r>
                        <a:rPr lang="en-US" sz="1200" dirty="0"/>
                        <a:t>Common Name(s)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BAB42"/>
                    </a:solidFill>
                  </a:tcPr>
                </a:tc>
                <a:tc>
                  <a:txBody>
                    <a:bodyPr/>
                    <a:lstStyle>
                      <a:lvl1pPr marL="0" algn="l" defTabSz="914400" rtl="0" eaLnBrk="1" latinLnBrk="0" hangingPunct="1">
                        <a:defRPr sz="1800" b="1" kern="1200">
                          <a:solidFill>
                            <a:schemeClr val="lt1"/>
                          </a:solidFill>
                          <a:latin typeface="Arial Narrow Bold"/>
                        </a:defRPr>
                      </a:lvl1pPr>
                      <a:lvl2pPr marL="457200" algn="l" defTabSz="914400" rtl="0" eaLnBrk="1" latinLnBrk="0" hangingPunct="1">
                        <a:defRPr sz="1800" b="1" kern="1200">
                          <a:solidFill>
                            <a:schemeClr val="lt1"/>
                          </a:solidFill>
                          <a:latin typeface="Arial Narrow Bold"/>
                        </a:defRPr>
                      </a:lvl2pPr>
                      <a:lvl3pPr marL="914400" algn="l" defTabSz="914400" rtl="0" eaLnBrk="1" latinLnBrk="0" hangingPunct="1">
                        <a:defRPr sz="1800" b="1" kern="1200">
                          <a:solidFill>
                            <a:schemeClr val="lt1"/>
                          </a:solidFill>
                          <a:latin typeface="Arial Narrow Bold"/>
                        </a:defRPr>
                      </a:lvl3pPr>
                      <a:lvl4pPr marL="1371600" algn="l" defTabSz="914400" rtl="0" eaLnBrk="1" latinLnBrk="0" hangingPunct="1">
                        <a:defRPr sz="1800" b="1" kern="1200">
                          <a:solidFill>
                            <a:schemeClr val="lt1"/>
                          </a:solidFill>
                          <a:latin typeface="Arial Narrow Bold"/>
                        </a:defRPr>
                      </a:lvl4pPr>
                      <a:lvl5pPr marL="1828800" algn="l" defTabSz="914400" rtl="0" eaLnBrk="1" latinLnBrk="0" hangingPunct="1">
                        <a:defRPr sz="1800" b="1" kern="1200">
                          <a:solidFill>
                            <a:schemeClr val="lt1"/>
                          </a:solidFill>
                          <a:latin typeface="Arial Narrow Bold"/>
                        </a:defRPr>
                      </a:lvl5pPr>
                      <a:lvl6pPr marL="2286000" algn="l" defTabSz="914400" rtl="0" eaLnBrk="1" latinLnBrk="0" hangingPunct="1">
                        <a:defRPr sz="1800" b="1" kern="1200">
                          <a:solidFill>
                            <a:schemeClr val="lt1"/>
                          </a:solidFill>
                          <a:latin typeface="Arial Narrow Bold"/>
                        </a:defRPr>
                      </a:lvl6pPr>
                      <a:lvl7pPr marL="2743200" algn="l" defTabSz="914400" rtl="0" eaLnBrk="1" latinLnBrk="0" hangingPunct="1">
                        <a:defRPr sz="1800" b="1" kern="1200">
                          <a:solidFill>
                            <a:schemeClr val="lt1"/>
                          </a:solidFill>
                          <a:latin typeface="Arial Narrow Bold"/>
                        </a:defRPr>
                      </a:lvl7pPr>
                      <a:lvl8pPr marL="3200400" algn="l" defTabSz="914400" rtl="0" eaLnBrk="1" latinLnBrk="0" hangingPunct="1">
                        <a:defRPr sz="1800" b="1" kern="1200">
                          <a:solidFill>
                            <a:schemeClr val="lt1"/>
                          </a:solidFill>
                          <a:latin typeface="Arial Narrow Bold"/>
                        </a:defRPr>
                      </a:lvl8pPr>
                      <a:lvl9pPr marL="3657600" algn="l" defTabSz="914400" rtl="0" eaLnBrk="1" latinLnBrk="0" hangingPunct="1">
                        <a:defRPr sz="1800" b="1" kern="1200">
                          <a:solidFill>
                            <a:schemeClr val="lt1"/>
                          </a:solidFill>
                          <a:latin typeface="Arial Narrow Bold"/>
                        </a:defRPr>
                      </a:lvl9pPr>
                    </a:lstStyle>
                    <a:p>
                      <a:pPr algn="ctr"/>
                      <a:r>
                        <a:rPr lang="en-US" sz="1200" dirty="0"/>
                        <a:t>N Content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BAB42"/>
                    </a:solidFill>
                  </a:tcPr>
                </a:tc>
                <a:tc>
                  <a:txBody>
                    <a:bodyPr/>
                    <a:lstStyle>
                      <a:lvl1pPr marL="0" algn="l" defTabSz="914400" rtl="0" eaLnBrk="1" latinLnBrk="0" hangingPunct="1">
                        <a:defRPr sz="1800" b="1" kern="1200">
                          <a:solidFill>
                            <a:schemeClr val="lt1"/>
                          </a:solidFill>
                          <a:latin typeface="Arial Narrow Bold"/>
                        </a:defRPr>
                      </a:lvl1pPr>
                      <a:lvl2pPr marL="457200" algn="l" defTabSz="914400" rtl="0" eaLnBrk="1" latinLnBrk="0" hangingPunct="1">
                        <a:defRPr sz="1800" b="1" kern="1200">
                          <a:solidFill>
                            <a:schemeClr val="lt1"/>
                          </a:solidFill>
                          <a:latin typeface="Arial Narrow Bold"/>
                        </a:defRPr>
                      </a:lvl2pPr>
                      <a:lvl3pPr marL="914400" algn="l" defTabSz="914400" rtl="0" eaLnBrk="1" latinLnBrk="0" hangingPunct="1">
                        <a:defRPr sz="1800" b="1" kern="1200">
                          <a:solidFill>
                            <a:schemeClr val="lt1"/>
                          </a:solidFill>
                          <a:latin typeface="Arial Narrow Bold"/>
                        </a:defRPr>
                      </a:lvl3pPr>
                      <a:lvl4pPr marL="1371600" algn="l" defTabSz="914400" rtl="0" eaLnBrk="1" latinLnBrk="0" hangingPunct="1">
                        <a:defRPr sz="1800" b="1" kern="1200">
                          <a:solidFill>
                            <a:schemeClr val="lt1"/>
                          </a:solidFill>
                          <a:latin typeface="Arial Narrow Bold"/>
                        </a:defRPr>
                      </a:lvl4pPr>
                      <a:lvl5pPr marL="1828800" algn="l" defTabSz="914400" rtl="0" eaLnBrk="1" latinLnBrk="0" hangingPunct="1">
                        <a:defRPr sz="1800" b="1" kern="1200">
                          <a:solidFill>
                            <a:schemeClr val="lt1"/>
                          </a:solidFill>
                          <a:latin typeface="Arial Narrow Bold"/>
                        </a:defRPr>
                      </a:lvl5pPr>
                      <a:lvl6pPr marL="2286000" algn="l" defTabSz="914400" rtl="0" eaLnBrk="1" latinLnBrk="0" hangingPunct="1">
                        <a:defRPr sz="1800" b="1" kern="1200">
                          <a:solidFill>
                            <a:schemeClr val="lt1"/>
                          </a:solidFill>
                          <a:latin typeface="Arial Narrow Bold"/>
                        </a:defRPr>
                      </a:lvl6pPr>
                      <a:lvl7pPr marL="2743200" algn="l" defTabSz="914400" rtl="0" eaLnBrk="1" latinLnBrk="0" hangingPunct="1">
                        <a:defRPr sz="1800" b="1" kern="1200">
                          <a:solidFill>
                            <a:schemeClr val="lt1"/>
                          </a:solidFill>
                          <a:latin typeface="Arial Narrow Bold"/>
                        </a:defRPr>
                      </a:lvl7pPr>
                      <a:lvl8pPr marL="3200400" algn="l" defTabSz="914400" rtl="0" eaLnBrk="1" latinLnBrk="0" hangingPunct="1">
                        <a:defRPr sz="1800" b="1" kern="1200">
                          <a:solidFill>
                            <a:schemeClr val="lt1"/>
                          </a:solidFill>
                          <a:latin typeface="Arial Narrow Bold"/>
                        </a:defRPr>
                      </a:lvl8pPr>
                      <a:lvl9pPr marL="3657600" algn="l" defTabSz="914400" rtl="0" eaLnBrk="1" latinLnBrk="0" hangingPunct="1">
                        <a:defRPr sz="1800" b="1" kern="1200">
                          <a:solidFill>
                            <a:schemeClr val="lt1"/>
                          </a:solidFill>
                          <a:latin typeface="Arial Narrow Bold"/>
                        </a:defRPr>
                      </a:lvl9pPr>
                    </a:lstStyle>
                    <a:p>
                      <a:pPr algn="ctr"/>
                      <a:r>
                        <a:rPr lang="en-US" sz="1200"/>
                        <a:t>N Process</a:t>
                      </a:r>
                      <a:endParaRPr lang="en-US" sz="12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BAB42"/>
                    </a:solidFill>
                  </a:tcPr>
                </a:tc>
                <a:tc>
                  <a:txBody>
                    <a:bodyPr/>
                    <a:lstStyle>
                      <a:lvl1pPr marL="0" algn="l" defTabSz="914400" rtl="0" eaLnBrk="1" latinLnBrk="0" hangingPunct="1">
                        <a:defRPr sz="1800" b="1" kern="1200">
                          <a:solidFill>
                            <a:schemeClr val="lt1"/>
                          </a:solidFill>
                          <a:latin typeface="Arial Narrow Bold"/>
                        </a:defRPr>
                      </a:lvl1pPr>
                      <a:lvl2pPr marL="457200" algn="l" defTabSz="914400" rtl="0" eaLnBrk="1" latinLnBrk="0" hangingPunct="1">
                        <a:defRPr sz="1800" b="1" kern="1200">
                          <a:solidFill>
                            <a:schemeClr val="lt1"/>
                          </a:solidFill>
                          <a:latin typeface="Arial Narrow Bold"/>
                        </a:defRPr>
                      </a:lvl2pPr>
                      <a:lvl3pPr marL="914400" algn="l" defTabSz="914400" rtl="0" eaLnBrk="1" latinLnBrk="0" hangingPunct="1">
                        <a:defRPr sz="1800" b="1" kern="1200">
                          <a:solidFill>
                            <a:schemeClr val="lt1"/>
                          </a:solidFill>
                          <a:latin typeface="Arial Narrow Bold"/>
                        </a:defRPr>
                      </a:lvl3pPr>
                      <a:lvl4pPr marL="1371600" algn="l" defTabSz="914400" rtl="0" eaLnBrk="1" latinLnBrk="0" hangingPunct="1">
                        <a:defRPr sz="1800" b="1" kern="1200">
                          <a:solidFill>
                            <a:schemeClr val="lt1"/>
                          </a:solidFill>
                          <a:latin typeface="Arial Narrow Bold"/>
                        </a:defRPr>
                      </a:lvl4pPr>
                      <a:lvl5pPr marL="1828800" algn="l" defTabSz="914400" rtl="0" eaLnBrk="1" latinLnBrk="0" hangingPunct="1">
                        <a:defRPr sz="1800" b="1" kern="1200">
                          <a:solidFill>
                            <a:schemeClr val="lt1"/>
                          </a:solidFill>
                          <a:latin typeface="Arial Narrow Bold"/>
                        </a:defRPr>
                      </a:lvl5pPr>
                      <a:lvl6pPr marL="2286000" algn="l" defTabSz="914400" rtl="0" eaLnBrk="1" latinLnBrk="0" hangingPunct="1">
                        <a:defRPr sz="1800" b="1" kern="1200">
                          <a:solidFill>
                            <a:schemeClr val="lt1"/>
                          </a:solidFill>
                          <a:latin typeface="Arial Narrow Bold"/>
                        </a:defRPr>
                      </a:lvl6pPr>
                      <a:lvl7pPr marL="2743200" algn="l" defTabSz="914400" rtl="0" eaLnBrk="1" latinLnBrk="0" hangingPunct="1">
                        <a:defRPr sz="1800" b="1" kern="1200">
                          <a:solidFill>
                            <a:schemeClr val="lt1"/>
                          </a:solidFill>
                          <a:latin typeface="Arial Narrow Bold"/>
                        </a:defRPr>
                      </a:lvl7pPr>
                      <a:lvl8pPr marL="3200400" algn="l" defTabSz="914400" rtl="0" eaLnBrk="1" latinLnBrk="0" hangingPunct="1">
                        <a:defRPr sz="1800" b="1" kern="1200">
                          <a:solidFill>
                            <a:schemeClr val="lt1"/>
                          </a:solidFill>
                          <a:latin typeface="Arial Narrow Bold"/>
                        </a:defRPr>
                      </a:lvl8pPr>
                      <a:lvl9pPr marL="3657600" algn="l" defTabSz="914400" rtl="0" eaLnBrk="1" latinLnBrk="0" hangingPunct="1">
                        <a:defRPr sz="1800" b="1" kern="1200">
                          <a:solidFill>
                            <a:schemeClr val="lt1"/>
                          </a:solidFill>
                          <a:latin typeface="Arial Narrow Bold"/>
                        </a:defRPr>
                      </a:lvl9pPr>
                    </a:lstStyle>
                    <a:p>
                      <a:pPr algn="ctr"/>
                      <a:r>
                        <a:rPr lang="en-US" sz="1200" dirty="0"/>
                        <a:t>Inhibition Duration</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8BAB42"/>
                    </a:solidFill>
                  </a:tcPr>
                </a:tc>
                <a:extLst>
                  <a:ext uri="{0D108BD9-81ED-4DB2-BD59-A6C34878D82A}">
                    <a16:rowId xmlns:a16="http://schemas.microsoft.com/office/drawing/2014/main" val="1802171553"/>
                  </a:ext>
                </a:extLst>
              </a:tr>
              <a:tr h="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endParaRPr lang="en-US" sz="120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weeks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822654038"/>
                  </a:ext>
                </a:extLst>
              </a:tr>
              <a:tr h="0">
                <a:tc gridSpan="5">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Nitrification Inhibitors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hMerge="1">
                  <a:txBody>
                    <a:bodyPr/>
                    <a:lstStyle/>
                    <a:p>
                      <a:pPr algn="ctr"/>
                      <a:endParaRPr lang="en-US" dirty="0"/>
                    </a:p>
                  </a:txBody>
                  <a:tcPr/>
                </a:tc>
                <a:tc hMerge="1">
                  <a:txBody>
                    <a:bodyPr/>
                    <a:lstStyle/>
                    <a:p>
                      <a:pPr algn="ctr"/>
                      <a:endParaRPr lang="en-US" dirty="0"/>
                    </a:p>
                  </a:txBody>
                  <a:tcPr/>
                </a:tc>
                <a:tc hMerge="1">
                  <a:txBody>
                    <a:bodyPr/>
                    <a:lstStyle/>
                    <a:p>
                      <a:endParaRPr lang="en-US"/>
                    </a:p>
                  </a:txBody>
                  <a:tcPr/>
                </a:tc>
                <a:tc hMerge="1">
                  <a:txBody>
                    <a:bodyPr/>
                    <a:lstStyle/>
                    <a:p>
                      <a:pPr algn="ctr"/>
                      <a:endParaRPr lang="en-US" dirty="0"/>
                    </a:p>
                  </a:txBody>
                  <a:tcPr/>
                </a:tc>
                <a:extLst>
                  <a:ext uri="{0D108BD9-81ED-4DB2-BD59-A6C34878D82A}">
                    <a16:rowId xmlns:a16="http://schemas.microsoft.com/office/drawing/2014/main" val="2962168072"/>
                  </a:ext>
                </a:extLst>
              </a:tr>
              <a:tr h="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err="1"/>
                        <a:t>Nitrapyrin</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N-Serve</a:t>
                      </a:r>
                      <a:br>
                        <a:rPr lang="en-US" sz="1200" dirty="0"/>
                      </a:br>
                      <a:r>
                        <a:rPr lang="en-US" sz="1200" dirty="0"/>
                        <a:t>Stay-N 2000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Nitrification</a:t>
                      </a:r>
                      <a:br>
                        <a:rPr lang="en-US" sz="1200"/>
                      </a:br>
                      <a:r>
                        <a:rPr lang="en-US" sz="1200"/>
                        <a:t>Denitrification</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2544455873"/>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DCD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DCD</a:t>
                      </a:r>
                    </a:p>
                    <a:p>
                      <a:r>
                        <a:rPr lang="en-US" sz="1200" dirty="0" err="1"/>
                        <a:t>Ensan</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1.6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extLst>
                  <a:ext uri="{0D108BD9-81ED-4DB2-BD59-A6C34878D82A}">
                    <a16:rowId xmlns:a16="http://schemas.microsoft.com/office/drawing/2014/main" val="3795242532"/>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DMPP</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DMPP</a:t>
                      </a:r>
                    </a:p>
                    <a:p>
                      <a:r>
                        <a:rPr lang="en-US" sz="1200" dirty="0"/>
                        <a:t>ENTEC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p>
                      <a:pPr algn="ctr"/>
                      <a:r>
                        <a:rPr lang="en-US" sz="1200" dirty="0"/>
                        <a:t>12-26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6-8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2974199706"/>
                  </a:ext>
                </a:extLst>
              </a:tr>
              <a:tr h="0">
                <a:tc gridSpan="5">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Urease Inhibitors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82592099"/>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NBPT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err="1"/>
                        <a:t>Agrotain</a:t>
                      </a:r>
                      <a:endParaRPr lang="en-US" sz="1200" dirty="0"/>
                    </a:p>
                    <a:p>
                      <a:r>
                        <a:rPr lang="en-US" sz="1200" dirty="0"/>
                        <a:t>Super U</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p>
                      <a:pPr algn="ctr"/>
                      <a:r>
                        <a:rPr lang="en-US" sz="1200" dirty="0"/>
                        <a:t>46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Volatilization</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258629282"/>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Thiosulfate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ATS</a:t>
                      </a:r>
                    </a:p>
                    <a:p>
                      <a:r>
                        <a:rPr lang="en-US" sz="1200" dirty="0" err="1"/>
                        <a:t>CaTS</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12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Volatilization</a:t>
                      </a:r>
                    </a:p>
                    <a:p>
                      <a:pPr algn="ctr"/>
                      <a:r>
                        <a:rPr lang="en-US" sz="1200" dirty="0"/>
                        <a:t>Nitrification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extLst>
                  <a:ext uri="{0D108BD9-81ED-4DB2-BD59-A6C34878D82A}">
                    <a16:rowId xmlns:a16="http://schemas.microsoft.com/office/drawing/2014/main" val="2969726954"/>
                  </a:ext>
                </a:extLst>
              </a:tr>
              <a:tr h="0">
                <a:tc gridSpan="5">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Combination Products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082211405"/>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DCD + NBPT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err="1"/>
                        <a:t>Agrotain</a:t>
                      </a:r>
                      <a:r>
                        <a:rPr lang="en-US" sz="1200" dirty="0"/>
                        <a:t> Plus</a:t>
                      </a:r>
                    </a:p>
                    <a:p>
                      <a:r>
                        <a:rPr lang="en-US" sz="1200" dirty="0"/>
                        <a:t>HYDREXX</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Volatilization</a:t>
                      </a:r>
                      <a:br>
                        <a:rPr lang="en-US" sz="1200"/>
                      </a:br>
                      <a:r>
                        <a:rPr lang="en-US" sz="1200"/>
                        <a:t>Nitrification</a:t>
                      </a:r>
                      <a:br>
                        <a:rPr lang="en-US" sz="1200"/>
                      </a:br>
                      <a:r>
                        <a:rPr lang="en-US" sz="1200"/>
                        <a:t>Denitrification</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6-8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extLst>
                  <a:ext uri="{0D108BD9-81ED-4DB2-BD59-A6C34878D82A}">
                    <a16:rowId xmlns:a16="http://schemas.microsoft.com/office/drawing/2014/main" val="4245152247"/>
                  </a:ext>
                </a:extLst>
              </a:tr>
              <a:tr h="528643">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DCD + NBPT + urea</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UMAXX</a:t>
                      </a:r>
                    </a:p>
                    <a:p>
                      <a:r>
                        <a:rPr lang="en-US" sz="1200" dirty="0"/>
                        <a:t>UFLEXX</a:t>
                      </a:r>
                    </a:p>
                    <a:p>
                      <a:r>
                        <a:rPr lang="en-US" sz="1200" dirty="0"/>
                        <a:t>Super U</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47</a:t>
                      </a:r>
                    </a:p>
                    <a:p>
                      <a:pPr algn="ctr"/>
                      <a:r>
                        <a:rPr lang="en-US" sz="1200" dirty="0"/>
                        <a:t>46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8-12</a:t>
                      </a:r>
                      <a:br>
                        <a:rPr lang="en-US" sz="1200" dirty="0"/>
                      </a:br>
                      <a:r>
                        <a:rPr lang="en-US" sz="1200" dirty="0"/>
                        <a:t>6-8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1708889074"/>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Polymer</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err="1"/>
                        <a:t>Nutrisphere</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a:t>-</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6-12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20000"/>
                      </a:srgbClr>
                    </a:solidFill>
                  </a:tcPr>
                </a:tc>
                <a:extLst>
                  <a:ext uri="{0D108BD9-81ED-4DB2-BD59-A6C34878D82A}">
                    <a16:rowId xmlns:a16="http://schemas.microsoft.com/office/drawing/2014/main" val="3029454869"/>
                  </a:ext>
                </a:extLst>
              </a:tr>
              <a:tr h="370840">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Polymer + urea</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r>
                        <a:rPr lang="en-US" sz="1200" dirty="0"/>
                        <a:t>SSN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46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tc>
                  <a:txBody>
                    <a:bodyPr/>
                    <a:lstStyle>
                      <a:lvl1pPr marL="0" algn="l" defTabSz="914400" rtl="0" eaLnBrk="1" latinLnBrk="0" hangingPunct="1">
                        <a:defRPr sz="1800" kern="1200">
                          <a:solidFill>
                            <a:schemeClr val="dk1"/>
                          </a:solidFill>
                          <a:latin typeface="Arial Narrow Bold"/>
                        </a:defRPr>
                      </a:lvl1pPr>
                      <a:lvl2pPr marL="457200" algn="l" defTabSz="914400" rtl="0" eaLnBrk="1" latinLnBrk="0" hangingPunct="1">
                        <a:defRPr sz="1800" kern="1200">
                          <a:solidFill>
                            <a:schemeClr val="dk1"/>
                          </a:solidFill>
                          <a:latin typeface="Arial Narrow Bold"/>
                        </a:defRPr>
                      </a:lvl2pPr>
                      <a:lvl3pPr marL="914400" algn="l" defTabSz="914400" rtl="0" eaLnBrk="1" latinLnBrk="0" hangingPunct="1">
                        <a:defRPr sz="1800" kern="1200">
                          <a:solidFill>
                            <a:schemeClr val="dk1"/>
                          </a:solidFill>
                          <a:latin typeface="Arial Narrow Bold"/>
                        </a:defRPr>
                      </a:lvl3pPr>
                      <a:lvl4pPr marL="1371600" algn="l" defTabSz="914400" rtl="0" eaLnBrk="1" latinLnBrk="0" hangingPunct="1">
                        <a:defRPr sz="1800" kern="1200">
                          <a:solidFill>
                            <a:schemeClr val="dk1"/>
                          </a:solidFill>
                          <a:latin typeface="Arial Narrow Bold"/>
                        </a:defRPr>
                      </a:lvl4pPr>
                      <a:lvl5pPr marL="1828800" algn="l" defTabSz="914400" rtl="0" eaLnBrk="1" latinLnBrk="0" hangingPunct="1">
                        <a:defRPr sz="1800" kern="1200">
                          <a:solidFill>
                            <a:schemeClr val="dk1"/>
                          </a:solidFill>
                          <a:latin typeface="Arial Narrow Bold"/>
                        </a:defRPr>
                      </a:lvl5pPr>
                      <a:lvl6pPr marL="2286000" algn="l" defTabSz="914400" rtl="0" eaLnBrk="1" latinLnBrk="0" hangingPunct="1">
                        <a:defRPr sz="1800" kern="1200">
                          <a:solidFill>
                            <a:schemeClr val="dk1"/>
                          </a:solidFill>
                          <a:latin typeface="Arial Narrow Bold"/>
                        </a:defRPr>
                      </a:lvl6pPr>
                      <a:lvl7pPr marL="2743200" algn="l" defTabSz="914400" rtl="0" eaLnBrk="1" latinLnBrk="0" hangingPunct="1">
                        <a:defRPr sz="1800" kern="1200">
                          <a:solidFill>
                            <a:schemeClr val="dk1"/>
                          </a:solidFill>
                          <a:latin typeface="Arial Narrow Bold"/>
                        </a:defRPr>
                      </a:lvl7pPr>
                      <a:lvl8pPr marL="3200400" algn="l" defTabSz="914400" rtl="0" eaLnBrk="1" latinLnBrk="0" hangingPunct="1">
                        <a:defRPr sz="1800" kern="1200">
                          <a:solidFill>
                            <a:schemeClr val="dk1"/>
                          </a:solidFill>
                          <a:latin typeface="Arial Narrow Bold"/>
                        </a:defRPr>
                      </a:lvl8pPr>
                      <a:lvl9pPr marL="3657600" algn="l" defTabSz="914400" rtl="0" eaLnBrk="1" latinLnBrk="0" hangingPunct="1">
                        <a:defRPr sz="1800" kern="1200">
                          <a:solidFill>
                            <a:schemeClr val="dk1"/>
                          </a:solidFill>
                          <a:latin typeface="Arial Narrow Bold"/>
                        </a:defRPr>
                      </a:lvl9pPr>
                    </a:lstStyle>
                    <a:p>
                      <a:pPr algn="ctr"/>
                      <a:r>
                        <a:rPr lang="en-US" sz="1200" dirty="0"/>
                        <a:t>6-12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BAB42">
                        <a:tint val="40000"/>
                      </a:srgbClr>
                    </a:solidFill>
                  </a:tcPr>
                </a:tc>
                <a:extLst>
                  <a:ext uri="{0D108BD9-81ED-4DB2-BD59-A6C34878D82A}">
                    <a16:rowId xmlns:a16="http://schemas.microsoft.com/office/drawing/2014/main" val="762498623"/>
                  </a:ext>
                </a:extLst>
              </a:tr>
            </a:tbl>
          </a:graphicData>
        </a:graphic>
      </p:graphicFrame>
      <p:sp>
        <p:nvSpPr>
          <p:cNvPr id="9" name="TextBox 8">
            <a:extLst>
              <a:ext uri="{FF2B5EF4-FFF2-40B4-BE49-F238E27FC236}">
                <a16:creationId xmlns:a16="http://schemas.microsoft.com/office/drawing/2014/main" id="{8A574049-7D45-4C84-A60E-848849E1149A}"/>
              </a:ext>
            </a:extLst>
          </p:cNvPr>
          <p:cNvSpPr txBox="1"/>
          <p:nvPr/>
        </p:nvSpPr>
        <p:spPr>
          <a:xfrm>
            <a:off x="828100" y="5671624"/>
            <a:ext cx="2220654" cy="923330"/>
          </a:xfrm>
          <a:prstGeom prst="rect">
            <a:avLst/>
          </a:prstGeom>
          <a:noFill/>
        </p:spPr>
        <p:txBody>
          <a:bodyPr wrap="square" rtlCol="0">
            <a:spAutoFit/>
          </a:bodyPr>
          <a:lstStyle/>
          <a:p>
            <a:r>
              <a:rPr lang="en-US" dirty="0">
                <a:solidFill>
                  <a:srgbClr val="000000"/>
                </a:solidFill>
                <a:latin typeface="Arial Narrow Bold"/>
              </a:rPr>
              <a:t>Source: Soil Fertility and Fertilizers 8</a:t>
            </a:r>
            <a:r>
              <a:rPr lang="en-US" baseline="30000" dirty="0">
                <a:solidFill>
                  <a:srgbClr val="000000"/>
                </a:solidFill>
                <a:latin typeface="Arial Narrow Bold"/>
              </a:rPr>
              <a:t>th</a:t>
            </a:r>
            <a:r>
              <a:rPr lang="en-US" dirty="0">
                <a:solidFill>
                  <a:srgbClr val="000000"/>
                </a:solidFill>
                <a:latin typeface="Arial Narrow Bold"/>
              </a:rPr>
              <a:t> ed. </a:t>
            </a:r>
            <a:r>
              <a:rPr lang="en-US" dirty="0" err="1">
                <a:solidFill>
                  <a:srgbClr val="000000"/>
                </a:solidFill>
                <a:latin typeface="Arial Narrow Bold"/>
              </a:rPr>
              <a:t>Havlin</a:t>
            </a:r>
            <a:r>
              <a:rPr lang="en-US" dirty="0">
                <a:solidFill>
                  <a:srgbClr val="000000"/>
                </a:solidFill>
                <a:latin typeface="Arial Narrow Bold"/>
              </a:rPr>
              <a:t> et al. </a:t>
            </a:r>
          </a:p>
        </p:txBody>
      </p:sp>
    </p:spTree>
    <p:extLst>
      <p:ext uri="{BB962C8B-B14F-4D97-AF65-F5344CB8AC3E}">
        <p14:creationId xmlns:p14="http://schemas.microsoft.com/office/powerpoint/2010/main" val="417736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BD48-A5E7-CEBB-C382-4BCFC95FB666}"/>
              </a:ext>
            </a:extLst>
          </p:cNvPr>
          <p:cNvSpPr>
            <a:spLocks noGrp="1"/>
          </p:cNvSpPr>
          <p:nvPr>
            <p:ph type="title"/>
          </p:nvPr>
        </p:nvSpPr>
        <p:spPr/>
        <p:txBody>
          <a:bodyPr/>
          <a:lstStyle/>
          <a:p>
            <a:r>
              <a:rPr lang="en-US" dirty="0"/>
              <a:t>Nitrogen Management</a:t>
            </a:r>
          </a:p>
        </p:txBody>
      </p:sp>
      <p:sp>
        <p:nvSpPr>
          <p:cNvPr id="3" name="Text Placeholder 2">
            <a:extLst>
              <a:ext uri="{FF2B5EF4-FFF2-40B4-BE49-F238E27FC236}">
                <a16:creationId xmlns:a16="http://schemas.microsoft.com/office/drawing/2014/main" id="{1116CCAF-44D1-C9B8-03D9-98A0A63F249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0772983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E1FA-214B-534D-4546-9E82B263BCE9}"/>
              </a:ext>
            </a:extLst>
          </p:cNvPr>
          <p:cNvSpPr>
            <a:spLocks noGrp="1"/>
          </p:cNvSpPr>
          <p:nvPr>
            <p:ph type="title"/>
          </p:nvPr>
        </p:nvSpPr>
        <p:spPr/>
        <p:txBody>
          <a:bodyPr/>
          <a:lstStyle/>
          <a:p>
            <a:r>
              <a:rPr lang="en-US" dirty="0"/>
              <a:t>Legume Nitrogen Considerations</a:t>
            </a:r>
          </a:p>
        </p:txBody>
      </p:sp>
    </p:spTree>
    <p:extLst>
      <p:ext uri="{BB962C8B-B14F-4D97-AF65-F5344CB8AC3E}">
        <p14:creationId xmlns:p14="http://schemas.microsoft.com/office/powerpoint/2010/main" val="731320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C:\Users\Kevin\Pictures\stdprocesscovcrop06\P9210104.JPG">
            <a:extLst>
              <a:ext uri="{FF2B5EF4-FFF2-40B4-BE49-F238E27FC236}">
                <a16:creationId xmlns:a16="http://schemas.microsoft.com/office/drawing/2014/main" id="{F48C762D-DB1D-DB47-B56E-3BCA4C2D44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1391" y="1579136"/>
            <a:ext cx="6726866" cy="50451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59CA92C-3603-A94C-8E6D-683A5D8379ED}"/>
              </a:ext>
            </a:extLst>
          </p:cNvPr>
          <p:cNvSpPr txBox="1"/>
          <p:nvPr/>
        </p:nvSpPr>
        <p:spPr>
          <a:xfrm>
            <a:off x="5067379" y="1656119"/>
            <a:ext cx="37108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 Fixation via Rhizobia (bacteria) that live symbiotically with legume roots – Nodules</a:t>
            </a:r>
          </a:p>
        </p:txBody>
      </p:sp>
      <p:sp>
        <p:nvSpPr>
          <p:cNvPr id="15" name="TextBox 14">
            <a:extLst>
              <a:ext uri="{FF2B5EF4-FFF2-40B4-BE49-F238E27FC236}">
                <a16:creationId xmlns:a16="http://schemas.microsoft.com/office/drawing/2014/main" id="{7B6B53BC-6A83-5B40-B106-2CC9D049941E}"/>
              </a:ext>
            </a:extLst>
          </p:cNvPr>
          <p:cNvSpPr txBox="1"/>
          <p:nvPr/>
        </p:nvSpPr>
        <p:spPr>
          <a:xfrm>
            <a:off x="2426162" y="5462269"/>
            <a:ext cx="281940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Seeds of legume species should be inoculated with the correct rhizobia bacteria (inoculant)</a:t>
            </a:r>
          </a:p>
        </p:txBody>
      </p:sp>
      <p:cxnSp>
        <p:nvCxnSpPr>
          <p:cNvPr id="17" name="Straight Arrow Connector 16">
            <a:extLst>
              <a:ext uri="{FF2B5EF4-FFF2-40B4-BE49-F238E27FC236}">
                <a16:creationId xmlns:a16="http://schemas.microsoft.com/office/drawing/2014/main" id="{3AD21E97-411A-D146-8228-AB5B633281FF}"/>
              </a:ext>
            </a:extLst>
          </p:cNvPr>
          <p:cNvCxnSpPr>
            <a:cxnSpLocks/>
          </p:cNvCxnSpPr>
          <p:nvPr/>
        </p:nvCxnSpPr>
        <p:spPr>
          <a:xfrm flipH="1">
            <a:off x="6419933" y="2636044"/>
            <a:ext cx="769233" cy="196628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6FB39A8-298F-B845-AB1E-803F7C1F3DDF}"/>
              </a:ext>
            </a:extLst>
          </p:cNvPr>
          <p:cNvSpPr txBox="1"/>
          <p:nvPr/>
        </p:nvSpPr>
        <p:spPr>
          <a:xfrm>
            <a:off x="8889826" y="6053027"/>
            <a:ext cx="24298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 Kevin Shelley</a:t>
            </a:r>
          </a:p>
        </p:txBody>
      </p:sp>
      <p:sp>
        <p:nvSpPr>
          <p:cNvPr id="21" name="Title 1">
            <a:extLst>
              <a:ext uri="{FF2B5EF4-FFF2-40B4-BE49-F238E27FC236}">
                <a16:creationId xmlns:a16="http://schemas.microsoft.com/office/drawing/2014/main" id="{6A6EE30B-B4F1-EF45-9A9D-978E5326BBEF}"/>
              </a:ext>
            </a:extLst>
          </p:cNvPr>
          <p:cNvSpPr>
            <a:spLocks noGrp="1"/>
          </p:cNvSpPr>
          <p:nvPr>
            <p:ph type="title"/>
          </p:nvPr>
        </p:nvSpPr>
        <p:spPr>
          <a:xfrm>
            <a:off x="1016959" y="804972"/>
            <a:ext cx="9562935" cy="717330"/>
          </a:xfrm>
          <a:noFill/>
        </p:spPr>
        <p:txBody>
          <a:bodyPr>
            <a:normAutofit fontScale="90000"/>
          </a:bodyPr>
          <a:lstStyle/>
          <a:p>
            <a:r>
              <a:rPr lang="en-US" b="1" dirty="0">
                <a:solidFill>
                  <a:schemeClr val="accent3"/>
                </a:solidFill>
                <a:latin typeface="+mn-lt"/>
              </a:rPr>
              <a:t>Legumes and the biological fixation of Nitrogen</a:t>
            </a:r>
          </a:p>
        </p:txBody>
      </p:sp>
    </p:spTree>
    <p:extLst>
      <p:ext uri="{BB962C8B-B14F-4D97-AF65-F5344CB8AC3E}">
        <p14:creationId xmlns:p14="http://schemas.microsoft.com/office/powerpoint/2010/main" val="3072923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45A3A96-3EBB-1844-9C34-DE8DF77E1014}"/>
              </a:ext>
            </a:extLst>
          </p:cNvPr>
          <p:cNvPicPr>
            <a:picLocks noChangeAspect="1"/>
          </p:cNvPicPr>
          <p:nvPr/>
        </p:nvPicPr>
        <p:blipFill>
          <a:blip r:embed="rId3"/>
          <a:stretch>
            <a:fillRect/>
          </a:stretch>
        </p:blipFill>
        <p:spPr>
          <a:xfrm>
            <a:off x="1114337" y="1103862"/>
            <a:ext cx="9963325" cy="5049374"/>
          </a:xfrm>
          <a:prstGeom prst="rect">
            <a:avLst/>
          </a:prstGeom>
        </p:spPr>
      </p:pic>
      <p:pic>
        <p:nvPicPr>
          <p:cNvPr id="20" name="Picture 19">
            <a:extLst>
              <a:ext uri="{FF2B5EF4-FFF2-40B4-BE49-F238E27FC236}">
                <a16:creationId xmlns:a16="http://schemas.microsoft.com/office/drawing/2014/main" id="{C485C923-B58B-8842-966A-536484A592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70532" y="197454"/>
            <a:ext cx="1573630" cy="2056655"/>
          </a:xfrm>
          <a:prstGeom prst="rect">
            <a:avLst/>
          </a:prstGeom>
        </p:spPr>
      </p:pic>
      <p:sp>
        <p:nvSpPr>
          <p:cNvPr id="2" name="TextBox 1">
            <a:extLst>
              <a:ext uri="{FF2B5EF4-FFF2-40B4-BE49-F238E27FC236}">
                <a16:creationId xmlns:a16="http://schemas.microsoft.com/office/drawing/2014/main" id="{830A4C5C-1C45-B1E4-3F8A-A68E0EAE6916}"/>
              </a:ext>
            </a:extLst>
          </p:cNvPr>
          <p:cNvSpPr txBox="1"/>
          <p:nvPr/>
        </p:nvSpPr>
        <p:spPr>
          <a:xfrm>
            <a:off x="968189" y="6231503"/>
            <a:ext cx="3135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NM Fast facts magazine pg. 18</a:t>
            </a:r>
          </a:p>
        </p:txBody>
      </p:sp>
    </p:spTree>
    <p:extLst>
      <p:ext uri="{BB962C8B-B14F-4D97-AF65-F5344CB8AC3E}">
        <p14:creationId xmlns:p14="http://schemas.microsoft.com/office/powerpoint/2010/main" val="295052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391" y="700916"/>
            <a:ext cx="5436704" cy="806616"/>
          </a:xfrm>
          <a:noFill/>
        </p:spPr>
        <p:txBody>
          <a:bodyPr/>
          <a:lstStyle/>
          <a:p>
            <a:r>
              <a:rPr lang="en-US" b="1" dirty="0">
                <a:solidFill>
                  <a:schemeClr val="accent3"/>
                </a:solidFill>
                <a:latin typeface="+mn-lt"/>
              </a:rPr>
              <a:t>What about soybeans?</a:t>
            </a:r>
          </a:p>
        </p:txBody>
      </p:sp>
      <p:pic>
        <p:nvPicPr>
          <p:cNvPr id="14" name="Picture 13" descr="Graphical user interface&#10;&#10;Description automatically generated with medium confidence">
            <a:extLst>
              <a:ext uri="{FF2B5EF4-FFF2-40B4-BE49-F238E27FC236}">
                <a16:creationId xmlns:a16="http://schemas.microsoft.com/office/drawing/2014/main" id="{78D0837A-6D90-C649-A985-65D363DDA0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83089" y="1507532"/>
            <a:ext cx="9920614" cy="3156559"/>
          </a:xfrm>
          <a:prstGeom prst="rect">
            <a:avLst/>
          </a:prstGeom>
        </p:spPr>
      </p:pic>
      <p:sp>
        <p:nvSpPr>
          <p:cNvPr id="17" name="TextBox 16">
            <a:extLst>
              <a:ext uri="{FF2B5EF4-FFF2-40B4-BE49-F238E27FC236}">
                <a16:creationId xmlns:a16="http://schemas.microsoft.com/office/drawing/2014/main" id="{599F78BE-0340-9045-A8F3-A70A8CC74FAB}"/>
              </a:ext>
            </a:extLst>
          </p:cNvPr>
          <p:cNvSpPr txBox="1"/>
          <p:nvPr/>
        </p:nvSpPr>
        <p:spPr>
          <a:xfrm>
            <a:off x="6003793" y="4830446"/>
            <a:ext cx="50772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5723"/>
                </a:solidFill>
                <a:effectLst/>
                <a:uLnTx/>
                <a:uFillTx/>
                <a:latin typeface="Calibri" panose="020F0502020204030204"/>
                <a:ea typeface="+mn-ea"/>
                <a:cs typeface="+mn-cs"/>
              </a:rPr>
              <a:t>MRTN incorporates an adjustment for corn following soybean to credit the nitrogen available following soybean</a:t>
            </a:r>
          </a:p>
        </p:txBody>
      </p:sp>
      <p:pic>
        <p:nvPicPr>
          <p:cNvPr id="19" name="Picture 18" descr="A picture containing outdoor, green, plant, garden&#10;&#10;Description automatically generated">
            <a:extLst>
              <a:ext uri="{FF2B5EF4-FFF2-40B4-BE49-F238E27FC236}">
                <a16:creationId xmlns:a16="http://schemas.microsoft.com/office/drawing/2014/main" id="{431E7EB1-539A-DF45-A2ED-B176D530BB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3925" y="3724452"/>
            <a:ext cx="4100823" cy="2721622"/>
          </a:xfrm>
          <a:prstGeom prst="rect">
            <a:avLst/>
          </a:prstGeom>
        </p:spPr>
      </p:pic>
    </p:spTree>
    <p:extLst>
      <p:ext uri="{BB962C8B-B14F-4D97-AF65-F5344CB8AC3E}">
        <p14:creationId xmlns:p14="http://schemas.microsoft.com/office/powerpoint/2010/main" val="244205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5F34-59D5-03AB-1638-617C851FE867}"/>
              </a:ext>
            </a:extLst>
          </p:cNvPr>
          <p:cNvSpPr>
            <a:spLocks noGrp="1"/>
          </p:cNvSpPr>
          <p:nvPr>
            <p:ph type="title"/>
          </p:nvPr>
        </p:nvSpPr>
        <p:spPr/>
        <p:txBody>
          <a:bodyPr>
            <a:normAutofit/>
          </a:bodyPr>
          <a:lstStyle/>
          <a:p>
            <a:r>
              <a:rPr lang="en-US" dirty="0"/>
              <a:t>Other Nitrogen Credit Considerations</a:t>
            </a:r>
          </a:p>
        </p:txBody>
      </p:sp>
      <p:sp>
        <p:nvSpPr>
          <p:cNvPr id="3" name="Content Placeholder 2">
            <a:extLst>
              <a:ext uri="{FF2B5EF4-FFF2-40B4-BE49-F238E27FC236}">
                <a16:creationId xmlns:a16="http://schemas.microsoft.com/office/drawing/2014/main" id="{201D2539-F239-7337-4C4B-7ED58D098856}"/>
              </a:ext>
            </a:extLst>
          </p:cNvPr>
          <p:cNvSpPr>
            <a:spLocks noGrp="1"/>
          </p:cNvSpPr>
          <p:nvPr>
            <p:ph idx="1"/>
          </p:nvPr>
        </p:nvSpPr>
        <p:spPr/>
        <p:txBody>
          <a:bodyPr/>
          <a:lstStyle/>
          <a:p>
            <a:r>
              <a:rPr lang="en-US" dirty="0"/>
              <a:t>Manure applied in the fall retains a full nitrogen credit the following spring.</a:t>
            </a:r>
          </a:p>
          <a:p>
            <a:r>
              <a:rPr lang="en-US" dirty="0"/>
              <a:t>Legume hay killed in the fall retains the same credit as hay killed in the spring.</a:t>
            </a:r>
          </a:p>
          <a:p>
            <a:r>
              <a:rPr lang="en-US" dirty="0"/>
              <a:t>A cool spring may delay release of nitrogen and cause an early-season nitrogen deficiency.</a:t>
            </a:r>
          </a:p>
          <a:p>
            <a:endParaRPr lang="en-US" dirty="0"/>
          </a:p>
        </p:txBody>
      </p:sp>
    </p:spTree>
    <p:extLst>
      <p:ext uri="{BB962C8B-B14F-4D97-AF65-F5344CB8AC3E}">
        <p14:creationId xmlns:p14="http://schemas.microsoft.com/office/powerpoint/2010/main" val="410750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6099-CB14-A465-3C51-35C01574F4F6}"/>
              </a:ext>
            </a:extLst>
          </p:cNvPr>
          <p:cNvSpPr>
            <a:spLocks noGrp="1"/>
          </p:cNvSpPr>
          <p:nvPr>
            <p:ph type="title"/>
          </p:nvPr>
        </p:nvSpPr>
        <p:spPr/>
        <p:txBody>
          <a:bodyPr/>
          <a:lstStyle/>
          <a:p>
            <a:r>
              <a:rPr lang="en-US" dirty="0"/>
              <a:t>Managing Nitrogen Applications</a:t>
            </a:r>
          </a:p>
        </p:txBody>
      </p:sp>
    </p:spTree>
    <p:extLst>
      <p:ext uri="{BB962C8B-B14F-4D97-AF65-F5344CB8AC3E}">
        <p14:creationId xmlns:p14="http://schemas.microsoft.com/office/powerpoint/2010/main" val="377748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485" y="576034"/>
            <a:ext cx="10709425" cy="1325563"/>
          </a:xfrm>
        </p:spPr>
        <p:txBody>
          <a:bodyPr/>
          <a:lstStyle/>
          <a:p>
            <a:r>
              <a:rPr lang="en-US" dirty="0">
                <a:solidFill>
                  <a:schemeClr val="accent3"/>
                </a:solidFill>
                <a:latin typeface="+mn-lt"/>
              </a:rPr>
              <a:t>Nitrogen Fertilizers: Differences in Effectiveness?</a:t>
            </a:r>
          </a:p>
        </p:txBody>
      </p:sp>
      <p:sp>
        <p:nvSpPr>
          <p:cNvPr id="6" name="Text Placeholder 2">
            <a:extLst>
              <a:ext uri="{FF2B5EF4-FFF2-40B4-BE49-F238E27FC236}">
                <a16:creationId xmlns:a16="http://schemas.microsoft.com/office/drawing/2014/main" id="{2A0B2773-9798-6340-9165-E7A1096261D4}"/>
              </a:ext>
            </a:extLst>
          </p:cNvPr>
          <p:cNvSpPr txBox="1">
            <a:spLocks/>
          </p:cNvSpPr>
          <p:nvPr/>
        </p:nvSpPr>
        <p:spPr>
          <a:xfrm>
            <a:off x="970637" y="1735968"/>
            <a:ext cx="7797383" cy="4609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366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All equally effective if losses are minimized</a:t>
            </a:r>
          </a:p>
          <a:p>
            <a:pPr marL="685800" marR="0" lvl="1" indent="-228600" algn="l" defTabSz="914400" rtl="0" eaLnBrk="1" fontAlgn="auto" latinLnBrk="0" hangingPunct="1">
              <a:lnSpc>
                <a:spcPct val="90000"/>
              </a:lnSpc>
              <a:spcBef>
                <a:spcPts val="500"/>
              </a:spcBef>
              <a:spcAft>
                <a:spcPts val="0"/>
              </a:spcAft>
              <a:buClr>
                <a:srgbClr val="3366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Flexibility in rates based on economics</a:t>
            </a:r>
          </a:p>
          <a:p>
            <a:pPr marL="228600" marR="0" lvl="0" indent="-228600" algn="l" defTabSz="914400" rtl="0" eaLnBrk="1" fontAlgn="auto" latinLnBrk="0" hangingPunct="1">
              <a:lnSpc>
                <a:spcPct val="90000"/>
              </a:lnSpc>
              <a:spcBef>
                <a:spcPts val="1000"/>
              </a:spcBef>
              <a:spcAft>
                <a:spcPts val="0"/>
              </a:spcAft>
              <a:buClr>
                <a:srgbClr val="3366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Different susceptibility to loss processes</a:t>
            </a:r>
          </a:p>
          <a:p>
            <a:pPr marL="685800" marR="0" lvl="1" indent="-228600" algn="l" defTabSz="914400" rtl="0" eaLnBrk="1" fontAlgn="auto" latinLnBrk="0" hangingPunct="1">
              <a:lnSpc>
                <a:spcPct val="90000"/>
              </a:lnSpc>
              <a:spcBef>
                <a:spcPts val="500"/>
              </a:spcBef>
              <a:spcAft>
                <a:spcPts val="0"/>
              </a:spcAft>
              <a:buClr>
                <a:srgbClr val="3366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Leaching</a:t>
            </a:r>
          </a:p>
          <a:p>
            <a:pPr marL="685800" marR="0" lvl="1" indent="-228600" algn="l" defTabSz="914400" rtl="0" eaLnBrk="1" fontAlgn="auto" latinLnBrk="0" hangingPunct="1">
              <a:lnSpc>
                <a:spcPct val="90000"/>
              </a:lnSpc>
              <a:spcBef>
                <a:spcPts val="500"/>
              </a:spcBef>
              <a:spcAft>
                <a:spcPts val="0"/>
              </a:spcAft>
              <a:buClr>
                <a:srgbClr val="3366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Denitrification</a:t>
            </a:r>
          </a:p>
          <a:p>
            <a:pPr marL="685800" marR="0" lvl="1" indent="-228600" algn="l" defTabSz="914400" rtl="0" eaLnBrk="1" fontAlgn="auto" latinLnBrk="0" hangingPunct="1">
              <a:lnSpc>
                <a:spcPct val="90000"/>
              </a:lnSpc>
              <a:spcBef>
                <a:spcPts val="500"/>
              </a:spcBef>
              <a:spcAft>
                <a:spcPts val="0"/>
              </a:spcAft>
              <a:buClr>
                <a:srgbClr val="3366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Ammonia volatilization</a:t>
            </a:r>
          </a:p>
          <a:p>
            <a:pPr marL="228600" marR="0" lvl="0" indent="-228600" algn="l" defTabSz="914400" rtl="0" eaLnBrk="1" fontAlgn="auto" latinLnBrk="0" hangingPunct="1">
              <a:lnSpc>
                <a:spcPct val="90000"/>
              </a:lnSpc>
              <a:spcBef>
                <a:spcPts val="1000"/>
              </a:spcBef>
              <a:spcAft>
                <a:spcPts val="0"/>
              </a:spcAft>
              <a:buClr>
                <a:srgbClr val="336600"/>
              </a:buClr>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Timing may heavily influence fertilizer purchased due to application method available. </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446699"/>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plant, green, garden, surrounded&#10;&#10;Description automatically generated">
            <a:extLst>
              <a:ext uri="{FF2B5EF4-FFF2-40B4-BE49-F238E27FC236}">
                <a16:creationId xmlns:a16="http://schemas.microsoft.com/office/drawing/2014/main" id="{9E3013BF-549D-7748-B0C9-18B2FD8C2E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8381090" y="2238050"/>
            <a:ext cx="4016658" cy="3012494"/>
          </a:xfrm>
          <a:prstGeom prst="rect">
            <a:avLst/>
          </a:prstGeom>
        </p:spPr>
      </p:pic>
      <p:sp>
        <p:nvSpPr>
          <p:cNvPr id="3" name="TextBox 2">
            <a:extLst>
              <a:ext uri="{FF2B5EF4-FFF2-40B4-BE49-F238E27FC236}">
                <a16:creationId xmlns:a16="http://schemas.microsoft.com/office/drawing/2014/main" id="{2C2112A5-E145-6623-2133-21D6806D6970}"/>
              </a:ext>
            </a:extLst>
          </p:cNvPr>
          <p:cNvSpPr txBox="1"/>
          <p:nvPr/>
        </p:nvSpPr>
        <p:spPr>
          <a:xfrm>
            <a:off x="8883172" y="5752626"/>
            <a:ext cx="206586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Photo courtesy of  Dan Smith</a:t>
            </a:r>
          </a:p>
        </p:txBody>
      </p:sp>
    </p:spTree>
    <p:extLst>
      <p:ext uri="{BB962C8B-B14F-4D97-AF65-F5344CB8AC3E}">
        <p14:creationId xmlns:p14="http://schemas.microsoft.com/office/powerpoint/2010/main" val="3971115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graphicFrame>
        <p:nvGraphicFramePr>
          <p:cNvPr id="3" name="Table 2">
            <a:extLst>
              <a:ext uri="{FF2B5EF4-FFF2-40B4-BE49-F238E27FC236}">
                <a16:creationId xmlns:a16="http://schemas.microsoft.com/office/drawing/2014/main" id="{2A6F6CF5-65BF-5D72-8EA1-34B801A2B418}"/>
              </a:ext>
            </a:extLst>
          </p:cNvPr>
          <p:cNvGraphicFramePr>
            <a:graphicFrameLocks noGrp="1"/>
          </p:cNvGraphicFramePr>
          <p:nvPr/>
        </p:nvGraphicFramePr>
        <p:xfrm>
          <a:off x="1054100" y="2057400"/>
          <a:ext cx="10832796" cy="3250190"/>
        </p:xfrm>
        <a:graphic>
          <a:graphicData uri="http://schemas.openxmlformats.org/drawingml/2006/table">
            <a:tbl>
              <a:tblPr firstRow="1" bandRow="1">
                <a:tableStyleId>{5C22544A-7EE6-4342-B048-85BDC9FD1C3A}</a:tableStyleId>
              </a:tblPr>
              <a:tblGrid>
                <a:gridCol w="4312379">
                  <a:extLst>
                    <a:ext uri="{9D8B030D-6E8A-4147-A177-3AD203B41FA5}">
                      <a16:colId xmlns:a16="http://schemas.microsoft.com/office/drawing/2014/main" val="1867328915"/>
                    </a:ext>
                  </a:extLst>
                </a:gridCol>
                <a:gridCol w="2173309">
                  <a:extLst>
                    <a:ext uri="{9D8B030D-6E8A-4147-A177-3AD203B41FA5}">
                      <a16:colId xmlns:a16="http://schemas.microsoft.com/office/drawing/2014/main" val="2428199073"/>
                    </a:ext>
                  </a:extLst>
                </a:gridCol>
                <a:gridCol w="2173554">
                  <a:extLst>
                    <a:ext uri="{9D8B030D-6E8A-4147-A177-3AD203B41FA5}">
                      <a16:colId xmlns:a16="http://schemas.microsoft.com/office/drawing/2014/main" val="1230428032"/>
                    </a:ext>
                  </a:extLst>
                </a:gridCol>
                <a:gridCol w="2173554">
                  <a:extLst>
                    <a:ext uri="{9D8B030D-6E8A-4147-A177-3AD203B41FA5}">
                      <a16:colId xmlns:a16="http://schemas.microsoft.com/office/drawing/2014/main" val="2424066851"/>
                    </a:ext>
                  </a:extLst>
                </a:gridCol>
              </a:tblGrid>
              <a:tr h="605848">
                <a:tc>
                  <a:txBody>
                    <a:bodyPr/>
                    <a:lstStyle/>
                    <a:p>
                      <a:endParaRPr lang="en-US" dirty="0">
                        <a:solidFill>
                          <a:srgbClr val="385723"/>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solidFill>
                            <a:srgbClr val="385723"/>
                          </a:solidFill>
                        </a:rPr>
                        <a:t>Nitrogen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385723"/>
                          </a:solidFill>
                        </a:rPr>
                        <a:t>Phosphorus (P</a:t>
                      </a:r>
                      <a:r>
                        <a:rPr lang="en-US" baseline="-25000" dirty="0">
                          <a:solidFill>
                            <a:srgbClr val="385723"/>
                          </a:solidFill>
                        </a:rPr>
                        <a:t>2</a:t>
                      </a:r>
                      <a:r>
                        <a:rPr lang="en-US" dirty="0">
                          <a:solidFill>
                            <a:srgbClr val="385723"/>
                          </a:solidFill>
                        </a:rPr>
                        <a:t>O</a:t>
                      </a:r>
                      <a:r>
                        <a:rPr lang="en-US" baseline="-25000" dirty="0">
                          <a:solidFill>
                            <a:srgbClr val="385723"/>
                          </a:solidFill>
                        </a:rPr>
                        <a:t>5</a:t>
                      </a:r>
                      <a:r>
                        <a:rPr lang="en-US" dirty="0">
                          <a:solidFill>
                            <a:srgbClr val="385723"/>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385723"/>
                          </a:solidFill>
                        </a:rPr>
                        <a:t>Potassium (K</a:t>
                      </a:r>
                      <a:r>
                        <a:rPr lang="en-US" baseline="-25000" dirty="0">
                          <a:solidFill>
                            <a:srgbClr val="385723"/>
                          </a:solidFill>
                        </a:rPr>
                        <a:t>2</a:t>
                      </a:r>
                      <a:r>
                        <a:rPr lang="en-US" dirty="0">
                          <a:solidFill>
                            <a:srgbClr val="385723"/>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2799828"/>
                  </a:ext>
                </a:extLst>
              </a:tr>
              <a:tr h="605848">
                <a:tc>
                  <a:txBody>
                    <a:bodyPr/>
                    <a:lstStyle/>
                    <a:p>
                      <a:r>
                        <a:rPr lang="en-US" b="1" dirty="0">
                          <a:solidFill>
                            <a:srgbClr val="385723"/>
                          </a:solidFill>
                        </a:rPr>
                        <a:t>Base Recommendations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180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39250"/>
                  </a:ext>
                </a:extLst>
              </a:tr>
              <a:tr h="679498">
                <a:tc>
                  <a:txBody>
                    <a:bodyPr/>
                    <a:lstStyle/>
                    <a:p>
                      <a:r>
                        <a:rPr lang="en-US" b="1" dirty="0">
                          <a:solidFill>
                            <a:srgbClr val="385723"/>
                          </a:solidFill>
                        </a:rPr>
                        <a:t>Dairy manure application (12 tons/ac)</a:t>
                      </a:r>
                    </a:p>
                    <a:p>
                      <a:r>
                        <a:rPr lang="en-US" b="1" dirty="0">
                          <a:solidFill>
                            <a:srgbClr val="385723"/>
                          </a:solidFill>
                        </a:rPr>
                        <a:t>3-3-6 book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997162"/>
                  </a:ext>
                </a:extLst>
              </a:tr>
              <a:tr h="679498">
                <a:tc>
                  <a:txBody>
                    <a:bodyPr/>
                    <a:lstStyle/>
                    <a:p>
                      <a:r>
                        <a:rPr lang="en-US" b="1" dirty="0">
                          <a:solidFill>
                            <a:srgbClr val="385723"/>
                          </a:solidFill>
                        </a:rPr>
                        <a:t>Proceeding Crop= Alfalfa</a:t>
                      </a:r>
                    </a:p>
                    <a:p>
                      <a:r>
                        <a:rPr lang="en-US" b="1" dirty="0">
                          <a:solidFill>
                            <a:srgbClr val="385723"/>
                          </a:solidFill>
                        </a:rPr>
                        <a:t>Poor stand (0-30% alfalfa, &lt;8” regrowth)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3465"/>
                  </a:ext>
                </a:extLst>
              </a:tr>
              <a:tr h="679498">
                <a:tc>
                  <a:txBody>
                    <a:bodyPr/>
                    <a:lstStyle/>
                    <a:p>
                      <a:r>
                        <a:rPr lang="en-US" b="1" dirty="0">
                          <a:solidFill>
                            <a:srgbClr val="385723"/>
                          </a:solidFill>
                        </a:rPr>
                        <a:t>Commercial Fertilizer that could be applied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6559946"/>
                  </a:ext>
                </a:extLst>
              </a:tr>
            </a:tbl>
          </a:graphicData>
        </a:graphic>
      </p:graphicFrame>
      <p:sp>
        <p:nvSpPr>
          <p:cNvPr id="6" name="Title 5">
            <a:extLst>
              <a:ext uri="{FF2B5EF4-FFF2-40B4-BE49-F238E27FC236}">
                <a16:creationId xmlns:a16="http://schemas.microsoft.com/office/drawing/2014/main" id="{826EE60A-7D12-677D-83B8-036D8C9D68B1}"/>
              </a:ext>
            </a:extLst>
          </p:cNvPr>
          <p:cNvSpPr>
            <a:spLocks noGrp="1"/>
          </p:cNvSpPr>
          <p:nvPr>
            <p:ph type="title"/>
          </p:nvPr>
        </p:nvSpPr>
        <p:spPr>
          <a:xfrm>
            <a:off x="1118457" y="742746"/>
            <a:ext cx="9955086" cy="910466"/>
          </a:xfrm>
        </p:spPr>
        <p:txBody>
          <a:bodyPr/>
          <a:lstStyle/>
          <a:p>
            <a:r>
              <a:rPr lang="en-US" dirty="0">
                <a:latin typeface="+mn-lt"/>
              </a:rPr>
              <a:t>Nitrogen Application Rate</a:t>
            </a:r>
          </a:p>
        </p:txBody>
      </p:sp>
    </p:spTree>
    <p:extLst>
      <p:ext uri="{BB962C8B-B14F-4D97-AF65-F5344CB8AC3E}">
        <p14:creationId xmlns:p14="http://schemas.microsoft.com/office/powerpoint/2010/main" val="271932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
        <p:nvSpPr>
          <p:cNvPr id="6" name="Text Placeholder 2">
            <a:extLst>
              <a:ext uri="{FF2B5EF4-FFF2-40B4-BE49-F238E27FC236}">
                <a16:creationId xmlns:a16="http://schemas.microsoft.com/office/drawing/2014/main" id="{F5C8404A-4B38-0259-A957-860F7155F0BE}"/>
              </a:ext>
            </a:extLst>
          </p:cNvPr>
          <p:cNvSpPr txBox="1">
            <a:spLocks/>
          </p:cNvSpPr>
          <p:nvPr/>
        </p:nvSpPr>
        <p:spPr>
          <a:xfrm>
            <a:off x="1236497" y="1690688"/>
            <a:ext cx="10492352" cy="4759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Fertilizer blends commonly used to meet field crop needs.</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Fertilizer blends are based on:</a:t>
            </a:r>
          </a:p>
          <a:p>
            <a:pPr marL="685800" marR="0" lvl="1"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soil test values</a:t>
            </a:r>
          </a:p>
          <a:p>
            <a:pPr marL="685800" marR="0" lvl="1"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application rate</a:t>
            </a:r>
          </a:p>
          <a:p>
            <a:pPr marL="685800" marR="0" lvl="1"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crop need</a:t>
            </a:r>
          </a:p>
          <a:p>
            <a:pPr marL="685800" marR="0" lvl="1"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fertilizer product purchased.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
                <a:srgbClr val="5B9BD5"/>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F9EF7C37-37AC-9668-EE96-4D002BF492F1}"/>
              </a:ext>
            </a:extLst>
          </p:cNvPr>
          <p:cNvSpPr>
            <a:spLocks noGrp="1"/>
          </p:cNvSpPr>
          <p:nvPr>
            <p:ph type="title"/>
          </p:nvPr>
        </p:nvSpPr>
        <p:spPr/>
        <p:txBody>
          <a:bodyPr/>
          <a:lstStyle/>
          <a:p>
            <a:r>
              <a:rPr lang="en-US" dirty="0">
                <a:latin typeface="+mn-lt"/>
              </a:rPr>
              <a:t>Fertilizer Blends</a:t>
            </a:r>
          </a:p>
        </p:txBody>
      </p:sp>
    </p:spTree>
    <p:extLst>
      <p:ext uri="{BB962C8B-B14F-4D97-AF65-F5344CB8AC3E}">
        <p14:creationId xmlns:p14="http://schemas.microsoft.com/office/powerpoint/2010/main" val="182411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DF1B8-651F-F221-4930-ACBE1100E5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B32E0-5587-6836-522F-DF9B38128AFB}"/>
              </a:ext>
            </a:extLst>
          </p:cNvPr>
          <p:cNvSpPr>
            <a:spLocks noGrp="1"/>
          </p:cNvSpPr>
          <p:nvPr>
            <p:ph type="title"/>
          </p:nvPr>
        </p:nvSpPr>
        <p:spPr/>
        <p:txBody>
          <a:bodyPr/>
          <a:lstStyle/>
          <a:p>
            <a:r>
              <a:rPr lang="en-US" dirty="0"/>
              <a:t>Fertilizer 101 and Fertilizer Grades</a:t>
            </a:r>
          </a:p>
        </p:txBody>
      </p:sp>
      <p:sp>
        <p:nvSpPr>
          <p:cNvPr id="3" name="Text Placeholder 2">
            <a:extLst>
              <a:ext uri="{FF2B5EF4-FFF2-40B4-BE49-F238E27FC236}">
                <a16:creationId xmlns:a16="http://schemas.microsoft.com/office/drawing/2014/main" id="{48265570-6218-007C-4F93-764FA5BBDD8C}"/>
              </a:ext>
            </a:extLst>
          </p:cNvPr>
          <p:cNvSpPr>
            <a:spLocks noGrp="1"/>
          </p:cNvSpPr>
          <p:nvPr>
            <p:ph idx="1"/>
          </p:nvPr>
        </p:nvSpPr>
        <p:spPr>
          <a:xfrm>
            <a:off x="989401" y="2045963"/>
            <a:ext cx="5477501" cy="4351338"/>
          </a:xfrm>
        </p:spPr>
        <p:txBody>
          <a:bodyPr vert="horz" lIns="91440" tIns="45720" rIns="91440" bIns="45720" rtlCol="0" anchor="t">
            <a:normAutofit/>
          </a:bodyPr>
          <a:lstStyle/>
          <a:p>
            <a:r>
              <a:rPr lang="en-US" sz="2000" dirty="0">
                <a:cs typeface="Calibri"/>
              </a:rPr>
              <a:t>By definition, a fertilizer is substance added to the soil to increase its nutrient concentrations. </a:t>
            </a:r>
          </a:p>
          <a:p>
            <a:r>
              <a:rPr lang="en-US" sz="2000" dirty="0">
                <a:cs typeface="Calibri"/>
              </a:rPr>
              <a:t>Fertilizer can be naturally occurring or manufactured substances.</a:t>
            </a:r>
          </a:p>
          <a:p>
            <a:r>
              <a:rPr lang="en-US" sz="2000" dirty="0">
                <a:cs typeface="Calibri"/>
              </a:rPr>
              <a:t>Fertilizers can be solids, liquids, or gasses. </a:t>
            </a:r>
          </a:p>
          <a:p>
            <a:r>
              <a:rPr lang="en-US" sz="2000" dirty="0">
                <a:cs typeface="Calibri"/>
              </a:rPr>
              <a:t>Fertilizer selection is typically based upon cost per pound of nutrient, ease of handling and application, as well as specific soil and cropping system factors, such a crop, crop growth stage, soil pH, etc.</a:t>
            </a:r>
          </a:p>
          <a:p>
            <a:r>
              <a:rPr lang="en-US" sz="2000" dirty="0">
                <a:cs typeface="Calibri"/>
              </a:rPr>
              <a:t>A guaranteed analysis must be provided for all materials sold as a fertilizer.  </a:t>
            </a:r>
          </a:p>
          <a:p>
            <a:endParaRPr lang="en-US" dirty="0">
              <a:cs typeface="Calibri"/>
            </a:endParaRPr>
          </a:p>
        </p:txBody>
      </p:sp>
      <p:pic>
        <p:nvPicPr>
          <p:cNvPr id="7" name="Picture 6">
            <a:extLst>
              <a:ext uri="{FF2B5EF4-FFF2-40B4-BE49-F238E27FC236}">
                <a16:creationId xmlns:a16="http://schemas.microsoft.com/office/drawing/2014/main" id="{C440CF0C-6671-71D8-4AAD-77CA8706E581}"/>
              </a:ext>
            </a:extLst>
          </p:cNvPr>
          <p:cNvPicPr>
            <a:picLocks noChangeAspect="1"/>
          </p:cNvPicPr>
          <p:nvPr/>
        </p:nvPicPr>
        <p:blipFill>
          <a:blip r:embed="rId3"/>
          <a:stretch>
            <a:fillRect/>
          </a:stretch>
        </p:blipFill>
        <p:spPr>
          <a:xfrm>
            <a:off x="6694585" y="2771526"/>
            <a:ext cx="4852837" cy="1682642"/>
          </a:xfrm>
          <a:prstGeom prst="rect">
            <a:avLst/>
          </a:prstGeom>
        </p:spPr>
      </p:pic>
      <p:sp>
        <p:nvSpPr>
          <p:cNvPr id="9" name="TextBox 8">
            <a:extLst>
              <a:ext uri="{FF2B5EF4-FFF2-40B4-BE49-F238E27FC236}">
                <a16:creationId xmlns:a16="http://schemas.microsoft.com/office/drawing/2014/main" id="{52956508-AA51-5042-3324-04FF8397676B}"/>
              </a:ext>
            </a:extLst>
          </p:cNvPr>
          <p:cNvSpPr txBox="1"/>
          <p:nvPr/>
        </p:nvSpPr>
        <p:spPr>
          <a:xfrm>
            <a:off x="6070916" y="4454168"/>
            <a:ext cx="61001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9900"/>
              </a:buClr>
              <a:buSzTx/>
              <a:buFontTx/>
              <a:buNone/>
              <a:tabLst/>
              <a:defRPr/>
            </a:pPr>
            <a:r>
              <a:rPr kumimoji="0" lang="en-US" sz="1800" b="0" i="0" u="none" strike="noStrike" kern="1200" cap="none" spc="0" normalizeH="0" baseline="0" noProof="0" dirty="0">
                <a:ln>
                  <a:noFill/>
                </a:ln>
                <a:solidFill>
                  <a:srgbClr val="FF3300"/>
                </a:solidFill>
                <a:effectLst/>
                <a:uLnTx/>
                <a:uFillTx/>
                <a:latin typeface="Calibri" panose="020F0502020204030204"/>
                <a:ea typeface="+mn-ea"/>
                <a:cs typeface="+mn-cs"/>
              </a:rPr>
              <a:t>Calculated as a % of total weight</a:t>
            </a:r>
          </a:p>
        </p:txBody>
      </p:sp>
    </p:spTree>
    <p:extLst>
      <p:ext uri="{BB962C8B-B14F-4D97-AF65-F5344CB8AC3E}">
        <p14:creationId xmlns:p14="http://schemas.microsoft.com/office/powerpoint/2010/main" val="1989595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Light"/>
                <a:cs typeface="Calibri Light"/>
              </a:rPr>
              <a:t>Nitrogen</a:t>
            </a:r>
            <a:r>
              <a:rPr lang="en-US" dirty="0">
                <a:ea typeface="Calibri Light"/>
                <a:cs typeface="Calibri"/>
              </a:rPr>
              <a:t>: </a:t>
            </a:r>
            <a:r>
              <a:rPr lang="en-US">
                <a:ea typeface="Calibri"/>
                <a:cs typeface="Calibri"/>
              </a:rPr>
              <a:t>Pages 15-23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0985" y="3277426"/>
            <a:ext cx="3325545" cy="3325545"/>
          </a:xfrm>
          <a:prstGeom prst="rect">
            <a:avLst/>
          </a:prstGeom>
        </p:spPr>
      </p:pic>
      <p:pic>
        <p:nvPicPr>
          <p:cNvPr id="7" name="Picture 6" descr="A poster of a magazine&#10;&#10;AI-generated content may be incorrect.">
            <a:extLst>
              <a:ext uri="{FF2B5EF4-FFF2-40B4-BE49-F238E27FC236}">
                <a16:creationId xmlns:a16="http://schemas.microsoft.com/office/drawing/2014/main" id="{626364A7-F518-DD17-1111-826889374673}"/>
              </a:ext>
            </a:extLst>
          </p:cNvPr>
          <p:cNvPicPr>
            <a:picLocks noChangeAspect="1"/>
          </p:cNvPicPr>
          <p:nvPr/>
        </p:nvPicPr>
        <p:blipFill>
          <a:blip r:embed="rId4"/>
          <a:stretch>
            <a:fillRect/>
          </a:stretch>
        </p:blipFill>
        <p:spPr>
          <a:xfrm>
            <a:off x="7302674" y="162044"/>
            <a:ext cx="4288043" cy="5566783"/>
          </a:xfrm>
          <a:prstGeom prst="rect">
            <a:avLst/>
          </a:prstGeom>
        </p:spPr>
      </p:pic>
    </p:spTree>
    <p:extLst>
      <p:ext uri="{BB962C8B-B14F-4D97-AF65-F5344CB8AC3E}">
        <p14:creationId xmlns:p14="http://schemas.microsoft.com/office/powerpoint/2010/main" val="374557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94257-CC6A-5228-242D-8E87DD995677}"/>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4F1A47-6E2E-84E9-9AA9-B7EDDAC3C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
        <p:nvSpPr>
          <p:cNvPr id="3" name="Text Placeholder 2">
            <a:extLst>
              <a:ext uri="{FF2B5EF4-FFF2-40B4-BE49-F238E27FC236}">
                <a16:creationId xmlns:a16="http://schemas.microsoft.com/office/drawing/2014/main" id="{14DBF3CA-707B-6FFA-0ACF-11ADEC4EA578}"/>
              </a:ext>
            </a:extLst>
          </p:cNvPr>
          <p:cNvSpPr txBox="1">
            <a:spLocks/>
          </p:cNvSpPr>
          <p:nvPr/>
        </p:nvSpPr>
        <p:spPr>
          <a:xfrm>
            <a:off x="1236497" y="1690688"/>
            <a:ext cx="10492352" cy="4387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MRTN recommends 160 lb./ac N and the soil test values indicate a need for 60 lb./ac P</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Products available: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DAP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- 18-46-0 and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Urea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- 46-0-0</a:t>
            </a:r>
          </a:p>
          <a:p>
            <a:pPr marL="1600200" marR="0" lvl="3"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60 lb./ac P</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2800" b="0" i="0"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.46=  130 lb./ac DAP application</a:t>
            </a:r>
          </a:p>
          <a:p>
            <a:pPr marL="1600200" marR="0" lvl="3"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130 DAP x .18 (N in DAP)= 23 lb. N</a:t>
            </a:r>
          </a:p>
          <a:p>
            <a:pPr marL="1600200" marR="0" lvl="3"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160 lb. N (MRTN Rate) – 23 lb. (DAP) = 137 lb. N still needed</a:t>
            </a:r>
          </a:p>
          <a:p>
            <a:pPr marL="1600200" marR="0" lvl="3"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137 / .46 (N in Urea) = 298 lb./ac urea application</a:t>
            </a:r>
          </a:p>
          <a:p>
            <a:pPr marL="1600200" marR="0" lvl="3"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298 lb. urea/ac and 130 lb./ac DAP</a:t>
            </a:r>
          </a:p>
        </p:txBody>
      </p:sp>
      <p:sp>
        <p:nvSpPr>
          <p:cNvPr id="6" name="Title 5">
            <a:extLst>
              <a:ext uri="{FF2B5EF4-FFF2-40B4-BE49-F238E27FC236}">
                <a16:creationId xmlns:a16="http://schemas.microsoft.com/office/drawing/2014/main" id="{6F0B0010-738B-FED7-0A6A-4273107BB400}"/>
              </a:ext>
            </a:extLst>
          </p:cNvPr>
          <p:cNvSpPr>
            <a:spLocks noGrp="1"/>
          </p:cNvSpPr>
          <p:nvPr>
            <p:ph type="title"/>
          </p:nvPr>
        </p:nvSpPr>
        <p:spPr/>
        <p:txBody>
          <a:bodyPr/>
          <a:lstStyle/>
          <a:p>
            <a:r>
              <a:rPr lang="en-US" dirty="0">
                <a:latin typeface="+mn-lt"/>
              </a:rPr>
              <a:t>Fertilizer Blends Math Example</a:t>
            </a:r>
          </a:p>
        </p:txBody>
      </p:sp>
    </p:spTree>
    <p:extLst>
      <p:ext uri="{BB962C8B-B14F-4D97-AF65-F5344CB8AC3E}">
        <p14:creationId xmlns:p14="http://schemas.microsoft.com/office/powerpoint/2010/main" val="8065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2A99-DD5A-7317-1EBA-006C4B578A57}"/>
              </a:ext>
            </a:extLst>
          </p:cNvPr>
          <p:cNvSpPr>
            <a:spLocks noGrp="1"/>
          </p:cNvSpPr>
          <p:nvPr>
            <p:ph type="title"/>
          </p:nvPr>
        </p:nvSpPr>
        <p:spPr>
          <a:xfrm>
            <a:off x="1118457" y="697776"/>
            <a:ext cx="9955086" cy="910466"/>
          </a:xfrm>
        </p:spPr>
        <p:txBody>
          <a:bodyPr/>
          <a:lstStyle/>
          <a:p>
            <a:r>
              <a:rPr lang="en-US" dirty="0">
                <a:latin typeface="+mn-lt"/>
              </a:rPr>
              <a:t>Fertilizer Calculator Available</a:t>
            </a:r>
          </a:p>
        </p:txBody>
      </p:sp>
      <p:pic>
        <p:nvPicPr>
          <p:cNvPr id="4" name="Picture 3">
            <a:extLst>
              <a:ext uri="{FF2B5EF4-FFF2-40B4-BE49-F238E27FC236}">
                <a16:creationId xmlns:a16="http://schemas.microsoft.com/office/drawing/2014/main" id="{C7159B2F-2750-E3AD-50D8-6B0F5C4250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25952" y="1506933"/>
            <a:ext cx="10917219" cy="5134045"/>
          </a:xfrm>
          <a:prstGeom prst="rect">
            <a:avLst/>
          </a:prstGeom>
        </p:spPr>
      </p:pic>
    </p:spTree>
    <p:extLst>
      <p:ext uri="{BB962C8B-B14F-4D97-AF65-F5344CB8AC3E}">
        <p14:creationId xmlns:p14="http://schemas.microsoft.com/office/powerpoint/2010/main" val="173348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0D9D-2795-5070-D140-F49B27BBEB4E}"/>
              </a:ext>
            </a:extLst>
          </p:cNvPr>
          <p:cNvSpPr>
            <a:spLocks noGrp="1"/>
          </p:cNvSpPr>
          <p:nvPr>
            <p:ph type="title"/>
          </p:nvPr>
        </p:nvSpPr>
        <p:spPr/>
        <p:txBody>
          <a:bodyPr/>
          <a:lstStyle/>
          <a:p>
            <a:r>
              <a:rPr lang="en-US" dirty="0"/>
              <a:t>N Uptake and Loss Potential</a:t>
            </a:r>
          </a:p>
        </p:txBody>
      </p:sp>
    </p:spTree>
    <p:extLst>
      <p:ext uri="{BB962C8B-B14F-4D97-AF65-F5344CB8AC3E}">
        <p14:creationId xmlns:p14="http://schemas.microsoft.com/office/powerpoint/2010/main" val="127376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457" y="666209"/>
            <a:ext cx="9955086" cy="910466"/>
          </a:xfrm>
        </p:spPr>
        <p:txBody>
          <a:bodyPr/>
          <a:lstStyle/>
          <a:p>
            <a:r>
              <a:rPr lang="en-US" b="1" dirty="0">
                <a:solidFill>
                  <a:schemeClr val="accent3"/>
                </a:solidFill>
                <a:latin typeface="+mn-lt"/>
              </a:rPr>
              <a:t>When to apply Nitrogen in Wisconsin?</a:t>
            </a:r>
          </a:p>
        </p:txBody>
      </p:sp>
      <p:pic>
        <p:nvPicPr>
          <p:cNvPr id="7" name="Picture 6">
            <a:extLst>
              <a:ext uri="{FF2B5EF4-FFF2-40B4-BE49-F238E27FC236}">
                <a16:creationId xmlns:a16="http://schemas.microsoft.com/office/drawing/2014/main" id="{B928C050-BB7C-2A40-B1D7-A245AD449439}"/>
              </a:ext>
            </a:extLst>
          </p:cNvPr>
          <p:cNvPicPr>
            <a:picLocks noChangeAspect="1"/>
          </p:cNvPicPr>
          <p:nvPr/>
        </p:nvPicPr>
        <p:blipFill>
          <a:blip r:embed="rId3"/>
          <a:stretch>
            <a:fillRect/>
          </a:stretch>
        </p:blipFill>
        <p:spPr>
          <a:xfrm>
            <a:off x="1691543" y="1943934"/>
            <a:ext cx="8808914" cy="3847186"/>
          </a:xfrm>
          <a:prstGeom prst="rect">
            <a:avLst/>
          </a:prstGeom>
        </p:spPr>
      </p:pic>
      <p:sp>
        <p:nvSpPr>
          <p:cNvPr id="8" name="Text Box 46">
            <a:extLst>
              <a:ext uri="{FF2B5EF4-FFF2-40B4-BE49-F238E27FC236}">
                <a16:creationId xmlns:a16="http://schemas.microsoft.com/office/drawing/2014/main" id="{944C935B-F0AC-1C42-B3F7-5A746A486F7A}"/>
              </a:ext>
            </a:extLst>
          </p:cNvPr>
          <p:cNvSpPr txBox="1">
            <a:spLocks noChangeArrowheads="1"/>
          </p:cNvSpPr>
          <p:nvPr/>
        </p:nvSpPr>
        <p:spPr bwMode="auto">
          <a:xfrm>
            <a:off x="1691543" y="5609870"/>
            <a:ext cx="723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Includes use of BMPs for fall-applied N.</a:t>
            </a:r>
            <a:r>
              <a:rPr kumimoji="0" lang="en-US" sz="2000" b="0" i="0" u="none" strike="noStrike" kern="1200" cap="none" spc="0" normalizeH="0" baseline="0" noProof="0" dirty="0">
                <a:ln>
                  <a:noFill/>
                </a:ln>
                <a:solidFill>
                  <a:srgbClr val="5B5249"/>
                </a:solidFill>
                <a:effectLst/>
                <a:uLnTx/>
                <a:uFillTx/>
                <a:latin typeface="Arial"/>
                <a:ea typeface="+mn-ea"/>
                <a:cs typeface="+mn-cs"/>
              </a:rPr>
              <a:t> </a:t>
            </a:r>
          </a:p>
        </p:txBody>
      </p:sp>
      <p:sp>
        <p:nvSpPr>
          <p:cNvPr id="9" name="Line 170">
            <a:extLst>
              <a:ext uri="{FF2B5EF4-FFF2-40B4-BE49-F238E27FC236}">
                <a16:creationId xmlns:a16="http://schemas.microsoft.com/office/drawing/2014/main" id="{3B448970-8F93-2B41-BB3A-AA1C26E53BE6}"/>
              </a:ext>
            </a:extLst>
          </p:cNvPr>
          <p:cNvSpPr>
            <a:spLocks noChangeShapeType="1"/>
          </p:cNvSpPr>
          <p:nvPr/>
        </p:nvSpPr>
        <p:spPr bwMode="auto">
          <a:xfrm>
            <a:off x="1733313" y="1939147"/>
            <a:ext cx="8808914" cy="0"/>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a typeface="+mn-ea"/>
              <a:cs typeface="+mn-cs"/>
            </a:endParaRPr>
          </a:p>
        </p:txBody>
      </p:sp>
      <p:sp>
        <p:nvSpPr>
          <p:cNvPr id="10" name="Line 170">
            <a:extLst>
              <a:ext uri="{FF2B5EF4-FFF2-40B4-BE49-F238E27FC236}">
                <a16:creationId xmlns:a16="http://schemas.microsoft.com/office/drawing/2014/main" id="{73A04441-1765-5B4B-8D1A-1E1B7904088D}"/>
              </a:ext>
            </a:extLst>
          </p:cNvPr>
          <p:cNvSpPr>
            <a:spLocks noChangeShapeType="1"/>
          </p:cNvSpPr>
          <p:nvPr/>
        </p:nvSpPr>
        <p:spPr bwMode="auto">
          <a:xfrm flipV="1">
            <a:off x="1752597" y="5605084"/>
            <a:ext cx="8808913" cy="4655"/>
          </a:xfrm>
          <a:prstGeom prst="line">
            <a:avLst/>
          </a:prstGeom>
          <a:ln>
            <a:headEnd/>
            <a:tailEnd/>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5B524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800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badi" panose="020B0604020104020204" pitchFamily="34" charset="0"/>
                <a:ea typeface="+mj-ea"/>
                <a:cs typeface="+mj-cs"/>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2992753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C4BC2-09E3-202A-DF65-BBB56F23BF05}"/>
              </a:ext>
            </a:extLst>
          </p:cNvPr>
          <p:cNvSpPr>
            <a:spLocks noGrp="1"/>
          </p:cNvSpPr>
          <p:nvPr>
            <p:ph type="title"/>
          </p:nvPr>
        </p:nvSpPr>
        <p:spPr/>
        <p:txBody>
          <a:bodyPr/>
          <a:lstStyle/>
          <a:p>
            <a:r>
              <a:rPr lang="en-US" dirty="0"/>
              <a:t>Function in Plants</a:t>
            </a:r>
          </a:p>
        </p:txBody>
      </p:sp>
      <p:sp>
        <p:nvSpPr>
          <p:cNvPr id="4" name="Content Placeholder 3">
            <a:extLst>
              <a:ext uri="{FF2B5EF4-FFF2-40B4-BE49-F238E27FC236}">
                <a16:creationId xmlns:a16="http://schemas.microsoft.com/office/drawing/2014/main" id="{6899E378-3DF6-6AAE-3304-22B5ED5AD6C9}"/>
              </a:ext>
            </a:extLst>
          </p:cNvPr>
          <p:cNvSpPr>
            <a:spLocks noGrp="1"/>
          </p:cNvSpPr>
          <p:nvPr>
            <p:ph idx="1"/>
          </p:nvPr>
        </p:nvSpPr>
        <p:spPr>
          <a:xfrm>
            <a:off x="1181078" y="1690688"/>
            <a:ext cx="6036961" cy="4351338"/>
          </a:xfrm>
        </p:spPr>
        <p:txBody>
          <a:bodyPr>
            <a:normAutofit/>
          </a:bodyPr>
          <a:lstStyle/>
          <a:p>
            <a:r>
              <a:rPr lang="en-US" dirty="0"/>
              <a:t>Plants uptake more nitrogen (N) than any other element</a:t>
            </a:r>
          </a:p>
          <a:p>
            <a:r>
              <a:rPr lang="en-US" dirty="0"/>
              <a:t>N is essential for many plant cell structures such as:</a:t>
            </a:r>
          </a:p>
          <a:p>
            <a:pPr lvl="1"/>
            <a:r>
              <a:rPr lang="en-US" dirty="0"/>
              <a:t>Protein </a:t>
            </a:r>
          </a:p>
          <a:p>
            <a:pPr lvl="1"/>
            <a:r>
              <a:rPr lang="en-US" dirty="0"/>
              <a:t>Chlorophyll</a:t>
            </a:r>
          </a:p>
          <a:p>
            <a:pPr lvl="1"/>
            <a:r>
              <a:rPr lang="en-US" dirty="0"/>
              <a:t>Nucleic acids in DNA</a:t>
            </a:r>
          </a:p>
          <a:p>
            <a:pPr lvl="1"/>
            <a:r>
              <a:rPr lang="en-US" dirty="0"/>
              <a:t>Enzymes  </a:t>
            </a:r>
          </a:p>
          <a:p>
            <a:r>
              <a:rPr lang="en-US" dirty="0"/>
              <a:t>Plant available forms of N are </a:t>
            </a:r>
            <a:r>
              <a:rPr lang="en-US" b="1" dirty="0"/>
              <a:t>ammonium</a:t>
            </a:r>
            <a:r>
              <a:rPr lang="en-US" dirty="0"/>
              <a:t> (NH4+) and </a:t>
            </a:r>
            <a:r>
              <a:rPr lang="en-US" b="1" dirty="0"/>
              <a:t>nitrate</a:t>
            </a:r>
            <a:r>
              <a:rPr lang="en-US" dirty="0"/>
              <a:t> (NO3-)</a:t>
            </a:r>
          </a:p>
        </p:txBody>
      </p:sp>
      <p:pic>
        <p:nvPicPr>
          <p:cNvPr id="8" name="Picture 7">
            <a:extLst>
              <a:ext uri="{FF2B5EF4-FFF2-40B4-BE49-F238E27FC236}">
                <a16:creationId xmlns:a16="http://schemas.microsoft.com/office/drawing/2014/main" id="{7BA82475-5E79-A86A-C2F3-1442C4C15D60}"/>
              </a:ext>
            </a:extLst>
          </p:cNvPr>
          <p:cNvPicPr>
            <a:picLocks noChangeAspect="1"/>
          </p:cNvPicPr>
          <p:nvPr/>
        </p:nvPicPr>
        <p:blipFill>
          <a:blip r:embed="rId3"/>
          <a:stretch>
            <a:fillRect/>
          </a:stretch>
        </p:blipFill>
        <p:spPr>
          <a:xfrm>
            <a:off x="7245178" y="681037"/>
            <a:ext cx="3765744" cy="5696243"/>
          </a:xfrm>
          <a:prstGeom prst="rect">
            <a:avLst/>
          </a:prstGeom>
        </p:spPr>
      </p:pic>
      <p:sp>
        <p:nvSpPr>
          <p:cNvPr id="10" name="Oval 9">
            <a:extLst>
              <a:ext uri="{FF2B5EF4-FFF2-40B4-BE49-F238E27FC236}">
                <a16:creationId xmlns:a16="http://schemas.microsoft.com/office/drawing/2014/main" id="{D61A71BE-91EA-C067-6624-2DFCC5BC4BF7}"/>
              </a:ext>
            </a:extLst>
          </p:cNvPr>
          <p:cNvSpPr/>
          <p:nvPr/>
        </p:nvSpPr>
        <p:spPr>
          <a:xfrm>
            <a:off x="7273457" y="3574297"/>
            <a:ext cx="1226127" cy="1239982"/>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E1AA15C-F96E-CE32-A0DB-99E57D276A9A}"/>
              </a:ext>
            </a:extLst>
          </p:cNvPr>
          <p:cNvSpPr/>
          <p:nvPr/>
        </p:nvSpPr>
        <p:spPr>
          <a:xfrm>
            <a:off x="7245178" y="1250617"/>
            <a:ext cx="1226127" cy="1239982"/>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CABD7A8-D6F0-870A-0AA6-375F1C4ABD51}"/>
              </a:ext>
            </a:extLst>
          </p:cNvPr>
          <p:cNvSpPr txBox="1"/>
          <p:nvPr/>
        </p:nvSpPr>
        <p:spPr>
          <a:xfrm>
            <a:off x="7520833" y="6269558"/>
            <a:ext cx="32144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Image from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Nachurs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Nutrient Function &amp; Interactions (nachurs.com)</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2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093ECC-7F28-AB3F-9488-A15199D21F6B}"/>
              </a:ext>
            </a:extLst>
          </p:cNvPr>
          <p:cNvSpPr>
            <a:spLocks noGrp="1"/>
          </p:cNvSpPr>
          <p:nvPr>
            <p:ph type="title"/>
          </p:nvPr>
        </p:nvSpPr>
        <p:spPr/>
        <p:txBody>
          <a:bodyPr/>
          <a:lstStyle/>
          <a:p>
            <a:r>
              <a:rPr lang="en-US" dirty="0"/>
              <a:t>Nitrogen Deficiency</a:t>
            </a:r>
          </a:p>
        </p:txBody>
      </p:sp>
      <p:sp>
        <p:nvSpPr>
          <p:cNvPr id="7" name="Content Placeholder 6">
            <a:extLst>
              <a:ext uri="{FF2B5EF4-FFF2-40B4-BE49-F238E27FC236}">
                <a16:creationId xmlns:a16="http://schemas.microsoft.com/office/drawing/2014/main" id="{DA8950A4-6E09-41AE-D48D-8421DE50E4FD}"/>
              </a:ext>
            </a:extLst>
          </p:cNvPr>
          <p:cNvSpPr>
            <a:spLocks noGrp="1"/>
          </p:cNvSpPr>
          <p:nvPr>
            <p:ph idx="1"/>
          </p:nvPr>
        </p:nvSpPr>
        <p:spPr>
          <a:xfrm>
            <a:off x="1236496" y="1825624"/>
            <a:ext cx="6269204" cy="4575176"/>
          </a:xfrm>
        </p:spPr>
        <p:txBody>
          <a:bodyPr>
            <a:normAutofit/>
          </a:bodyPr>
          <a:lstStyle/>
          <a:p>
            <a:pPr>
              <a:spcBef>
                <a:spcPts val="1200"/>
              </a:spcBef>
              <a:spcAft>
                <a:spcPts val="600"/>
              </a:spcAft>
            </a:pPr>
            <a:r>
              <a:rPr lang="en-US" dirty="0">
                <a:effectLst/>
                <a:ea typeface="Calibri" panose="020F0502020204030204" pitchFamily="34" charset="0"/>
                <a:cs typeface="Times New Roman" panose="02020603050405020304" pitchFamily="18" charset="0"/>
              </a:rPr>
              <a:t>Nitrogen is </a:t>
            </a:r>
            <a:r>
              <a:rPr lang="en-US" b="1" dirty="0">
                <a:effectLst/>
                <a:ea typeface="Calibri" panose="020F0502020204030204" pitchFamily="34" charset="0"/>
                <a:cs typeface="Times New Roman" panose="02020603050405020304" pitchFamily="18" charset="0"/>
              </a:rPr>
              <a:t>mobile</a:t>
            </a:r>
            <a:r>
              <a:rPr lang="en-US" dirty="0">
                <a:effectLst/>
                <a:ea typeface="Calibri" panose="020F0502020204030204" pitchFamily="34" charset="0"/>
                <a:cs typeface="Times New Roman" panose="02020603050405020304" pitchFamily="18" charset="0"/>
              </a:rPr>
              <a:t> in the plant</a:t>
            </a:r>
          </a:p>
          <a:p>
            <a:pPr lvl="1">
              <a:spcBef>
                <a:spcPts val="0"/>
              </a:spcBef>
              <a:spcAft>
                <a:spcPts val="1200"/>
              </a:spcAft>
            </a:pPr>
            <a:r>
              <a:rPr lang="en-US" sz="2600" dirty="0">
                <a:ea typeface="Calibri" panose="020F0502020204030204" pitchFamily="34" charset="0"/>
                <a:cs typeface="Times New Roman" panose="02020603050405020304" pitchFamily="18" charset="0"/>
              </a:rPr>
              <a:t>Deficiency symptoms (yellowing) occur in older leaves.</a:t>
            </a:r>
            <a:endParaRPr lang="en-US" sz="2600" dirty="0">
              <a:effectLst/>
              <a:ea typeface="Calibri" panose="020F0502020204030204" pitchFamily="34" charset="0"/>
              <a:cs typeface="Times New Roman" panose="02020603050405020304" pitchFamily="18" charset="0"/>
            </a:endParaRPr>
          </a:p>
          <a:p>
            <a:pPr marR="0">
              <a:spcBef>
                <a:spcPts val="1800"/>
              </a:spcBef>
              <a:spcAft>
                <a:spcPts val="600"/>
              </a:spcAft>
            </a:pPr>
            <a:r>
              <a:rPr lang="en-US" dirty="0">
                <a:effectLst/>
                <a:ea typeface="Calibri" panose="020F0502020204030204" pitchFamily="34" charset="0"/>
                <a:cs typeface="Times New Roman" panose="02020603050405020304" pitchFamily="18" charset="0"/>
              </a:rPr>
              <a:t>Excessively green plants at the end of summer can indicate too much nitrogen was available to the plant. </a:t>
            </a:r>
          </a:p>
          <a:p>
            <a:pPr marL="0" indent="0">
              <a:spcBef>
                <a:spcPts val="1200"/>
              </a:spcBef>
              <a:spcAft>
                <a:spcPts val="1200"/>
              </a:spcAft>
              <a:buNone/>
            </a:pPr>
            <a:endParaRPr lang="en-US" dirty="0"/>
          </a:p>
        </p:txBody>
      </p:sp>
      <p:pic>
        <p:nvPicPr>
          <p:cNvPr id="3" name="Picture 2">
            <a:extLst>
              <a:ext uri="{FF2B5EF4-FFF2-40B4-BE49-F238E27FC236}">
                <a16:creationId xmlns:a16="http://schemas.microsoft.com/office/drawing/2014/main" id="{EC808BEB-DAE2-9102-0B9A-C6D02A8254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98742" y="2309815"/>
            <a:ext cx="2471827" cy="4235109"/>
          </a:xfrm>
          <a:prstGeom prst="rect">
            <a:avLst/>
          </a:prstGeom>
        </p:spPr>
      </p:pic>
      <p:pic>
        <p:nvPicPr>
          <p:cNvPr id="4" name="Picture 3">
            <a:extLst>
              <a:ext uri="{FF2B5EF4-FFF2-40B4-BE49-F238E27FC236}">
                <a16:creationId xmlns:a16="http://schemas.microsoft.com/office/drawing/2014/main" id="{F030E8DA-0369-4522-B378-8DFFEE3454D4}"/>
              </a:ext>
            </a:extLst>
          </p:cNvPr>
          <p:cNvPicPr>
            <a:picLocks noChangeAspect="1"/>
          </p:cNvPicPr>
          <p:nvPr/>
        </p:nvPicPr>
        <p:blipFill>
          <a:blip r:embed="rId4"/>
          <a:stretch>
            <a:fillRect/>
          </a:stretch>
        </p:blipFill>
        <p:spPr>
          <a:xfrm>
            <a:off x="8118911" y="313076"/>
            <a:ext cx="4089400" cy="2487303"/>
          </a:xfrm>
          <a:prstGeom prst="rect">
            <a:avLst/>
          </a:prstGeom>
        </p:spPr>
      </p:pic>
    </p:spTree>
    <p:extLst>
      <p:ext uri="{BB962C8B-B14F-4D97-AF65-F5344CB8AC3E}">
        <p14:creationId xmlns:p14="http://schemas.microsoft.com/office/powerpoint/2010/main" val="46703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D6777-A3D8-C33A-45E2-874A5C80534E}"/>
              </a:ext>
            </a:extLst>
          </p:cNvPr>
          <p:cNvSpPr>
            <a:spLocks noGrp="1"/>
          </p:cNvSpPr>
          <p:nvPr>
            <p:ph type="title"/>
          </p:nvPr>
        </p:nvSpPr>
        <p:spPr>
          <a:xfrm>
            <a:off x="915409" y="1038487"/>
            <a:ext cx="2742190" cy="1955998"/>
          </a:xfrm>
        </p:spPr>
        <p:txBody>
          <a:bodyPr>
            <a:noAutofit/>
          </a:bodyPr>
          <a:lstStyle/>
          <a:p>
            <a:pPr algn="ctr"/>
            <a:r>
              <a:rPr lang="en-US" sz="4400" dirty="0"/>
              <a:t>The Nitrogen Cycle</a:t>
            </a:r>
          </a:p>
        </p:txBody>
      </p:sp>
      <p:pic>
        <p:nvPicPr>
          <p:cNvPr id="4" name="Complete N Cycle" descr="A picture containing text, diagram, circle, map&#10;&#10;Description automatically generated">
            <a:extLst>
              <a:ext uri="{FF2B5EF4-FFF2-40B4-BE49-F238E27FC236}">
                <a16:creationId xmlns:a16="http://schemas.microsoft.com/office/drawing/2014/main" id="{273F73CF-2F66-AB76-F655-948307FBD7F0}"/>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3832196" y="0"/>
            <a:ext cx="6785413" cy="6700947"/>
          </a:xfrm>
          <a:prstGeom prst="rect">
            <a:avLst/>
          </a:prstGeom>
        </p:spPr>
      </p:pic>
      <p:sp>
        <p:nvSpPr>
          <p:cNvPr id="5" name="Star: 5 Points 4">
            <a:extLst>
              <a:ext uri="{FF2B5EF4-FFF2-40B4-BE49-F238E27FC236}">
                <a16:creationId xmlns:a16="http://schemas.microsoft.com/office/drawing/2014/main" id="{19F69167-2745-7FF5-3D12-FEE9219C41AC}"/>
              </a:ext>
            </a:extLst>
          </p:cNvPr>
          <p:cNvSpPr/>
          <p:nvPr/>
        </p:nvSpPr>
        <p:spPr>
          <a:xfrm>
            <a:off x="5088531" y="4034528"/>
            <a:ext cx="509552" cy="467670"/>
          </a:xfrm>
          <a:prstGeom prst="star5">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CD80DF81-1578-B536-982A-B4B384C6B024}"/>
              </a:ext>
            </a:extLst>
          </p:cNvPr>
          <p:cNvSpPr/>
          <p:nvPr/>
        </p:nvSpPr>
        <p:spPr>
          <a:xfrm>
            <a:off x="6588100" y="6071570"/>
            <a:ext cx="509552" cy="467670"/>
          </a:xfrm>
          <a:prstGeom prst="star5">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99167E4-6F4A-6B28-2B6D-FB62E2D24CA6}"/>
              </a:ext>
            </a:extLst>
          </p:cNvPr>
          <p:cNvSpPr txBox="1"/>
          <p:nvPr/>
        </p:nvSpPr>
        <p:spPr>
          <a:xfrm>
            <a:off x="6635798" y="531381"/>
            <a:ext cx="4618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pic>
        <p:nvPicPr>
          <p:cNvPr id="3" name="Picture 2">
            <a:extLst>
              <a:ext uri="{FF2B5EF4-FFF2-40B4-BE49-F238E27FC236}">
                <a16:creationId xmlns:a16="http://schemas.microsoft.com/office/drawing/2014/main" id="{F50F22FC-095C-1959-73B6-40AED37F38E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02311" y="4603398"/>
            <a:ext cx="1566491" cy="2043250"/>
          </a:xfrm>
          <a:prstGeom prst="rect">
            <a:avLst/>
          </a:prstGeom>
        </p:spPr>
      </p:pic>
      <p:sp>
        <p:nvSpPr>
          <p:cNvPr id="8" name="Content Placeholder 2">
            <a:extLst>
              <a:ext uri="{FF2B5EF4-FFF2-40B4-BE49-F238E27FC236}">
                <a16:creationId xmlns:a16="http://schemas.microsoft.com/office/drawing/2014/main" id="{338F8AD6-A7FE-F6F5-5538-16F4004394AE}"/>
              </a:ext>
            </a:extLst>
          </p:cNvPr>
          <p:cNvSpPr>
            <a:spLocks noGrp="1"/>
          </p:cNvSpPr>
          <p:nvPr>
            <p:ph idx="1"/>
          </p:nvPr>
        </p:nvSpPr>
        <p:spPr>
          <a:xfrm>
            <a:off x="896253" y="3776263"/>
            <a:ext cx="2214143" cy="2043250"/>
          </a:xfrm>
        </p:spPr>
        <p:txBody>
          <a:bodyPr vert="horz" lIns="91440" tIns="45720" rIns="91440" bIns="45720" rtlCol="0" anchor="t">
            <a:normAutofit/>
          </a:bodyPr>
          <a:lstStyle/>
          <a:p>
            <a:pPr marL="0" indent="0">
              <a:buNone/>
            </a:pPr>
            <a:r>
              <a:rPr lang="en-US" dirty="0">
                <a:ea typeface="Calibri Light"/>
                <a:cs typeface="Calibri Light"/>
              </a:rPr>
              <a:t>Nitrogen</a:t>
            </a:r>
            <a:r>
              <a:rPr lang="en-US" dirty="0">
                <a:ea typeface="Calibri Light"/>
                <a:cs typeface="Calibri"/>
              </a:rPr>
              <a:t>: </a:t>
            </a:r>
            <a:r>
              <a:rPr lang="en-US" dirty="0">
                <a:ea typeface="Calibri"/>
                <a:cs typeface="Calibri"/>
              </a:rPr>
              <a:t>Pages 15-18</a:t>
            </a:r>
            <a:endParaRPr lang="en-US" dirty="0">
              <a:ea typeface="+mn-lt"/>
              <a:cs typeface="+mn-lt"/>
            </a:endParaRPr>
          </a:p>
        </p:txBody>
      </p:sp>
    </p:spTree>
    <p:extLst>
      <p:ext uri="{BB962C8B-B14F-4D97-AF65-F5344CB8AC3E}">
        <p14:creationId xmlns:p14="http://schemas.microsoft.com/office/powerpoint/2010/main" val="114810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12B7-2572-3C9D-A1B9-74FD480BDCE7}"/>
              </a:ext>
            </a:extLst>
          </p:cNvPr>
          <p:cNvSpPr>
            <a:spLocks noGrp="1"/>
          </p:cNvSpPr>
          <p:nvPr>
            <p:ph type="title"/>
          </p:nvPr>
        </p:nvSpPr>
        <p:spPr/>
        <p:txBody>
          <a:bodyPr/>
          <a:lstStyle/>
          <a:p>
            <a:r>
              <a:rPr lang="en-US" dirty="0"/>
              <a:t>Goals of Nitrogen Management</a:t>
            </a:r>
          </a:p>
        </p:txBody>
      </p:sp>
      <p:sp>
        <p:nvSpPr>
          <p:cNvPr id="3" name="Content Placeholder 2">
            <a:extLst>
              <a:ext uri="{FF2B5EF4-FFF2-40B4-BE49-F238E27FC236}">
                <a16:creationId xmlns:a16="http://schemas.microsoft.com/office/drawing/2014/main" id="{6DA54D2F-7B77-1C02-F3D5-BF0CE0FC8633}"/>
              </a:ext>
            </a:extLst>
          </p:cNvPr>
          <p:cNvSpPr>
            <a:spLocks noGrp="1"/>
          </p:cNvSpPr>
          <p:nvPr>
            <p:ph idx="1"/>
          </p:nvPr>
        </p:nvSpPr>
        <p:spPr>
          <a:xfrm>
            <a:off x="1236496" y="1825625"/>
            <a:ext cx="9955087" cy="1702435"/>
          </a:xfrm>
        </p:spPr>
        <p:txBody>
          <a:bodyPr>
            <a:normAutofit/>
          </a:bodyPr>
          <a:lstStyle/>
          <a:p>
            <a:pPr>
              <a:lnSpc>
                <a:spcPct val="100000"/>
              </a:lnSpc>
            </a:pPr>
            <a:r>
              <a:rPr lang="en-US" dirty="0"/>
              <a:t>Avoid environmental risks due to above-optimum N use</a:t>
            </a:r>
          </a:p>
          <a:p>
            <a:pPr>
              <a:lnSpc>
                <a:spcPct val="100000"/>
              </a:lnSpc>
            </a:pPr>
            <a:r>
              <a:rPr lang="en-US" dirty="0"/>
              <a:t>Maximize economic return with optimum N rates</a:t>
            </a:r>
          </a:p>
        </p:txBody>
      </p:sp>
    </p:spTree>
    <p:extLst>
      <p:ext uri="{BB962C8B-B14F-4D97-AF65-F5344CB8AC3E}">
        <p14:creationId xmlns:p14="http://schemas.microsoft.com/office/powerpoint/2010/main" val="318477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0FAB-A64A-631D-6BAF-A4BAEC7DB035}"/>
              </a:ext>
            </a:extLst>
          </p:cNvPr>
          <p:cNvSpPr>
            <a:spLocks noGrp="1"/>
          </p:cNvSpPr>
          <p:nvPr>
            <p:ph type="title"/>
          </p:nvPr>
        </p:nvSpPr>
        <p:spPr>
          <a:xfrm>
            <a:off x="1211581" y="693942"/>
            <a:ext cx="9955086" cy="910466"/>
          </a:xfrm>
        </p:spPr>
        <p:txBody>
          <a:bodyPr/>
          <a:lstStyle/>
          <a:p>
            <a:r>
              <a:rPr lang="en-US" dirty="0"/>
              <a:t>Economic Optimum N Rate (EONR)</a:t>
            </a:r>
          </a:p>
        </p:txBody>
      </p:sp>
      <p:graphicFrame>
        <p:nvGraphicFramePr>
          <p:cNvPr id="4" name="Table 3">
            <a:extLst>
              <a:ext uri="{FF2B5EF4-FFF2-40B4-BE49-F238E27FC236}">
                <a16:creationId xmlns:a16="http://schemas.microsoft.com/office/drawing/2014/main" id="{DB36DB04-594A-43EA-81B6-496F0BD393CB}"/>
              </a:ext>
            </a:extLst>
          </p:cNvPr>
          <p:cNvGraphicFramePr>
            <a:graphicFrameLocks noGrp="1"/>
          </p:cNvGraphicFramePr>
          <p:nvPr/>
        </p:nvGraphicFramePr>
        <p:xfrm>
          <a:off x="1256645" y="1667197"/>
          <a:ext cx="10048724" cy="1975163"/>
        </p:xfrm>
        <a:graphic>
          <a:graphicData uri="http://schemas.openxmlformats.org/drawingml/2006/table">
            <a:tbl>
              <a:tblPr firstRow="1" bandRow="1">
                <a:tableStyleId>{5C22544A-7EE6-4342-B048-85BDC9FD1C3A}</a:tableStyleId>
              </a:tblPr>
              <a:tblGrid>
                <a:gridCol w="5024362">
                  <a:extLst>
                    <a:ext uri="{9D8B030D-6E8A-4147-A177-3AD203B41FA5}">
                      <a16:colId xmlns:a16="http://schemas.microsoft.com/office/drawing/2014/main" val="20000"/>
                    </a:ext>
                  </a:extLst>
                </a:gridCol>
                <a:gridCol w="5024362">
                  <a:extLst>
                    <a:ext uri="{9D8B030D-6E8A-4147-A177-3AD203B41FA5}">
                      <a16:colId xmlns:a16="http://schemas.microsoft.com/office/drawing/2014/main" val="20001"/>
                    </a:ext>
                  </a:extLst>
                </a:gridCol>
              </a:tblGrid>
              <a:tr h="1975163">
                <a:tc>
                  <a:txBody>
                    <a:bodyPr/>
                    <a:lstStyle/>
                    <a:p>
                      <a:pPr algn="ctr"/>
                      <a:r>
                        <a:rPr lang="en-US" sz="4000" dirty="0">
                          <a:solidFill>
                            <a:schemeClr val="tx1"/>
                          </a:solidFill>
                        </a:rPr>
                        <a:t>Cost of last</a:t>
                      </a:r>
                    </a:p>
                    <a:p>
                      <a:pPr algn="ctr"/>
                      <a:r>
                        <a:rPr lang="en-US" sz="4000" dirty="0">
                          <a:solidFill>
                            <a:schemeClr val="tx1"/>
                          </a:solidFill>
                        </a:rPr>
                        <a:t>increment of</a:t>
                      </a:r>
                      <a:r>
                        <a:rPr lang="en-US" sz="4000" baseline="0" dirty="0">
                          <a:solidFill>
                            <a:schemeClr val="tx1"/>
                          </a:solidFill>
                        </a:rPr>
                        <a:t> </a:t>
                      </a:r>
                    </a:p>
                    <a:p>
                      <a:pPr algn="ctr"/>
                      <a:r>
                        <a:rPr lang="en-US" sz="4000" baseline="0" dirty="0">
                          <a:solidFill>
                            <a:schemeClr val="tx1"/>
                          </a:solidFill>
                        </a:rPr>
                        <a:t>N added</a:t>
                      </a:r>
                      <a:endParaRPr lang="en-US" sz="400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dirty="0">
                          <a:solidFill>
                            <a:schemeClr val="tx1"/>
                          </a:solidFill>
                        </a:rPr>
                        <a:t>Value of </a:t>
                      </a:r>
                    </a:p>
                    <a:p>
                      <a:pPr algn="ctr"/>
                      <a:r>
                        <a:rPr lang="en-US" sz="4000" dirty="0">
                          <a:solidFill>
                            <a:schemeClr val="tx1"/>
                          </a:solidFill>
                        </a:rPr>
                        <a:t>yield increase</a:t>
                      </a:r>
                    </a:p>
                    <a:p>
                      <a:pPr algn="ctr"/>
                      <a:r>
                        <a:rPr lang="en-US" sz="4000" dirty="0">
                          <a:solidFill>
                            <a:schemeClr val="tx1"/>
                          </a:solidFill>
                        </a:rPr>
                        <a:t>produced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Text Box 21">
            <a:extLst>
              <a:ext uri="{FF2B5EF4-FFF2-40B4-BE49-F238E27FC236}">
                <a16:creationId xmlns:a16="http://schemas.microsoft.com/office/drawing/2014/main" id="{E8126DA9-B50C-1424-90DE-B686B672B470}"/>
              </a:ext>
            </a:extLst>
          </p:cNvPr>
          <p:cNvSpPr txBox="1">
            <a:spLocks noChangeArrowheads="1"/>
          </p:cNvSpPr>
          <p:nvPr/>
        </p:nvSpPr>
        <p:spPr bwMode="auto">
          <a:xfrm>
            <a:off x="5666568" y="213086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7" name="TextBox 6">
            <a:extLst>
              <a:ext uri="{FF2B5EF4-FFF2-40B4-BE49-F238E27FC236}">
                <a16:creationId xmlns:a16="http://schemas.microsoft.com/office/drawing/2014/main" id="{683C6A97-B1ED-5ECF-11D2-2E7102A092A7}"/>
              </a:ext>
            </a:extLst>
          </p:cNvPr>
          <p:cNvSpPr txBox="1"/>
          <p:nvPr/>
        </p:nvSpPr>
        <p:spPr>
          <a:xfrm>
            <a:off x="7436535" y="3833988"/>
            <a:ext cx="3315286" cy="2204899"/>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Economic return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Crop recovery of 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 for N loss</a:t>
            </a:r>
          </a:p>
        </p:txBody>
      </p:sp>
      <p:sp>
        <p:nvSpPr>
          <p:cNvPr id="9" name="TextBox 8">
            <a:extLst>
              <a:ext uri="{FF2B5EF4-FFF2-40B4-BE49-F238E27FC236}">
                <a16:creationId xmlns:a16="http://schemas.microsoft.com/office/drawing/2014/main" id="{6B4DEFC0-0D2A-E795-CF78-C6209B0C1072}"/>
              </a:ext>
            </a:extLst>
          </p:cNvPr>
          <p:cNvSpPr txBox="1"/>
          <p:nvPr/>
        </p:nvSpPr>
        <p:spPr>
          <a:xfrm>
            <a:off x="1510445" y="4780201"/>
            <a:ext cx="49910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6600"/>
                </a:solidFill>
                <a:effectLst/>
                <a:uLnTx/>
                <a:uFillTx/>
                <a:latin typeface="Calibri" panose="020F0502020204030204"/>
                <a:ea typeface="+mn-ea"/>
                <a:cs typeface="+mn-cs"/>
              </a:rPr>
              <a:t>As N Rates Align with EONR</a:t>
            </a:r>
          </a:p>
        </p:txBody>
      </p:sp>
      <p:pic>
        <p:nvPicPr>
          <p:cNvPr id="11" name="Graphic 10" descr="Arrow: Straight with solid fill">
            <a:extLst>
              <a:ext uri="{FF2B5EF4-FFF2-40B4-BE49-F238E27FC236}">
                <a16:creationId xmlns:a16="http://schemas.microsoft.com/office/drawing/2014/main" id="{F3819273-E68A-B838-364D-79EB43188B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9968447" y="4803849"/>
            <a:ext cx="508726" cy="508726"/>
          </a:xfrm>
          <a:prstGeom prst="rect">
            <a:avLst/>
          </a:prstGeom>
        </p:spPr>
      </p:pic>
      <p:pic>
        <p:nvPicPr>
          <p:cNvPr id="12" name="Graphic 11" descr="Arrow: Straight with solid fill">
            <a:extLst>
              <a:ext uri="{FF2B5EF4-FFF2-40B4-BE49-F238E27FC236}">
                <a16:creationId xmlns:a16="http://schemas.microsoft.com/office/drawing/2014/main" id="{D1EB4B16-31DD-B71B-E2D6-965EA1A3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968447" y="5530161"/>
            <a:ext cx="508726" cy="508726"/>
          </a:xfrm>
          <a:prstGeom prst="rect">
            <a:avLst/>
          </a:prstGeom>
        </p:spPr>
      </p:pic>
      <p:pic>
        <p:nvPicPr>
          <p:cNvPr id="13" name="Graphic 12" descr="Arrow: Straight with solid fill">
            <a:extLst>
              <a:ext uri="{FF2B5EF4-FFF2-40B4-BE49-F238E27FC236}">
                <a16:creationId xmlns:a16="http://schemas.microsoft.com/office/drawing/2014/main" id="{2443597E-555C-EE21-57BD-7EC362C882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636070" y="4077536"/>
            <a:ext cx="508726" cy="508726"/>
          </a:xfrm>
          <a:prstGeom prst="rect">
            <a:avLst/>
          </a:prstGeom>
        </p:spPr>
      </p:pic>
    </p:spTree>
    <p:extLst>
      <p:ext uri="{BB962C8B-B14F-4D97-AF65-F5344CB8AC3E}">
        <p14:creationId xmlns:p14="http://schemas.microsoft.com/office/powerpoint/2010/main" val="413254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7FF9-A4F1-BCD8-8680-C2AFEF5C6C5B}"/>
              </a:ext>
            </a:extLst>
          </p:cNvPr>
          <p:cNvSpPr>
            <a:spLocks noGrp="1"/>
          </p:cNvSpPr>
          <p:nvPr>
            <p:ph type="title"/>
          </p:nvPr>
        </p:nvSpPr>
        <p:spPr/>
        <p:txBody>
          <a:bodyPr/>
          <a:lstStyle/>
          <a:p>
            <a:r>
              <a:rPr lang="en-US" dirty="0"/>
              <a:t>UW Nitrogen Recommendations for Corn</a:t>
            </a:r>
          </a:p>
        </p:txBody>
      </p:sp>
      <p:sp>
        <p:nvSpPr>
          <p:cNvPr id="3" name="Content Placeholder 2">
            <a:extLst>
              <a:ext uri="{FF2B5EF4-FFF2-40B4-BE49-F238E27FC236}">
                <a16:creationId xmlns:a16="http://schemas.microsoft.com/office/drawing/2014/main" id="{75982B75-3E39-CC32-1D41-B76AD8FBEF63}"/>
              </a:ext>
            </a:extLst>
          </p:cNvPr>
          <p:cNvSpPr>
            <a:spLocks noGrp="1"/>
          </p:cNvSpPr>
          <p:nvPr>
            <p:ph idx="1"/>
          </p:nvPr>
        </p:nvSpPr>
        <p:spPr>
          <a:xfrm>
            <a:off x="1236495" y="1690688"/>
            <a:ext cx="9955087" cy="2609215"/>
          </a:xfrm>
        </p:spPr>
        <p:txBody>
          <a:bodyPr>
            <a:normAutofit lnSpcReduction="10000"/>
          </a:bodyPr>
          <a:lstStyle/>
          <a:p>
            <a:r>
              <a:rPr lang="en-US" sz="3200" dirty="0"/>
              <a:t>Based on:</a:t>
            </a:r>
          </a:p>
          <a:p>
            <a:pPr lvl="1"/>
            <a:r>
              <a:rPr lang="en-US" sz="2800" dirty="0"/>
              <a:t>Corn &amp; nitrogen prices</a:t>
            </a:r>
          </a:p>
          <a:p>
            <a:pPr lvl="1"/>
            <a:r>
              <a:rPr lang="en-US" sz="2800" dirty="0"/>
              <a:t>Soil yield potential</a:t>
            </a:r>
          </a:p>
          <a:p>
            <a:pPr lvl="1"/>
            <a:r>
              <a:rPr lang="en-US" sz="2800" dirty="0"/>
              <a:t>Soil texture (sands vs. others)</a:t>
            </a:r>
          </a:p>
          <a:p>
            <a:pPr lvl="1"/>
            <a:r>
              <a:rPr lang="en-US" sz="2800" dirty="0"/>
              <a:t>Previous crop</a:t>
            </a:r>
          </a:p>
          <a:p>
            <a:pPr lvl="1"/>
            <a:r>
              <a:rPr lang="en-US" sz="2800" dirty="0"/>
              <a:t>Irrigation (sands and loamy sands)</a:t>
            </a:r>
          </a:p>
          <a:p>
            <a:endParaRPr lang="en-US" dirty="0"/>
          </a:p>
        </p:txBody>
      </p:sp>
      <p:sp>
        <p:nvSpPr>
          <p:cNvPr id="5" name="TextBox 4">
            <a:extLst>
              <a:ext uri="{FF2B5EF4-FFF2-40B4-BE49-F238E27FC236}">
                <a16:creationId xmlns:a16="http://schemas.microsoft.com/office/drawing/2014/main" id="{3EDD7F37-9761-0AEB-7688-E8E9EA492344}"/>
              </a:ext>
            </a:extLst>
          </p:cNvPr>
          <p:cNvSpPr txBox="1"/>
          <p:nvPr/>
        </p:nvSpPr>
        <p:spPr>
          <a:xfrm>
            <a:off x="3371779" y="4996934"/>
            <a:ext cx="5684520" cy="707886"/>
          </a:xfrm>
          <a:prstGeom prst="rect">
            <a:avLst/>
          </a:prstGeom>
          <a:noFill/>
          <a:ln w="38100">
            <a:solidFill>
              <a:schemeClr val="accent3"/>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**Not Corn Yield Goal**</a:t>
            </a:r>
          </a:p>
        </p:txBody>
      </p:sp>
    </p:spTree>
    <p:extLst>
      <p:ext uri="{BB962C8B-B14F-4D97-AF65-F5344CB8AC3E}">
        <p14:creationId xmlns:p14="http://schemas.microsoft.com/office/powerpoint/2010/main" val="2674795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Nutrient Mgmt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oil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itrogen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Phosphoru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Potassium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Manure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378</TotalTime>
  <Words>2418</Words>
  <Application>Microsoft Macintosh PowerPoint</Application>
  <PresentationFormat>Widescreen</PresentationFormat>
  <Paragraphs>281</Paragraphs>
  <Slides>34</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Abadi</vt:lpstr>
      <vt:lpstr>Aptos</vt:lpstr>
      <vt:lpstr>Arial</vt:lpstr>
      <vt:lpstr>Arial Narrow Bold</vt:lpstr>
      <vt:lpstr>Calibri</vt:lpstr>
      <vt:lpstr>Calibri Light</vt:lpstr>
      <vt:lpstr>Segoe UI</vt:lpstr>
      <vt:lpstr>Times New Roman</vt:lpstr>
      <vt:lpstr>3_Soils template</vt:lpstr>
      <vt:lpstr>2 Nutrient Mgmt template</vt:lpstr>
      <vt:lpstr>1 NMFE opening template</vt:lpstr>
      <vt:lpstr>4_Soils template</vt:lpstr>
      <vt:lpstr>4_Nitrogen template</vt:lpstr>
      <vt:lpstr>5_Phosphorus template</vt:lpstr>
      <vt:lpstr>6_Potassium template</vt:lpstr>
      <vt:lpstr>7_Manure template</vt:lpstr>
      <vt:lpstr>PowerPoint Presentation</vt:lpstr>
      <vt:lpstr>Nitrogen Management</vt:lpstr>
      <vt:lpstr>Following Along in Fast Facts?  </vt:lpstr>
      <vt:lpstr>Function in Plants</vt:lpstr>
      <vt:lpstr>Nitrogen Deficiency</vt:lpstr>
      <vt:lpstr>The Nitrogen Cycle</vt:lpstr>
      <vt:lpstr>Goals of Nitrogen Management</vt:lpstr>
      <vt:lpstr>Economic Optimum N Rate (EONR)</vt:lpstr>
      <vt:lpstr>UW Nitrogen Recommendations for Corn</vt:lpstr>
      <vt:lpstr>Price Adjusted N Guidelines for Corn</vt:lpstr>
      <vt:lpstr>Determining MRTN Example</vt:lpstr>
      <vt:lpstr>Determining MRTN Example</vt:lpstr>
      <vt:lpstr>PowerPoint Presentation</vt:lpstr>
      <vt:lpstr>PowerPoint Presentation</vt:lpstr>
      <vt:lpstr>Additional MRTN Guidelines</vt:lpstr>
      <vt:lpstr>Additional MRTN Guidelines</vt:lpstr>
      <vt:lpstr>PowerPoint Presentation</vt:lpstr>
      <vt:lpstr>Nitrogen Recommendations for Other Crops</vt:lpstr>
      <vt:lpstr>Fertilizer Additives Used to Reduce Potential N. Losses</vt:lpstr>
      <vt:lpstr>Legume Nitrogen Considerations</vt:lpstr>
      <vt:lpstr>Legumes and the biological fixation of Nitrogen</vt:lpstr>
      <vt:lpstr>PowerPoint Presentation</vt:lpstr>
      <vt:lpstr>What about soybeans?</vt:lpstr>
      <vt:lpstr>Other Nitrogen Credit Considerations</vt:lpstr>
      <vt:lpstr>Managing Nitrogen Applications</vt:lpstr>
      <vt:lpstr>Nitrogen Fertilizers: Differences in Effectiveness?</vt:lpstr>
      <vt:lpstr>Nitrogen Application Rate</vt:lpstr>
      <vt:lpstr>Fertilizer Blends</vt:lpstr>
      <vt:lpstr>Fertilizer 101 and Fertilizer Grades</vt:lpstr>
      <vt:lpstr>Fertilizer Blends Math Example</vt:lpstr>
      <vt:lpstr>Fertilizer Calculator Available</vt:lpstr>
      <vt:lpstr>N Uptake and Loss Potential</vt:lpstr>
      <vt:lpstr>When to apply Nitrogen in Wisconsin?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 Smith</dc:creator>
  <cp:lastModifiedBy>Madeline Rastall</cp:lastModifiedBy>
  <cp:revision>14</cp:revision>
  <dcterms:created xsi:type="dcterms:W3CDTF">2025-10-15T17:50:15Z</dcterms:created>
  <dcterms:modified xsi:type="dcterms:W3CDTF">2025-11-20T17:38:08Z</dcterms:modified>
</cp:coreProperties>
</file>