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610_9B53B2BF.xml" ContentType="application/vnd.ms-powerpoint.comment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73" r:id="rId3"/>
    <p:sldMasterId id="2147483684" r:id="rId4"/>
    <p:sldMasterId id="2147483692" r:id="rId5"/>
    <p:sldMasterId id="2147483699" r:id="rId6"/>
    <p:sldMasterId id="2147483706" r:id="rId7"/>
    <p:sldMasterId id="2147483713" r:id="rId8"/>
  </p:sldMasterIdLst>
  <p:notesMasterIdLst>
    <p:notesMasterId r:id="rId39"/>
  </p:notesMasterIdLst>
  <p:sldIdLst>
    <p:sldId id="1542" r:id="rId9"/>
    <p:sldId id="1780" r:id="rId10"/>
    <p:sldId id="1781" r:id="rId11"/>
    <p:sldId id="1782" r:id="rId12"/>
    <p:sldId id="1783" r:id="rId13"/>
    <p:sldId id="258" r:id="rId14"/>
    <p:sldId id="1784" r:id="rId15"/>
    <p:sldId id="1785" r:id="rId16"/>
    <p:sldId id="262" r:id="rId17"/>
    <p:sldId id="264" r:id="rId18"/>
    <p:sldId id="265" r:id="rId19"/>
    <p:sldId id="1786" r:id="rId20"/>
    <p:sldId id="1787" r:id="rId21"/>
    <p:sldId id="267" r:id="rId22"/>
    <p:sldId id="1788" r:id="rId23"/>
    <p:sldId id="1552" r:id="rId24"/>
    <p:sldId id="304" r:id="rId25"/>
    <p:sldId id="321" r:id="rId26"/>
    <p:sldId id="305" r:id="rId27"/>
    <p:sldId id="306" r:id="rId28"/>
    <p:sldId id="307" r:id="rId29"/>
    <p:sldId id="308" r:id="rId30"/>
    <p:sldId id="1789" r:id="rId31"/>
    <p:sldId id="310" r:id="rId32"/>
    <p:sldId id="311" r:id="rId33"/>
    <p:sldId id="312" r:id="rId34"/>
    <p:sldId id="313" r:id="rId35"/>
    <p:sldId id="314" r:id="rId36"/>
    <p:sldId id="320" r:id="rId37"/>
    <p:sldId id="17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5"/>
    <p:restoredTop sz="94725"/>
  </p:normalViewPr>
  <p:slideViewPr>
    <p:cSldViewPr snapToGrid="0">
      <p:cViewPr varScale="1">
        <p:scale>
          <a:sx n="152" d="100"/>
          <a:sy n="152" d="100"/>
        </p:scale>
        <p:origin x="4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omments/modernComment_610_9B53B2BF.xml><?xml version="1.0" encoding="utf-8"?>
<p188:cmLst xmlns:a="http://schemas.openxmlformats.org/drawingml/2006/main" xmlns:r="http://schemas.openxmlformats.org/officeDocument/2006/relationships" xmlns:p188="http://schemas.microsoft.com/office/powerpoint/2018/8/main">
  <p188:cm id="{E7C76D7D-A792-4D9E-8E0D-DE71DA7BC6EC}" authorId="{2281DF8A-2F63-A710-A5C4-7EB106F9349D}" created="2024-08-06T18:51:46.646">
    <pc:sldMkLst xmlns:pc="http://schemas.microsoft.com/office/powerpoint/2013/main/command">
      <pc:docMk/>
      <pc:sldMk cId="2605953727" sldId="1552"/>
    </pc:sldMkLst>
    <p188:txBody>
      <a:bodyPr/>
      <a:lstStyle/>
      <a:p>
        <a:r>
          <a:rPr lang="en-US"/>
          <a:t>This whole section from page 19 onward is mentioned in a previous module. This is duplicated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1A76F-03F3-4BE4-A0F8-BB7A42458463}"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67D829B6-47BF-40D3-A6FE-80CE37075CCF}">
      <dgm:prSet/>
      <dgm:spPr/>
      <dgm:t>
        <a:bodyPr/>
        <a:lstStyle/>
        <a:p>
          <a:r>
            <a:rPr lang="en-US"/>
            <a:t>On W or W combination soils:</a:t>
          </a:r>
        </a:p>
      </dgm:t>
    </dgm:pt>
    <dgm:pt modelId="{39AC004B-A75A-4219-9C60-5D322C4CD6EB}" type="parTrans" cxnId="{18ED1D78-2751-4B99-A6B3-823EF5B2BC71}">
      <dgm:prSet/>
      <dgm:spPr/>
      <dgm:t>
        <a:bodyPr/>
        <a:lstStyle/>
        <a:p>
          <a:endParaRPr lang="en-US"/>
        </a:p>
      </dgm:t>
    </dgm:pt>
    <dgm:pt modelId="{3454EE40-9502-4D3F-81C8-948D54FB1F3D}" type="sibTrans" cxnId="{18ED1D78-2751-4B99-A6B3-823EF5B2BC71}">
      <dgm:prSet/>
      <dgm:spPr/>
      <dgm:t>
        <a:bodyPr/>
        <a:lstStyle/>
        <a:p>
          <a:endParaRPr lang="en-US"/>
        </a:p>
      </dgm:t>
    </dgm:pt>
    <dgm:pt modelId="{9D73DD00-C795-47E8-AAB5-70294FFAA12E}">
      <dgm:prSet/>
      <dgm:spPr/>
      <dgm:t>
        <a:bodyPr/>
        <a:lstStyle/>
        <a:p>
          <a:r>
            <a:rPr lang="en-US"/>
            <a:t>Limit to either 120 lbs available N/acre OR rates from A2809 –whichever is LESS.</a:t>
          </a:r>
        </a:p>
      </dgm:t>
    </dgm:pt>
    <dgm:pt modelId="{7BF07520-094D-4E80-A39F-4095F38AFC4B}" type="parTrans" cxnId="{50F50967-E18F-4209-9107-C69B5ACC6016}">
      <dgm:prSet/>
      <dgm:spPr/>
      <dgm:t>
        <a:bodyPr/>
        <a:lstStyle/>
        <a:p>
          <a:endParaRPr lang="en-US"/>
        </a:p>
      </dgm:t>
    </dgm:pt>
    <dgm:pt modelId="{05215E91-A59E-4610-BFA3-CAA5866E3F75}" type="sibTrans" cxnId="{50F50967-E18F-4209-9107-C69B5ACC6016}">
      <dgm:prSet/>
      <dgm:spPr/>
      <dgm:t>
        <a:bodyPr/>
        <a:lstStyle/>
        <a:p>
          <a:endParaRPr lang="en-US"/>
        </a:p>
      </dgm:t>
    </dgm:pt>
    <dgm:pt modelId="{66954A9C-8EAC-4F2D-90D5-9FCA5DD2901A}">
      <dgm:prSet/>
      <dgm:spPr/>
      <dgm:t>
        <a:bodyPr/>
        <a:lstStyle/>
        <a:p>
          <a:r>
            <a:rPr lang="en-US"/>
            <a:t>On P and R Soils:</a:t>
          </a:r>
        </a:p>
      </dgm:t>
    </dgm:pt>
    <dgm:pt modelId="{17E77BE1-B42D-4FAE-81CB-E6F54096941F}" type="parTrans" cxnId="{56645DB5-2533-44CD-9607-32EFBBA88F49}">
      <dgm:prSet/>
      <dgm:spPr/>
      <dgm:t>
        <a:bodyPr/>
        <a:lstStyle/>
        <a:p>
          <a:endParaRPr lang="en-US"/>
        </a:p>
      </dgm:t>
    </dgm:pt>
    <dgm:pt modelId="{0ED62C92-1119-4459-8BC2-DA6CDA719931}" type="sibTrans" cxnId="{56645DB5-2533-44CD-9607-32EFBBA88F49}">
      <dgm:prSet/>
      <dgm:spPr/>
      <dgm:t>
        <a:bodyPr/>
        <a:lstStyle/>
        <a:p>
          <a:endParaRPr lang="en-US"/>
        </a:p>
      </dgm:t>
    </dgm:pt>
    <dgm:pt modelId="{70967878-12F2-4D70-998A-DBBE0B1675C7}">
      <dgm:prSet/>
      <dgm:spPr/>
      <dgm:t>
        <a:bodyPr/>
        <a:lstStyle/>
        <a:p>
          <a:r>
            <a:rPr lang="en-US" dirty="0"/>
            <a:t>For established cover crops, overwintering annual crops, or perennial crops, limit rates to either120 </a:t>
          </a:r>
          <a:r>
            <a:rPr lang="en-US" dirty="0" err="1"/>
            <a:t>lbs</a:t>
          </a:r>
          <a:r>
            <a:rPr lang="en-US" dirty="0"/>
            <a:t> available N/acre OR rates from A2809 –whichever is LESS.</a:t>
          </a:r>
        </a:p>
      </dgm:t>
    </dgm:pt>
    <dgm:pt modelId="{B45FB2C1-2C9C-487E-A236-8F2EEE94C3B9}" type="parTrans" cxnId="{E9626AA3-4F7F-4281-8CF7-C6EEA877DA1D}">
      <dgm:prSet/>
      <dgm:spPr/>
      <dgm:t>
        <a:bodyPr/>
        <a:lstStyle/>
        <a:p>
          <a:endParaRPr lang="en-US"/>
        </a:p>
      </dgm:t>
    </dgm:pt>
    <dgm:pt modelId="{08AE7988-267D-4D43-AC7F-A9A181550153}" type="sibTrans" cxnId="{E9626AA3-4F7F-4281-8CF7-C6EEA877DA1D}">
      <dgm:prSet/>
      <dgm:spPr/>
      <dgm:t>
        <a:bodyPr/>
        <a:lstStyle/>
        <a:p>
          <a:endParaRPr lang="en-US"/>
        </a:p>
      </dgm:t>
    </dgm:pt>
    <dgm:pt modelId="{86384701-801A-4C64-A5CB-E47CA1F2451E}">
      <dgm:prSet/>
      <dgm:spPr/>
      <dgm:t>
        <a:bodyPr/>
        <a:lstStyle/>
        <a:p>
          <a:r>
            <a:rPr lang="en-US"/>
            <a:t>For annual crops that won’t be planted until Spring or Summer, delay application until soil temperatures are &lt; 50 degrees F</a:t>
          </a:r>
        </a:p>
      </dgm:t>
    </dgm:pt>
    <dgm:pt modelId="{41916651-F595-48CC-A72B-8B6C1E80AFDD}" type="parTrans" cxnId="{9037BF47-F34E-417B-B59E-ADD8D720B6ED}">
      <dgm:prSet/>
      <dgm:spPr/>
      <dgm:t>
        <a:bodyPr/>
        <a:lstStyle/>
        <a:p>
          <a:endParaRPr lang="en-US"/>
        </a:p>
      </dgm:t>
    </dgm:pt>
    <dgm:pt modelId="{3F3A23E7-C613-4B6F-84C4-3022FC338A80}" type="sibTrans" cxnId="{9037BF47-F34E-417B-B59E-ADD8D720B6ED}">
      <dgm:prSet/>
      <dgm:spPr/>
      <dgm:t>
        <a:bodyPr/>
        <a:lstStyle/>
        <a:p>
          <a:endParaRPr lang="en-US"/>
        </a:p>
      </dgm:t>
    </dgm:pt>
    <dgm:pt modelId="{8302A7F2-EBB2-4E4B-BD36-955C894801F5}">
      <dgm:prSet/>
      <dgm:spPr/>
      <dgm:t>
        <a:bodyPr/>
        <a:lstStyle/>
        <a:p>
          <a:r>
            <a:rPr lang="en-US"/>
            <a:t>AND limit rates to either120 lbs available N/acre OR rates from A2809 - whichever is LESS.</a:t>
          </a:r>
        </a:p>
      </dgm:t>
    </dgm:pt>
    <dgm:pt modelId="{C0F5EDF5-4705-47DD-B5F9-AD59765EFFD3}" type="parTrans" cxnId="{8723E424-FAEA-436A-B511-B95A5C2357C9}">
      <dgm:prSet/>
      <dgm:spPr/>
      <dgm:t>
        <a:bodyPr/>
        <a:lstStyle/>
        <a:p>
          <a:endParaRPr lang="en-US"/>
        </a:p>
      </dgm:t>
    </dgm:pt>
    <dgm:pt modelId="{85A2C6C3-B923-40FF-A5F3-D345D95E839C}" type="sibTrans" cxnId="{8723E424-FAEA-436A-B511-B95A5C2357C9}">
      <dgm:prSet/>
      <dgm:spPr/>
      <dgm:t>
        <a:bodyPr/>
        <a:lstStyle/>
        <a:p>
          <a:endParaRPr lang="en-US"/>
        </a:p>
      </dgm:t>
    </dgm:pt>
    <dgm:pt modelId="{3342236B-62F1-4F78-87D5-696D82162269}" type="pres">
      <dgm:prSet presAssocID="{0C31A76F-03F3-4BE4-A0F8-BB7A42458463}" presName="Name0" presStyleCnt="0">
        <dgm:presLayoutVars>
          <dgm:dir/>
          <dgm:animLvl val="lvl"/>
          <dgm:resizeHandles val="exact"/>
        </dgm:presLayoutVars>
      </dgm:prSet>
      <dgm:spPr/>
    </dgm:pt>
    <dgm:pt modelId="{E82CEC4D-6E37-4631-BB8F-3D737800103C}" type="pres">
      <dgm:prSet presAssocID="{67D829B6-47BF-40D3-A6FE-80CE37075CCF}" presName="composite" presStyleCnt="0"/>
      <dgm:spPr/>
    </dgm:pt>
    <dgm:pt modelId="{C6F6BF2D-B963-44E0-9D10-D9A8541647F1}" type="pres">
      <dgm:prSet presAssocID="{67D829B6-47BF-40D3-A6FE-80CE37075CCF}" presName="parTx" presStyleLbl="alignNode1" presStyleIdx="0" presStyleCnt="2">
        <dgm:presLayoutVars>
          <dgm:chMax val="0"/>
          <dgm:chPref val="0"/>
          <dgm:bulletEnabled val="1"/>
        </dgm:presLayoutVars>
      </dgm:prSet>
      <dgm:spPr/>
    </dgm:pt>
    <dgm:pt modelId="{4A5A31C0-A4E5-4FAF-A4BA-ADD764F61D95}" type="pres">
      <dgm:prSet presAssocID="{67D829B6-47BF-40D3-A6FE-80CE37075CCF}" presName="desTx" presStyleLbl="alignAccFollowNode1" presStyleIdx="0" presStyleCnt="2">
        <dgm:presLayoutVars>
          <dgm:bulletEnabled val="1"/>
        </dgm:presLayoutVars>
      </dgm:prSet>
      <dgm:spPr/>
    </dgm:pt>
    <dgm:pt modelId="{414AB5A2-1B0E-4FF9-9583-B3E6111F7CCE}" type="pres">
      <dgm:prSet presAssocID="{3454EE40-9502-4D3F-81C8-948D54FB1F3D}" presName="space" presStyleCnt="0"/>
      <dgm:spPr/>
    </dgm:pt>
    <dgm:pt modelId="{6EF8825D-82A8-486B-A3B6-A6130EA36227}" type="pres">
      <dgm:prSet presAssocID="{66954A9C-8EAC-4F2D-90D5-9FCA5DD2901A}" presName="composite" presStyleCnt="0"/>
      <dgm:spPr/>
    </dgm:pt>
    <dgm:pt modelId="{3138C1E4-3C14-4EB7-9C1B-96579B1B5B38}" type="pres">
      <dgm:prSet presAssocID="{66954A9C-8EAC-4F2D-90D5-9FCA5DD2901A}" presName="parTx" presStyleLbl="alignNode1" presStyleIdx="1" presStyleCnt="2">
        <dgm:presLayoutVars>
          <dgm:chMax val="0"/>
          <dgm:chPref val="0"/>
          <dgm:bulletEnabled val="1"/>
        </dgm:presLayoutVars>
      </dgm:prSet>
      <dgm:spPr/>
    </dgm:pt>
    <dgm:pt modelId="{2190A108-4B19-461B-AF18-62EEF0B525ED}" type="pres">
      <dgm:prSet presAssocID="{66954A9C-8EAC-4F2D-90D5-9FCA5DD2901A}" presName="desTx" presStyleLbl="alignAccFollowNode1" presStyleIdx="1" presStyleCnt="2">
        <dgm:presLayoutVars>
          <dgm:bulletEnabled val="1"/>
        </dgm:presLayoutVars>
      </dgm:prSet>
      <dgm:spPr/>
    </dgm:pt>
  </dgm:ptLst>
  <dgm:cxnLst>
    <dgm:cxn modelId="{8723E424-FAEA-436A-B511-B95A5C2357C9}" srcId="{66954A9C-8EAC-4F2D-90D5-9FCA5DD2901A}" destId="{8302A7F2-EBB2-4E4B-BD36-955C894801F5}" srcOrd="2" destOrd="0" parTransId="{C0F5EDF5-4705-47DD-B5F9-AD59765EFFD3}" sibTransId="{85A2C6C3-B923-40FF-A5F3-D345D95E839C}"/>
    <dgm:cxn modelId="{A744AC2C-4E5A-4136-BE3D-824C26A2FAF0}" type="presOf" srcId="{70967878-12F2-4D70-998A-DBBE0B1675C7}" destId="{2190A108-4B19-461B-AF18-62EEF0B525ED}" srcOrd="0" destOrd="0" presId="urn:microsoft.com/office/officeart/2005/8/layout/hList1"/>
    <dgm:cxn modelId="{9037BF47-F34E-417B-B59E-ADD8D720B6ED}" srcId="{66954A9C-8EAC-4F2D-90D5-9FCA5DD2901A}" destId="{86384701-801A-4C64-A5CB-E47CA1F2451E}" srcOrd="1" destOrd="0" parTransId="{41916651-F595-48CC-A72B-8B6C1E80AFDD}" sibTransId="{3F3A23E7-C613-4B6F-84C4-3022FC338A80}"/>
    <dgm:cxn modelId="{20A61E60-1B5F-497D-AA11-37978CB0970C}" type="presOf" srcId="{8302A7F2-EBB2-4E4B-BD36-955C894801F5}" destId="{2190A108-4B19-461B-AF18-62EEF0B525ED}" srcOrd="0" destOrd="2" presId="urn:microsoft.com/office/officeart/2005/8/layout/hList1"/>
    <dgm:cxn modelId="{64B3CD63-9D87-45DD-860C-B491A29C7C71}" type="presOf" srcId="{9D73DD00-C795-47E8-AAB5-70294FFAA12E}" destId="{4A5A31C0-A4E5-4FAF-A4BA-ADD764F61D95}" srcOrd="0" destOrd="0" presId="urn:microsoft.com/office/officeart/2005/8/layout/hList1"/>
    <dgm:cxn modelId="{50F50967-E18F-4209-9107-C69B5ACC6016}" srcId="{67D829B6-47BF-40D3-A6FE-80CE37075CCF}" destId="{9D73DD00-C795-47E8-AAB5-70294FFAA12E}" srcOrd="0" destOrd="0" parTransId="{7BF07520-094D-4E80-A39F-4095F38AFC4B}" sibTransId="{05215E91-A59E-4610-BFA3-CAA5866E3F75}"/>
    <dgm:cxn modelId="{18ED1D78-2751-4B99-A6B3-823EF5B2BC71}" srcId="{0C31A76F-03F3-4BE4-A0F8-BB7A42458463}" destId="{67D829B6-47BF-40D3-A6FE-80CE37075CCF}" srcOrd="0" destOrd="0" parTransId="{39AC004B-A75A-4219-9C60-5D322C4CD6EB}" sibTransId="{3454EE40-9502-4D3F-81C8-948D54FB1F3D}"/>
    <dgm:cxn modelId="{BC9F6B8C-B978-40AF-9AE1-A68344D1E5A4}" type="presOf" srcId="{0C31A76F-03F3-4BE4-A0F8-BB7A42458463}" destId="{3342236B-62F1-4F78-87D5-696D82162269}" srcOrd="0" destOrd="0" presId="urn:microsoft.com/office/officeart/2005/8/layout/hList1"/>
    <dgm:cxn modelId="{E9626AA3-4F7F-4281-8CF7-C6EEA877DA1D}" srcId="{66954A9C-8EAC-4F2D-90D5-9FCA5DD2901A}" destId="{70967878-12F2-4D70-998A-DBBE0B1675C7}" srcOrd="0" destOrd="0" parTransId="{B45FB2C1-2C9C-487E-A236-8F2EEE94C3B9}" sibTransId="{08AE7988-267D-4D43-AC7F-A9A181550153}"/>
    <dgm:cxn modelId="{56645DB5-2533-44CD-9607-32EFBBA88F49}" srcId="{0C31A76F-03F3-4BE4-A0F8-BB7A42458463}" destId="{66954A9C-8EAC-4F2D-90D5-9FCA5DD2901A}" srcOrd="1" destOrd="0" parTransId="{17E77BE1-B42D-4FAE-81CB-E6F54096941F}" sibTransId="{0ED62C92-1119-4459-8BC2-DA6CDA719931}"/>
    <dgm:cxn modelId="{3C8EBDB6-4EF9-4478-B60A-5898D78A8F53}" type="presOf" srcId="{67D829B6-47BF-40D3-A6FE-80CE37075CCF}" destId="{C6F6BF2D-B963-44E0-9D10-D9A8541647F1}" srcOrd="0" destOrd="0" presId="urn:microsoft.com/office/officeart/2005/8/layout/hList1"/>
    <dgm:cxn modelId="{BED3E0C4-9BBD-4783-B50D-D5F166761C4A}" type="presOf" srcId="{86384701-801A-4C64-A5CB-E47CA1F2451E}" destId="{2190A108-4B19-461B-AF18-62EEF0B525ED}" srcOrd="0" destOrd="1" presId="urn:microsoft.com/office/officeart/2005/8/layout/hList1"/>
    <dgm:cxn modelId="{26B28CE9-3E8B-42E0-99DA-891070FE7705}" type="presOf" srcId="{66954A9C-8EAC-4F2D-90D5-9FCA5DD2901A}" destId="{3138C1E4-3C14-4EB7-9C1B-96579B1B5B38}" srcOrd="0" destOrd="0" presId="urn:microsoft.com/office/officeart/2005/8/layout/hList1"/>
    <dgm:cxn modelId="{C8E9DFEB-E575-4A39-B4C3-66A3805C7676}" type="presParOf" srcId="{3342236B-62F1-4F78-87D5-696D82162269}" destId="{E82CEC4D-6E37-4631-BB8F-3D737800103C}" srcOrd="0" destOrd="0" presId="urn:microsoft.com/office/officeart/2005/8/layout/hList1"/>
    <dgm:cxn modelId="{B48AAC26-9BE7-49F6-AEE3-D94447FD264C}" type="presParOf" srcId="{E82CEC4D-6E37-4631-BB8F-3D737800103C}" destId="{C6F6BF2D-B963-44E0-9D10-D9A8541647F1}" srcOrd="0" destOrd="0" presId="urn:microsoft.com/office/officeart/2005/8/layout/hList1"/>
    <dgm:cxn modelId="{2834CEEA-07DA-4B2C-8838-04955E7C163F}" type="presParOf" srcId="{E82CEC4D-6E37-4631-BB8F-3D737800103C}" destId="{4A5A31C0-A4E5-4FAF-A4BA-ADD764F61D95}" srcOrd="1" destOrd="0" presId="urn:microsoft.com/office/officeart/2005/8/layout/hList1"/>
    <dgm:cxn modelId="{5DA52176-5000-4B9D-9D1F-B6B331FE6DC4}" type="presParOf" srcId="{3342236B-62F1-4F78-87D5-696D82162269}" destId="{414AB5A2-1B0E-4FF9-9583-B3E6111F7CCE}" srcOrd="1" destOrd="0" presId="urn:microsoft.com/office/officeart/2005/8/layout/hList1"/>
    <dgm:cxn modelId="{B4D53531-FA1B-43E3-B954-62C41F2A1D86}" type="presParOf" srcId="{3342236B-62F1-4F78-87D5-696D82162269}" destId="{6EF8825D-82A8-486B-A3B6-A6130EA36227}" srcOrd="2" destOrd="0" presId="urn:microsoft.com/office/officeart/2005/8/layout/hList1"/>
    <dgm:cxn modelId="{C2F1006E-FFDB-4B32-B185-89C02894545A}" type="presParOf" srcId="{6EF8825D-82A8-486B-A3B6-A6130EA36227}" destId="{3138C1E4-3C14-4EB7-9C1B-96579B1B5B38}" srcOrd="0" destOrd="0" presId="urn:microsoft.com/office/officeart/2005/8/layout/hList1"/>
    <dgm:cxn modelId="{54AD92B1-D61C-4664-90B1-23D8D4943603}" type="presParOf" srcId="{6EF8825D-82A8-486B-A3B6-A6130EA36227}" destId="{2190A108-4B19-461B-AF18-62EEF0B525E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16A913-20DB-4A5E-85C1-9723B44C70E1}"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0908F347-1292-49FB-9422-0F138591EA1F}">
      <dgm:prSet/>
      <dgm:spPr/>
      <dgm:t>
        <a:bodyPr/>
        <a:lstStyle/>
        <a:p>
          <a:r>
            <a:rPr lang="en-US"/>
            <a:t>On W or W combination soils:</a:t>
          </a:r>
        </a:p>
      </dgm:t>
    </dgm:pt>
    <dgm:pt modelId="{91A26884-7FEA-461A-8EAE-51EC61DC6246}" type="parTrans" cxnId="{ED222352-E9C4-40F7-83A9-2C48C1D6BBA8}">
      <dgm:prSet/>
      <dgm:spPr/>
      <dgm:t>
        <a:bodyPr/>
        <a:lstStyle/>
        <a:p>
          <a:endParaRPr lang="en-US"/>
        </a:p>
      </dgm:t>
    </dgm:pt>
    <dgm:pt modelId="{AE404958-0B3E-4C33-8A24-CE40431ACDA1}" type="sibTrans" cxnId="{ED222352-E9C4-40F7-83A9-2C48C1D6BBA8}">
      <dgm:prSet/>
      <dgm:spPr/>
      <dgm:t>
        <a:bodyPr/>
        <a:lstStyle/>
        <a:p>
          <a:endParaRPr lang="en-US"/>
        </a:p>
      </dgm:t>
    </dgm:pt>
    <dgm:pt modelId="{A89CF76E-F29D-4C07-A4D5-B62DF37C85CF}">
      <dgm:prSet/>
      <dgm:spPr/>
      <dgm:t>
        <a:bodyPr/>
        <a:lstStyle/>
        <a:p>
          <a:r>
            <a:rPr lang="en-US"/>
            <a:t>Limit to either 90 lbs available N/acre OR</a:t>
          </a:r>
        </a:p>
      </dgm:t>
    </dgm:pt>
    <dgm:pt modelId="{70EEDF49-40CE-4D5B-B567-E5869E0C1985}" type="parTrans" cxnId="{70897CA2-F699-4E1C-848A-3C99460D4F52}">
      <dgm:prSet/>
      <dgm:spPr/>
      <dgm:t>
        <a:bodyPr/>
        <a:lstStyle/>
        <a:p>
          <a:endParaRPr lang="en-US"/>
        </a:p>
      </dgm:t>
    </dgm:pt>
    <dgm:pt modelId="{B3B7A0F1-A707-46CD-BC4F-D92CE83A77D8}" type="sibTrans" cxnId="{70897CA2-F699-4E1C-848A-3C99460D4F52}">
      <dgm:prSet/>
      <dgm:spPr/>
      <dgm:t>
        <a:bodyPr/>
        <a:lstStyle/>
        <a:p>
          <a:endParaRPr lang="en-US"/>
        </a:p>
      </dgm:t>
    </dgm:pt>
    <dgm:pt modelId="{104C0B35-0547-47DD-ACD5-E6DF43127EE1}">
      <dgm:prSet/>
      <dgm:spPr/>
      <dgm:t>
        <a:bodyPr/>
        <a:lstStyle/>
        <a:p>
          <a:r>
            <a:rPr lang="en-US"/>
            <a:t>Use 120 lbs available N/acre AND do one of the following:</a:t>
          </a:r>
        </a:p>
      </dgm:t>
    </dgm:pt>
    <dgm:pt modelId="{1F4C535D-DE9A-4DB2-A3CA-6E34677FA088}" type="parTrans" cxnId="{DDE98AB0-9EF7-4B70-8153-D7EF41E694DC}">
      <dgm:prSet/>
      <dgm:spPr/>
      <dgm:t>
        <a:bodyPr/>
        <a:lstStyle/>
        <a:p>
          <a:endParaRPr lang="en-US"/>
        </a:p>
      </dgm:t>
    </dgm:pt>
    <dgm:pt modelId="{1672444A-0C56-448F-8FEA-4F002384E07F}" type="sibTrans" cxnId="{DDE98AB0-9EF7-4B70-8153-D7EF41E694DC}">
      <dgm:prSet/>
      <dgm:spPr/>
      <dgm:t>
        <a:bodyPr/>
        <a:lstStyle/>
        <a:p>
          <a:endParaRPr lang="en-US"/>
        </a:p>
      </dgm:t>
    </dgm:pt>
    <dgm:pt modelId="{1634C511-D095-4AF1-B496-5506F0C6F6DB}">
      <dgm:prSet/>
      <dgm:spPr/>
      <dgm:t>
        <a:bodyPr/>
        <a:lstStyle/>
        <a:p>
          <a:r>
            <a:rPr lang="en-US"/>
            <a:t>Apply on an established cover crop, overwintering annual crops, or perennial crop.</a:t>
          </a:r>
        </a:p>
      </dgm:t>
    </dgm:pt>
    <dgm:pt modelId="{CA495188-1DA0-4CD8-BDDD-9D332D94D130}" type="parTrans" cxnId="{2E260182-F22C-4AFD-A54E-6CE140B19775}">
      <dgm:prSet/>
      <dgm:spPr/>
      <dgm:t>
        <a:bodyPr/>
        <a:lstStyle/>
        <a:p>
          <a:endParaRPr lang="en-US"/>
        </a:p>
      </dgm:t>
    </dgm:pt>
    <dgm:pt modelId="{E13374C3-835F-496F-982D-DDAF71D022AC}" type="sibTrans" cxnId="{2E260182-F22C-4AFD-A54E-6CE140B19775}">
      <dgm:prSet/>
      <dgm:spPr/>
      <dgm:t>
        <a:bodyPr/>
        <a:lstStyle/>
        <a:p>
          <a:endParaRPr lang="en-US"/>
        </a:p>
      </dgm:t>
    </dgm:pt>
    <dgm:pt modelId="{6244D90D-E3CB-4478-B8A8-080C6BC1200D}">
      <dgm:prSet/>
      <dgm:spPr/>
      <dgm:t>
        <a:bodyPr/>
        <a:lstStyle/>
        <a:p>
          <a:r>
            <a:rPr lang="en-US"/>
            <a:t>Use a nitrification inhibitor.</a:t>
          </a:r>
        </a:p>
      </dgm:t>
    </dgm:pt>
    <dgm:pt modelId="{B9F487B1-B7E5-4C60-A8BF-61268FB9D170}" type="parTrans" cxnId="{3C7D3B9E-2A7E-4740-AC41-144DAD80D1CB}">
      <dgm:prSet/>
      <dgm:spPr/>
      <dgm:t>
        <a:bodyPr/>
        <a:lstStyle/>
        <a:p>
          <a:endParaRPr lang="en-US"/>
        </a:p>
      </dgm:t>
    </dgm:pt>
    <dgm:pt modelId="{2D160F60-4695-4C44-9206-393BC0021CD9}" type="sibTrans" cxnId="{3C7D3B9E-2A7E-4740-AC41-144DAD80D1CB}">
      <dgm:prSet/>
      <dgm:spPr/>
      <dgm:t>
        <a:bodyPr/>
        <a:lstStyle/>
        <a:p>
          <a:endParaRPr lang="en-US"/>
        </a:p>
      </dgm:t>
    </dgm:pt>
    <dgm:pt modelId="{A693E818-A845-4D20-B2C7-150E0EFD8D6B}">
      <dgm:prSet/>
      <dgm:spPr/>
      <dgm:t>
        <a:bodyPr/>
        <a:lstStyle/>
        <a:p>
          <a:r>
            <a:rPr lang="en-US"/>
            <a:t>Establish a cover crop within 2 weeks of application.</a:t>
          </a:r>
        </a:p>
      </dgm:t>
    </dgm:pt>
    <dgm:pt modelId="{8D2BCD09-F6B4-48FC-A426-7266A3C6D384}" type="parTrans" cxnId="{7C592DD2-0615-427E-8FC5-F995342B140D}">
      <dgm:prSet/>
      <dgm:spPr/>
      <dgm:t>
        <a:bodyPr/>
        <a:lstStyle/>
        <a:p>
          <a:endParaRPr lang="en-US"/>
        </a:p>
      </dgm:t>
    </dgm:pt>
    <dgm:pt modelId="{35DFFDFE-9CCB-404A-A33D-F89FCD49290B}" type="sibTrans" cxnId="{7C592DD2-0615-427E-8FC5-F995342B140D}">
      <dgm:prSet/>
      <dgm:spPr/>
      <dgm:t>
        <a:bodyPr/>
        <a:lstStyle/>
        <a:p>
          <a:endParaRPr lang="en-US"/>
        </a:p>
      </dgm:t>
    </dgm:pt>
    <dgm:pt modelId="{1E2834B3-22C3-4395-A326-76F34D86AA92}">
      <dgm:prSet/>
      <dgm:spPr/>
      <dgm:t>
        <a:bodyPr/>
        <a:lstStyle/>
        <a:p>
          <a:r>
            <a:rPr lang="en-US" dirty="0"/>
            <a:t>Surface apply and do not incorporate for at least three days. </a:t>
          </a:r>
        </a:p>
      </dgm:t>
    </dgm:pt>
    <dgm:pt modelId="{D47429EB-6417-4A71-B81B-0E58D4F8B268}" type="parTrans" cxnId="{837E0313-A25F-46BF-BA6B-F76103A894FD}">
      <dgm:prSet/>
      <dgm:spPr/>
      <dgm:t>
        <a:bodyPr/>
        <a:lstStyle/>
        <a:p>
          <a:endParaRPr lang="en-US"/>
        </a:p>
      </dgm:t>
    </dgm:pt>
    <dgm:pt modelId="{F0F4698B-A36A-4F7E-A140-4776013CA6C5}" type="sibTrans" cxnId="{837E0313-A25F-46BF-BA6B-F76103A894FD}">
      <dgm:prSet/>
      <dgm:spPr/>
      <dgm:t>
        <a:bodyPr/>
        <a:lstStyle/>
        <a:p>
          <a:endParaRPr lang="en-US"/>
        </a:p>
      </dgm:t>
    </dgm:pt>
    <dgm:pt modelId="{0101ED70-7A60-43EC-B097-D78D8A6E789C}">
      <dgm:prSet/>
      <dgm:spPr/>
      <dgm:t>
        <a:bodyPr/>
        <a:lstStyle/>
        <a:p>
          <a:r>
            <a:rPr lang="en-US"/>
            <a:t>Delay application until after soil temperatures are &lt; 50 degrees F.</a:t>
          </a:r>
        </a:p>
      </dgm:t>
    </dgm:pt>
    <dgm:pt modelId="{A8354B24-DA8A-43B8-8384-DB7242AA09B8}" type="parTrans" cxnId="{481D487A-2CE8-45E0-8B8E-67E93757DEAD}">
      <dgm:prSet/>
      <dgm:spPr/>
      <dgm:t>
        <a:bodyPr/>
        <a:lstStyle/>
        <a:p>
          <a:endParaRPr lang="en-US"/>
        </a:p>
      </dgm:t>
    </dgm:pt>
    <dgm:pt modelId="{383B85BE-D949-462F-8603-1BF290B618FC}" type="sibTrans" cxnId="{481D487A-2CE8-45E0-8B8E-67E93757DEAD}">
      <dgm:prSet/>
      <dgm:spPr/>
      <dgm:t>
        <a:bodyPr/>
        <a:lstStyle/>
        <a:p>
          <a:endParaRPr lang="en-US"/>
        </a:p>
      </dgm:t>
    </dgm:pt>
    <dgm:pt modelId="{F5F0C32B-E7AB-42EC-AA37-D1A1CEE475BF}">
      <dgm:prSet/>
      <dgm:spPr/>
      <dgm:t>
        <a:bodyPr/>
        <a:lstStyle/>
        <a:p>
          <a:r>
            <a:rPr lang="en-US"/>
            <a:t>On P and R Soils:  </a:t>
          </a:r>
        </a:p>
      </dgm:t>
    </dgm:pt>
    <dgm:pt modelId="{3FE3CA94-2DC9-49D4-8F65-34A19B35AF0E}" type="parTrans" cxnId="{F78A7913-47BB-4387-8CB9-6D3C0543CEF4}">
      <dgm:prSet/>
      <dgm:spPr/>
      <dgm:t>
        <a:bodyPr/>
        <a:lstStyle/>
        <a:p>
          <a:endParaRPr lang="en-US"/>
        </a:p>
      </dgm:t>
    </dgm:pt>
    <dgm:pt modelId="{BC556EB8-7723-4E4D-8304-770BE9007942}" type="sibTrans" cxnId="{F78A7913-47BB-4387-8CB9-6D3C0543CEF4}">
      <dgm:prSet/>
      <dgm:spPr/>
      <dgm:t>
        <a:bodyPr/>
        <a:lstStyle/>
        <a:p>
          <a:endParaRPr lang="en-US"/>
        </a:p>
      </dgm:t>
    </dgm:pt>
    <dgm:pt modelId="{86408333-8B20-4FDB-BE55-1EB3623BB635}">
      <dgm:prSet/>
      <dgm:spPr/>
      <dgm:t>
        <a:bodyPr/>
        <a:lstStyle/>
        <a:p>
          <a:pPr>
            <a:spcBef>
              <a:spcPts val="600"/>
            </a:spcBef>
            <a:spcAft>
              <a:spcPts val="600"/>
            </a:spcAft>
          </a:pPr>
          <a:r>
            <a:rPr lang="en-US" dirty="0"/>
            <a:t>Limit to 120 </a:t>
          </a:r>
          <a:r>
            <a:rPr lang="en-US" dirty="0" err="1"/>
            <a:t>lbs</a:t>
          </a:r>
          <a:r>
            <a:rPr lang="en-US" dirty="0"/>
            <a:t> available N/acre </a:t>
          </a:r>
        </a:p>
      </dgm:t>
    </dgm:pt>
    <dgm:pt modelId="{6941AF6E-9DA9-4EFC-A2E8-2D7D57927D5E}" type="parTrans" cxnId="{6D383465-9FB5-4BC6-AC0F-A403E9792ED0}">
      <dgm:prSet/>
      <dgm:spPr/>
      <dgm:t>
        <a:bodyPr/>
        <a:lstStyle/>
        <a:p>
          <a:endParaRPr lang="en-US"/>
        </a:p>
      </dgm:t>
    </dgm:pt>
    <dgm:pt modelId="{3EF6D2F6-9548-47FB-A050-A7283B77CCCB}" type="sibTrans" cxnId="{6D383465-9FB5-4BC6-AC0F-A403E9792ED0}">
      <dgm:prSet/>
      <dgm:spPr/>
      <dgm:t>
        <a:bodyPr/>
        <a:lstStyle/>
        <a:p>
          <a:endParaRPr lang="en-US"/>
        </a:p>
      </dgm:t>
    </dgm:pt>
    <dgm:pt modelId="{4A90A825-6921-46EB-BAE4-0C630844834D}">
      <dgm:prSet/>
      <dgm:spPr/>
      <dgm:t>
        <a:bodyPr/>
        <a:lstStyle/>
        <a:p>
          <a:pPr>
            <a:spcBef>
              <a:spcPts val="600"/>
            </a:spcBef>
            <a:spcAft>
              <a:spcPts val="600"/>
            </a:spcAft>
          </a:pPr>
          <a:r>
            <a:rPr lang="en-US" dirty="0"/>
            <a:t>Delay application until soil temperatures are &lt; 50 degrees F.</a:t>
          </a:r>
        </a:p>
      </dgm:t>
    </dgm:pt>
    <dgm:pt modelId="{19EDCD22-E9D4-4E34-9BD6-6D96850DCE96}" type="parTrans" cxnId="{A4688721-F39A-46C6-AE7F-E8B9A0D4A50E}">
      <dgm:prSet/>
      <dgm:spPr/>
      <dgm:t>
        <a:bodyPr/>
        <a:lstStyle/>
        <a:p>
          <a:endParaRPr lang="en-US"/>
        </a:p>
      </dgm:t>
    </dgm:pt>
    <dgm:pt modelId="{9ABFCDF3-8152-4F12-BA75-A283444A3F78}" type="sibTrans" cxnId="{A4688721-F39A-46C6-AE7F-E8B9A0D4A50E}">
      <dgm:prSet/>
      <dgm:spPr/>
      <dgm:t>
        <a:bodyPr/>
        <a:lstStyle/>
        <a:p>
          <a:endParaRPr lang="en-US"/>
        </a:p>
      </dgm:t>
    </dgm:pt>
    <dgm:pt modelId="{5C38F94D-EAB8-4A3A-B9E6-04AE9F52BBE0}">
      <dgm:prSet/>
      <dgm:spPr/>
      <dgm:t>
        <a:bodyPr/>
        <a:lstStyle/>
        <a:p>
          <a:pPr>
            <a:spcBef>
              <a:spcPts val="600"/>
            </a:spcBef>
            <a:spcAft>
              <a:spcPts val="600"/>
            </a:spcAft>
          </a:pPr>
          <a:r>
            <a:rPr lang="en-US" dirty="0"/>
            <a:t>AND use a nitrification inhibitor </a:t>
          </a:r>
        </a:p>
      </dgm:t>
    </dgm:pt>
    <dgm:pt modelId="{EBC2182F-B008-4D7E-83AA-B5FE15F4CFE4}" type="parTrans" cxnId="{D6ACEB67-DAC4-4B4D-AE45-8B35D3F9AA39}">
      <dgm:prSet/>
      <dgm:spPr/>
      <dgm:t>
        <a:bodyPr/>
        <a:lstStyle/>
        <a:p>
          <a:endParaRPr lang="en-US"/>
        </a:p>
      </dgm:t>
    </dgm:pt>
    <dgm:pt modelId="{AE3E1DB7-70CA-4DC2-B165-EF9745E5608E}" type="sibTrans" cxnId="{D6ACEB67-DAC4-4B4D-AE45-8B35D3F9AA39}">
      <dgm:prSet/>
      <dgm:spPr/>
      <dgm:t>
        <a:bodyPr/>
        <a:lstStyle/>
        <a:p>
          <a:endParaRPr lang="en-US"/>
        </a:p>
      </dgm:t>
    </dgm:pt>
    <dgm:pt modelId="{A59B2F6E-F973-4206-A219-813E8B3CB51B}">
      <dgm:prSet/>
      <dgm:spPr/>
      <dgm:t>
        <a:bodyPr/>
        <a:lstStyle/>
        <a:p>
          <a:pPr>
            <a:spcBef>
              <a:spcPts val="600"/>
            </a:spcBef>
            <a:spcAft>
              <a:spcPts val="600"/>
            </a:spcAft>
          </a:pPr>
          <a:r>
            <a:rPr lang="en-US" dirty="0"/>
            <a:t>OR surface apply and do not incorporate for at least 3 days. </a:t>
          </a:r>
        </a:p>
      </dgm:t>
    </dgm:pt>
    <dgm:pt modelId="{8EE5285D-8CF7-4353-8960-0833F7A75D66}" type="parTrans" cxnId="{078F41BD-34F3-41F6-9F22-3E5AB33673DC}">
      <dgm:prSet/>
      <dgm:spPr/>
      <dgm:t>
        <a:bodyPr/>
        <a:lstStyle/>
        <a:p>
          <a:endParaRPr lang="en-US"/>
        </a:p>
      </dgm:t>
    </dgm:pt>
    <dgm:pt modelId="{BD4C8EB3-2216-4C76-BA1B-071CBC307AE0}" type="sibTrans" cxnId="{078F41BD-34F3-41F6-9F22-3E5AB33673DC}">
      <dgm:prSet/>
      <dgm:spPr/>
      <dgm:t>
        <a:bodyPr/>
        <a:lstStyle/>
        <a:p>
          <a:endParaRPr lang="en-US"/>
        </a:p>
      </dgm:t>
    </dgm:pt>
    <dgm:pt modelId="{23E9027E-6F87-4C3D-A48B-F6A8BE0F0F5D}" type="pres">
      <dgm:prSet presAssocID="{CB16A913-20DB-4A5E-85C1-9723B44C70E1}" presName="Name0" presStyleCnt="0">
        <dgm:presLayoutVars>
          <dgm:dir/>
          <dgm:animLvl val="lvl"/>
          <dgm:resizeHandles val="exact"/>
        </dgm:presLayoutVars>
      </dgm:prSet>
      <dgm:spPr/>
    </dgm:pt>
    <dgm:pt modelId="{659367C4-AD6D-4BB2-B9DF-28BEE93D15F4}" type="pres">
      <dgm:prSet presAssocID="{0908F347-1292-49FB-9422-0F138591EA1F}" presName="composite" presStyleCnt="0"/>
      <dgm:spPr/>
    </dgm:pt>
    <dgm:pt modelId="{726DB689-84A5-4F46-9946-213BAA912DBF}" type="pres">
      <dgm:prSet presAssocID="{0908F347-1292-49FB-9422-0F138591EA1F}" presName="parTx" presStyleLbl="alignNode1" presStyleIdx="0" presStyleCnt="2">
        <dgm:presLayoutVars>
          <dgm:chMax val="0"/>
          <dgm:chPref val="0"/>
          <dgm:bulletEnabled val="1"/>
        </dgm:presLayoutVars>
      </dgm:prSet>
      <dgm:spPr/>
    </dgm:pt>
    <dgm:pt modelId="{C03CE4D0-B391-49E6-A99C-55DB674CDC44}" type="pres">
      <dgm:prSet presAssocID="{0908F347-1292-49FB-9422-0F138591EA1F}" presName="desTx" presStyleLbl="alignAccFollowNode1" presStyleIdx="0" presStyleCnt="2">
        <dgm:presLayoutVars>
          <dgm:bulletEnabled val="1"/>
        </dgm:presLayoutVars>
      </dgm:prSet>
      <dgm:spPr/>
    </dgm:pt>
    <dgm:pt modelId="{16E68E34-1AAE-4325-92A2-7ECCBFD00843}" type="pres">
      <dgm:prSet presAssocID="{AE404958-0B3E-4C33-8A24-CE40431ACDA1}" presName="space" presStyleCnt="0"/>
      <dgm:spPr/>
    </dgm:pt>
    <dgm:pt modelId="{1BECB3A8-E2C1-49AB-B34D-E107E93FB465}" type="pres">
      <dgm:prSet presAssocID="{F5F0C32B-E7AB-42EC-AA37-D1A1CEE475BF}" presName="composite" presStyleCnt="0"/>
      <dgm:spPr/>
    </dgm:pt>
    <dgm:pt modelId="{FB052D43-7A81-4552-ABCE-2A6DC87D0C26}" type="pres">
      <dgm:prSet presAssocID="{F5F0C32B-E7AB-42EC-AA37-D1A1CEE475BF}" presName="parTx" presStyleLbl="alignNode1" presStyleIdx="1" presStyleCnt="2">
        <dgm:presLayoutVars>
          <dgm:chMax val="0"/>
          <dgm:chPref val="0"/>
          <dgm:bulletEnabled val="1"/>
        </dgm:presLayoutVars>
      </dgm:prSet>
      <dgm:spPr/>
    </dgm:pt>
    <dgm:pt modelId="{2410A88A-CE34-486E-AB62-274973A98C16}" type="pres">
      <dgm:prSet presAssocID="{F5F0C32B-E7AB-42EC-AA37-D1A1CEE475BF}" presName="desTx" presStyleLbl="alignAccFollowNode1" presStyleIdx="1" presStyleCnt="2">
        <dgm:presLayoutVars>
          <dgm:bulletEnabled val="1"/>
        </dgm:presLayoutVars>
      </dgm:prSet>
      <dgm:spPr/>
    </dgm:pt>
  </dgm:ptLst>
  <dgm:cxnLst>
    <dgm:cxn modelId="{837E0313-A25F-46BF-BA6B-F76103A894FD}" srcId="{0908F347-1292-49FB-9422-0F138591EA1F}" destId="{1E2834B3-22C3-4395-A326-76F34D86AA92}" srcOrd="5" destOrd="0" parTransId="{D47429EB-6417-4A71-B81B-0E58D4F8B268}" sibTransId="{F0F4698B-A36A-4F7E-A140-4776013CA6C5}"/>
    <dgm:cxn modelId="{F78A7913-47BB-4387-8CB9-6D3C0543CEF4}" srcId="{CB16A913-20DB-4A5E-85C1-9723B44C70E1}" destId="{F5F0C32B-E7AB-42EC-AA37-D1A1CEE475BF}" srcOrd="1" destOrd="0" parTransId="{3FE3CA94-2DC9-49D4-8F65-34A19B35AF0E}" sibTransId="{BC556EB8-7723-4E4D-8304-770BE9007942}"/>
    <dgm:cxn modelId="{A4688721-F39A-46C6-AE7F-E8B9A0D4A50E}" srcId="{F5F0C32B-E7AB-42EC-AA37-D1A1CEE475BF}" destId="{4A90A825-6921-46EB-BAE4-0C630844834D}" srcOrd="1" destOrd="0" parTransId="{19EDCD22-E9D4-4E34-9BD6-6D96850DCE96}" sibTransId="{9ABFCDF3-8152-4F12-BA75-A283444A3F78}"/>
    <dgm:cxn modelId="{B97A3324-40FB-48A7-8B7F-623F268A7049}" type="presOf" srcId="{0101ED70-7A60-43EC-B097-D78D8A6E789C}" destId="{C03CE4D0-B391-49E6-A99C-55DB674CDC44}" srcOrd="0" destOrd="6" presId="urn:microsoft.com/office/officeart/2005/8/layout/hList1"/>
    <dgm:cxn modelId="{5310242C-55C3-4070-A358-F95DDDB1D2A9}" type="presOf" srcId="{5C38F94D-EAB8-4A3A-B9E6-04AE9F52BBE0}" destId="{2410A88A-CE34-486E-AB62-274973A98C16}" srcOrd="0" destOrd="2" presId="urn:microsoft.com/office/officeart/2005/8/layout/hList1"/>
    <dgm:cxn modelId="{D5F0342D-D24C-487D-AB13-19CACDE01D36}" type="presOf" srcId="{4A90A825-6921-46EB-BAE4-0C630844834D}" destId="{2410A88A-CE34-486E-AB62-274973A98C16}" srcOrd="0" destOrd="1" presId="urn:microsoft.com/office/officeart/2005/8/layout/hList1"/>
    <dgm:cxn modelId="{ED222352-E9C4-40F7-83A9-2C48C1D6BBA8}" srcId="{CB16A913-20DB-4A5E-85C1-9723B44C70E1}" destId="{0908F347-1292-49FB-9422-0F138591EA1F}" srcOrd="0" destOrd="0" parTransId="{91A26884-7FEA-461A-8EAE-51EC61DC6246}" sibTransId="{AE404958-0B3E-4C33-8A24-CE40431ACDA1}"/>
    <dgm:cxn modelId="{85504F54-2C76-4D2A-A030-AB8302AD6F57}" type="presOf" srcId="{0908F347-1292-49FB-9422-0F138591EA1F}" destId="{726DB689-84A5-4F46-9946-213BAA912DBF}" srcOrd="0" destOrd="0" presId="urn:microsoft.com/office/officeart/2005/8/layout/hList1"/>
    <dgm:cxn modelId="{20B73F56-1899-406B-8F6C-D4DBC6316F3F}" type="presOf" srcId="{F5F0C32B-E7AB-42EC-AA37-D1A1CEE475BF}" destId="{FB052D43-7A81-4552-ABCE-2A6DC87D0C26}" srcOrd="0" destOrd="0" presId="urn:microsoft.com/office/officeart/2005/8/layout/hList1"/>
    <dgm:cxn modelId="{BA3AE264-4B16-4C20-BC17-5F6402B3807E}" type="presOf" srcId="{104C0B35-0547-47DD-ACD5-E6DF43127EE1}" destId="{C03CE4D0-B391-49E6-A99C-55DB674CDC44}" srcOrd="0" destOrd="1" presId="urn:microsoft.com/office/officeart/2005/8/layout/hList1"/>
    <dgm:cxn modelId="{6D383465-9FB5-4BC6-AC0F-A403E9792ED0}" srcId="{F5F0C32B-E7AB-42EC-AA37-D1A1CEE475BF}" destId="{86408333-8B20-4FDB-BE55-1EB3623BB635}" srcOrd="0" destOrd="0" parTransId="{6941AF6E-9DA9-4EFC-A2E8-2D7D57927D5E}" sibTransId="{3EF6D2F6-9548-47FB-A050-A7283B77CCCB}"/>
    <dgm:cxn modelId="{D6ACEB67-DAC4-4B4D-AE45-8B35D3F9AA39}" srcId="{F5F0C32B-E7AB-42EC-AA37-D1A1CEE475BF}" destId="{5C38F94D-EAB8-4A3A-B9E6-04AE9F52BBE0}" srcOrd="2" destOrd="0" parTransId="{EBC2182F-B008-4D7E-83AA-B5FE15F4CFE4}" sibTransId="{AE3E1DB7-70CA-4DC2-B165-EF9745E5608E}"/>
    <dgm:cxn modelId="{A3C73576-490D-4E3C-A1C1-B762FA0159E5}" type="presOf" srcId="{CB16A913-20DB-4A5E-85C1-9723B44C70E1}" destId="{23E9027E-6F87-4C3D-A48B-F6A8BE0F0F5D}" srcOrd="0" destOrd="0" presId="urn:microsoft.com/office/officeart/2005/8/layout/hList1"/>
    <dgm:cxn modelId="{481D487A-2CE8-45E0-8B8E-67E93757DEAD}" srcId="{0908F347-1292-49FB-9422-0F138591EA1F}" destId="{0101ED70-7A60-43EC-B097-D78D8A6E789C}" srcOrd="6" destOrd="0" parTransId="{A8354B24-DA8A-43B8-8384-DB7242AA09B8}" sibTransId="{383B85BE-D949-462F-8603-1BF290B618FC}"/>
    <dgm:cxn modelId="{99A63A81-9413-4ECE-B9FB-52CA418D457B}" type="presOf" srcId="{86408333-8B20-4FDB-BE55-1EB3623BB635}" destId="{2410A88A-CE34-486E-AB62-274973A98C16}" srcOrd="0" destOrd="0" presId="urn:microsoft.com/office/officeart/2005/8/layout/hList1"/>
    <dgm:cxn modelId="{2E260182-F22C-4AFD-A54E-6CE140B19775}" srcId="{0908F347-1292-49FB-9422-0F138591EA1F}" destId="{1634C511-D095-4AF1-B496-5506F0C6F6DB}" srcOrd="2" destOrd="0" parTransId="{CA495188-1DA0-4CD8-BDDD-9D332D94D130}" sibTransId="{E13374C3-835F-496F-982D-DDAF71D022AC}"/>
    <dgm:cxn modelId="{D226F587-7D56-48F9-AFF1-95647FA6484D}" type="presOf" srcId="{A693E818-A845-4D20-B2C7-150E0EFD8D6B}" destId="{C03CE4D0-B391-49E6-A99C-55DB674CDC44}" srcOrd="0" destOrd="4" presId="urn:microsoft.com/office/officeart/2005/8/layout/hList1"/>
    <dgm:cxn modelId="{E11B9E8F-186A-4E32-85D3-C346970FCBA0}" type="presOf" srcId="{6244D90D-E3CB-4478-B8A8-080C6BC1200D}" destId="{C03CE4D0-B391-49E6-A99C-55DB674CDC44}" srcOrd="0" destOrd="3" presId="urn:microsoft.com/office/officeart/2005/8/layout/hList1"/>
    <dgm:cxn modelId="{3C7D3B9E-2A7E-4740-AC41-144DAD80D1CB}" srcId="{0908F347-1292-49FB-9422-0F138591EA1F}" destId="{6244D90D-E3CB-4478-B8A8-080C6BC1200D}" srcOrd="3" destOrd="0" parTransId="{B9F487B1-B7E5-4C60-A8BF-61268FB9D170}" sibTransId="{2D160F60-4695-4C44-9206-393BC0021CD9}"/>
    <dgm:cxn modelId="{70897CA2-F699-4E1C-848A-3C99460D4F52}" srcId="{0908F347-1292-49FB-9422-0F138591EA1F}" destId="{A89CF76E-F29D-4C07-A4D5-B62DF37C85CF}" srcOrd="0" destOrd="0" parTransId="{70EEDF49-40CE-4D5B-B567-E5869E0C1985}" sibTransId="{B3B7A0F1-A707-46CD-BC4F-D92CE83A77D8}"/>
    <dgm:cxn modelId="{DDE98AB0-9EF7-4B70-8153-D7EF41E694DC}" srcId="{0908F347-1292-49FB-9422-0F138591EA1F}" destId="{104C0B35-0547-47DD-ACD5-E6DF43127EE1}" srcOrd="1" destOrd="0" parTransId="{1F4C535D-DE9A-4DB2-A3CA-6E34677FA088}" sibTransId="{1672444A-0C56-448F-8FEA-4F002384E07F}"/>
    <dgm:cxn modelId="{A7751BB2-7E5E-45B0-8DA6-15D02F3B82FA}" type="presOf" srcId="{A89CF76E-F29D-4C07-A4D5-B62DF37C85CF}" destId="{C03CE4D0-B391-49E6-A99C-55DB674CDC44}" srcOrd="0" destOrd="0" presId="urn:microsoft.com/office/officeart/2005/8/layout/hList1"/>
    <dgm:cxn modelId="{4ECE2FB2-3B2E-40D7-9752-74C21F2C06D0}" type="presOf" srcId="{A59B2F6E-F973-4206-A219-813E8B3CB51B}" destId="{2410A88A-CE34-486E-AB62-274973A98C16}" srcOrd="0" destOrd="3" presId="urn:microsoft.com/office/officeart/2005/8/layout/hList1"/>
    <dgm:cxn modelId="{6E2FBFB7-A668-4436-ACE5-97AEA79708B3}" type="presOf" srcId="{1634C511-D095-4AF1-B496-5506F0C6F6DB}" destId="{C03CE4D0-B391-49E6-A99C-55DB674CDC44}" srcOrd="0" destOrd="2" presId="urn:microsoft.com/office/officeart/2005/8/layout/hList1"/>
    <dgm:cxn modelId="{078F41BD-34F3-41F6-9F22-3E5AB33673DC}" srcId="{F5F0C32B-E7AB-42EC-AA37-D1A1CEE475BF}" destId="{A59B2F6E-F973-4206-A219-813E8B3CB51B}" srcOrd="3" destOrd="0" parTransId="{8EE5285D-8CF7-4353-8960-0833F7A75D66}" sibTransId="{BD4C8EB3-2216-4C76-BA1B-071CBC307AE0}"/>
    <dgm:cxn modelId="{2FBDF6D0-1CCF-40D0-82BA-35728ACF7AB3}" type="presOf" srcId="{1E2834B3-22C3-4395-A326-76F34D86AA92}" destId="{C03CE4D0-B391-49E6-A99C-55DB674CDC44}" srcOrd="0" destOrd="5" presId="urn:microsoft.com/office/officeart/2005/8/layout/hList1"/>
    <dgm:cxn modelId="{7C592DD2-0615-427E-8FC5-F995342B140D}" srcId="{0908F347-1292-49FB-9422-0F138591EA1F}" destId="{A693E818-A845-4D20-B2C7-150E0EFD8D6B}" srcOrd="4" destOrd="0" parTransId="{8D2BCD09-F6B4-48FC-A426-7266A3C6D384}" sibTransId="{35DFFDFE-9CCB-404A-A33D-F89FCD49290B}"/>
    <dgm:cxn modelId="{FFD14245-43F2-4452-8782-178B65373FDD}" type="presParOf" srcId="{23E9027E-6F87-4C3D-A48B-F6A8BE0F0F5D}" destId="{659367C4-AD6D-4BB2-B9DF-28BEE93D15F4}" srcOrd="0" destOrd="0" presId="urn:microsoft.com/office/officeart/2005/8/layout/hList1"/>
    <dgm:cxn modelId="{779171CB-B79B-48C0-A83D-BB061E541734}" type="presParOf" srcId="{659367C4-AD6D-4BB2-B9DF-28BEE93D15F4}" destId="{726DB689-84A5-4F46-9946-213BAA912DBF}" srcOrd="0" destOrd="0" presId="urn:microsoft.com/office/officeart/2005/8/layout/hList1"/>
    <dgm:cxn modelId="{39ADFB78-4DD3-4183-A38D-F6DA29AA821A}" type="presParOf" srcId="{659367C4-AD6D-4BB2-B9DF-28BEE93D15F4}" destId="{C03CE4D0-B391-49E6-A99C-55DB674CDC44}" srcOrd="1" destOrd="0" presId="urn:microsoft.com/office/officeart/2005/8/layout/hList1"/>
    <dgm:cxn modelId="{94EE8C8C-61B4-46D6-9221-3B5EC3DCCC1D}" type="presParOf" srcId="{23E9027E-6F87-4C3D-A48B-F6A8BE0F0F5D}" destId="{16E68E34-1AAE-4325-92A2-7ECCBFD00843}" srcOrd="1" destOrd="0" presId="urn:microsoft.com/office/officeart/2005/8/layout/hList1"/>
    <dgm:cxn modelId="{F74DCCA8-C7C6-4FE5-B7BF-1F4A607091E3}" type="presParOf" srcId="{23E9027E-6F87-4C3D-A48B-F6A8BE0F0F5D}" destId="{1BECB3A8-E2C1-49AB-B34D-E107E93FB465}" srcOrd="2" destOrd="0" presId="urn:microsoft.com/office/officeart/2005/8/layout/hList1"/>
    <dgm:cxn modelId="{7BE01B6E-A543-49A7-BC97-0C577480F4AA}" type="presParOf" srcId="{1BECB3A8-E2C1-49AB-B34D-E107E93FB465}" destId="{FB052D43-7A81-4552-ABCE-2A6DC87D0C26}" srcOrd="0" destOrd="0" presId="urn:microsoft.com/office/officeart/2005/8/layout/hList1"/>
    <dgm:cxn modelId="{CBE69AFC-114D-41D7-AF43-9B6071558D72}" type="presParOf" srcId="{1BECB3A8-E2C1-49AB-B34D-E107E93FB465}" destId="{2410A88A-CE34-486E-AB62-274973A98C1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6BF2D-B963-44E0-9D10-D9A8541647F1}">
      <dsp:nvSpPr>
        <dsp:cNvPr id="0" name=""/>
        <dsp:cNvSpPr/>
      </dsp:nvSpPr>
      <dsp:spPr>
        <a:xfrm>
          <a:off x="45" y="45073"/>
          <a:ext cx="4371969"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On W or W combination soils:</a:t>
          </a:r>
        </a:p>
      </dsp:txBody>
      <dsp:txXfrm>
        <a:off x="45" y="45073"/>
        <a:ext cx="4371969" cy="576000"/>
      </dsp:txXfrm>
    </dsp:sp>
    <dsp:sp modelId="{4A5A31C0-A4E5-4FAF-A4BA-ADD764F61D95}">
      <dsp:nvSpPr>
        <dsp:cNvPr id="0" name=""/>
        <dsp:cNvSpPr/>
      </dsp:nvSpPr>
      <dsp:spPr>
        <a:xfrm>
          <a:off x="45" y="621073"/>
          <a:ext cx="4371969" cy="372805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Limit to either 120 lbs available N/acre OR rates from A2809 –whichever is LESS.</a:t>
          </a:r>
        </a:p>
      </dsp:txBody>
      <dsp:txXfrm>
        <a:off x="45" y="621073"/>
        <a:ext cx="4371969" cy="3728053"/>
      </dsp:txXfrm>
    </dsp:sp>
    <dsp:sp modelId="{3138C1E4-3C14-4EB7-9C1B-96579B1B5B38}">
      <dsp:nvSpPr>
        <dsp:cNvPr id="0" name=""/>
        <dsp:cNvSpPr/>
      </dsp:nvSpPr>
      <dsp:spPr>
        <a:xfrm>
          <a:off x="4984091" y="45073"/>
          <a:ext cx="4371969" cy="576000"/>
        </a:xfrm>
        <a:prstGeom prst="rect">
          <a:avLst/>
        </a:prstGeom>
        <a:solidFill>
          <a:schemeClr val="accent2">
            <a:hueOff val="3000144"/>
            <a:satOff val="0"/>
            <a:lumOff val="-10000"/>
            <a:alphaOff val="0"/>
          </a:schemeClr>
        </a:solidFill>
        <a:ln w="12700" cap="flat" cmpd="sng" algn="ctr">
          <a:solidFill>
            <a:schemeClr val="accent2">
              <a:hueOff val="3000144"/>
              <a:satOff val="0"/>
              <a:lumOff val="-1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On P and R Soils:</a:t>
          </a:r>
        </a:p>
      </dsp:txBody>
      <dsp:txXfrm>
        <a:off x="4984091" y="45073"/>
        <a:ext cx="4371969" cy="576000"/>
      </dsp:txXfrm>
    </dsp:sp>
    <dsp:sp modelId="{2190A108-4B19-461B-AF18-62EEF0B525ED}">
      <dsp:nvSpPr>
        <dsp:cNvPr id="0" name=""/>
        <dsp:cNvSpPr/>
      </dsp:nvSpPr>
      <dsp:spPr>
        <a:xfrm>
          <a:off x="4984091" y="621073"/>
          <a:ext cx="4371969" cy="3728053"/>
        </a:xfrm>
        <a:prstGeom prst="rect">
          <a:avLst/>
        </a:prstGeom>
        <a:solidFill>
          <a:schemeClr val="accent2">
            <a:tint val="40000"/>
            <a:alpha val="90000"/>
            <a:hueOff val="4735207"/>
            <a:satOff val="-13164"/>
            <a:lumOff val="-2027"/>
            <a:alphaOff val="0"/>
          </a:schemeClr>
        </a:solidFill>
        <a:ln w="12700" cap="flat" cmpd="sng" algn="ctr">
          <a:solidFill>
            <a:schemeClr val="accent2">
              <a:tint val="40000"/>
              <a:alpha val="90000"/>
              <a:hueOff val="4735207"/>
              <a:satOff val="-13164"/>
              <a:lumOff val="-2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For established cover crops, overwintering annual crops, or perennial crops, limit rates to either120 </a:t>
          </a:r>
          <a:r>
            <a:rPr lang="en-US" sz="2000" kern="1200" dirty="0" err="1"/>
            <a:t>lbs</a:t>
          </a:r>
          <a:r>
            <a:rPr lang="en-US" sz="2000" kern="1200" dirty="0"/>
            <a:t> available N/acre OR rates from A2809 –whichever is LESS.</a:t>
          </a:r>
        </a:p>
        <a:p>
          <a:pPr marL="228600" lvl="1" indent="-228600" algn="l" defTabSz="889000">
            <a:lnSpc>
              <a:spcPct val="90000"/>
            </a:lnSpc>
            <a:spcBef>
              <a:spcPct val="0"/>
            </a:spcBef>
            <a:spcAft>
              <a:spcPct val="15000"/>
            </a:spcAft>
            <a:buChar char="•"/>
          </a:pPr>
          <a:r>
            <a:rPr lang="en-US" sz="2000" kern="1200"/>
            <a:t>For annual crops that won’t be planted until Spring or Summer, delay application until soil temperatures are &lt; 50 degrees F</a:t>
          </a:r>
        </a:p>
        <a:p>
          <a:pPr marL="228600" lvl="1" indent="-228600" algn="l" defTabSz="889000">
            <a:lnSpc>
              <a:spcPct val="90000"/>
            </a:lnSpc>
            <a:spcBef>
              <a:spcPct val="0"/>
            </a:spcBef>
            <a:spcAft>
              <a:spcPct val="15000"/>
            </a:spcAft>
            <a:buChar char="•"/>
          </a:pPr>
          <a:r>
            <a:rPr lang="en-US" sz="2000" kern="1200"/>
            <a:t>AND limit rates to either120 lbs available N/acre OR rates from A2809 - whichever is LESS.</a:t>
          </a:r>
        </a:p>
      </dsp:txBody>
      <dsp:txXfrm>
        <a:off x="4984091" y="621073"/>
        <a:ext cx="4371969" cy="3728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DB689-84A5-4F46-9946-213BAA912DBF}">
      <dsp:nvSpPr>
        <dsp:cNvPr id="0" name=""/>
        <dsp:cNvSpPr/>
      </dsp:nvSpPr>
      <dsp:spPr>
        <a:xfrm>
          <a:off x="45" y="60320"/>
          <a:ext cx="4371969"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On W or W combination soils:</a:t>
          </a:r>
        </a:p>
      </dsp:txBody>
      <dsp:txXfrm>
        <a:off x="45" y="60320"/>
        <a:ext cx="4371969" cy="518400"/>
      </dsp:txXfrm>
    </dsp:sp>
    <dsp:sp modelId="{C03CE4D0-B391-49E6-A99C-55DB674CDC44}">
      <dsp:nvSpPr>
        <dsp:cNvPr id="0" name=""/>
        <dsp:cNvSpPr/>
      </dsp:nvSpPr>
      <dsp:spPr>
        <a:xfrm>
          <a:off x="45" y="578720"/>
          <a:ext cx="4371969" cy="37551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Limit to either 90 lbs available N/acre OR</a:t>
          </a:r>
        </a:p>
        <a:p>
          <a:pPr marL="171450" lvl="1" indent="-171450" algn="l" defTabSz="800100">
            <a:lnSpc>
              <a:spcPct val="90000"/>
            </a:lnSpc>
            <a:spcBef>
              <a:spcPct val="0"/>
            </a:spcBef>
            <a:spcAft>
              <a:spcPct val="15000"/>
            </a:spcAft>
            <a:buChar char="•"/>
          </a:pPr>
          <a:r>
            <a:rPr lang="en-US" sz="1800" kern="1200"/>
            <a:t>Use 120 lbs available N/acre AND do one of the following:</a:t>
          </a:r>
        </a:p>
        <a:p>
          <a:pPr marL="171450" lvl="1" indent="-171450" algn="l" defTabSz="800100">
            <a:lnSpc>
              <a:spcPct val="90000"/>
            </a:lnSpc>
            <a:spcBef>
              <a:spcPct val="0"/>
            </a:spcBef>
            <a:spcAft>
              <a:spcPct val="15000"/>
            </a:spcAft>
            <a:buChar char="•"/>
          </a:pPr>
          <a:r>
            <a:rPr lang="en-US" sz="1800" kern="1200"/>
            <a:t>Apply on an established cover crop, overwintering annual crops, or perennial crop.</a:t>
          </a:r>
        </a:p>
        <a:p>
          <a:pPr marL="171450" lvl="1" indent="-171450" algn="l" defTabSz="800100">
            <a:lnSpc>
              <a:spcPct val="90000"/>
            </a:lnSpc>
            <a:spcBef>
              <a:spcPct val="0"/>
            </a:spcBef>
            <a:spcAft>
              <a:spcPct val="15000"/>
            </a:spcAft>
            <a:buChar char="•"/>
          </a:pPr>
          <a:r>
            <a:rPr lang="en-US" sz="1800" kern="1200"/>
            <a:t>Use a nitrification inhibitor.</a:t>
          </a:r>
        </a:p>
        <a:p>
          <a:pPr marL="171450" lvl="1" indent="-171450" algn="l" defTabSz="800100">
            <a:lnSpc>
              <a:spcPct val="90000"/>
            </a:lnSpc>
            <a:spcBef>
              <a:spcPct val="0"/>
            </a:spcBef>
            <a:spcAft>
              <a:spcPct val="15000"/>
            </a:spcAft>
            <a:buChar char="•"/>
          </a:pPr>
          <a:r>
            <a:rPr lang="en-US" sz="1800" kern="1200"/>
            <a:t>Establish a cover crop within 2 weeks of application.</a:t>
          </a:r>
        </a:p>
        <a:p>
          <a:pPr marL="171450" lvl="1" indent="-171450" algn="l" defTabSz="800100">
            <a:lnSpc>
              <a:spcPct val="90000"/>
            </a:lnSpc>
            <a:spcBef>
              <a:spcPct val="0"/>
            </a:spcBef>
            <a:spcAft>
              <a:spcPct val="15000"/>
            </a:spcAft>
            <a:buChar char="•"/>
          </a:pPr>
          <a:r>
            <a:rPr lang="en-US" sz="1800" kern="1200" dirty="0"/>
            <a:t>Surface apply and do not incorporate for at least three days. </a:t>
          </a:r>
        </a:p>
        <a:p>
          <a:pPr marL="171450" lvl="1" indent="-171450" algn="l" defTabSz="800100">
            <a:lnSpc>
              <a:spcPct val="90000"/>
            </a:lnSpc>
            <a:spcBef>
              <a:spcPct val="0"/>
            </a:spcBef>
            <a:spcAft>
              <a:spcPct val="15000"/>
            </a:spcAft>
            <a:buChar char="•"/>
          </a:pPr>
          <a:r>
            <a:rPr lang="en-US" sz="1800" kern="1200"/>
            <a:t>Delay application until after soil temperatures are &lt; 50 degrees F.</a:t>
          </a:r>
        </a:p>
      </dsp:txBody>
      <dsp:txXfrm>
        <a:off x="45" y="578720"/>
        <a:ext cx="4371969" cy="3755159"/>
      </dsp:txXfrm>
    </dsp:sp>
    <dsp:sp modelId="{FB052D43-7A81-4552-ABCE-2A6DC87D0C26}">
      <dsp:nvSpPr>
        <dsp:cNvPr id="0" name=""/>
        <dsp:cNvSpPr/>
      </dsp:nvSpPr>
      <dsp:spPr>
        <a:xfrm>
          <a:off x="4984091" y="60320"/>
          <a:ext cx="4371969" cy="518400"/>
        </a:xfrm>
        <a:prstGeom prst="rect">
          <a:avLst/>
        </a:prstGeom>
        <a:solidFill>
          <a:schemeClr val="accent2">
            <a:hueOff val="3000144"/>
            <a:satOff val="0"/>
            <a:lumOff val="-10000"/>
            <a:alphaOff val="0"/>
          </a:schemeClr>
        </a:solidFill>
        <a:ln w="12700" cap="flat" cmpd="sng" algn="ctr">
          <a:solidFill>
            <a:schemeClr val="accent2">
              <a:hueOff val="3000144"/>
              <a:satOff val="0"/>
              <a:lumOff val="-1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On P and R Soils:  </a:t>
          </a:r>
        </a:p>
      </dsp:txBody>
      <dsp:txXfrm>
        <a:off x="4984091" y="60320"/>
        <a:ext cx="4371969" cy="518400"/>
      </dsp:txXfrm>
    </dsp:sp>
    <dsp:sp modelId="{2410A88A-CE34-486E-AB62-274973A98C16}">
      <dsp:nvSpPr>
        <dsp:cNvPr id="0" name=""/>
        <dsp:cNvSpPr/>
      </dsp:nvSpPr>
      <dsp:spPr>
        <a:xfrm>
          <a:off x="4984091" y="578720"/>
          <a:ext cx="4371969" cy="3755159"/>
        </a:xfrm>
        <a:prstGeom prst="rect">
          <a:avLst/>
        </a:prstGeom>
        <a:solidFill>
          <a:schemeClr val="accent2">
            <a:tint val="40000"/>
            <a:alpha val="90000"/>
            <a:hueOff val="4735207"/>
            <a:satOff val="-13164"/>
            <a:lumOff val="-2027"/>
            <a:alphaOff val="0"/>
          </a:schemeClr>
        </a:solidFill>
        <a:ln w="12700" cap="flat" cmpd="sng" algn="ctr">
          <a:solidFill>
            <a:schemeClr val="accent2">
              <a:tint val="40000"/>
              <a:alpha val="90000"/>
              <a:hueOff val="4735207"/>
              <a:satOff val="-13164"/>
              <a:lumOff val="-2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ts val="600"/>
            </a:spcBef>
            <a:spcAft>
              <a:spcPts val="600"/>
            </a:spcAft>
            <a:buChar char="•"/>
          </a:pPr>
          <a:r>
            <a:rPr lang="en-US" sz="1800" kern="1200" dirty="0"/>
            <a:t>Limit to 120 </a:t>
          </a:r>
          <a:r>
            <a:rPr lang="en-US" sz="1800" kern="1200" dirty="0" err="1"/>
            <a:t>lbs</a:t>
          </a:r>
          <a:r>
            <a:rPr lang="en-US" sz="1800" kern="1200" dirty="0"/>
            <a:t> available N/acre </a:t>
          </a:r>
        </a:p>
        <a:p>
          <a:pPr marL="171450" lvl="1" indent="-171450" algn="l" defTabSz="800100">
            <a:lnSpc>
              <a:spcPct val="90000"/>
            </a:lnSpc>
            <a:spcBef>
              <a:spcPts val="600"/>
            </a:spcBef>
            <a:spcAft>
              <a:spcPts val="600"/>
            </a:spcAft>
            <a:buChar char="•"/>
          </a:pPr>
          <a:r>
            <a:rPr lang="en-US" sz="1800" kern="1200" dirty="0"/>
            <a:t>Delay application until soil temperatures are &lt; 50 degrees F.</a:t>
          </a:r>
        </a:p>
        <a:p>
          <a:pPr marL="171450" lvl="1" indent="-171450" algn="l" defTabSz="800100">
            <a:lnSpc>
              <a:spcPct val="90000"/>
            </a:lnSpc>
            <a:spcBef>
              <a:spcPts val="600"/>
            </a:spcBef>
            <a:spcAft>
              <a:spcPts val="600"/>
            </a:spcAft>
            <a:buChar char="•"/>
          </a:pPr>
          <a:r>
            <a:rPr lang="en-US" sz="1800" kern="1200" dirty="0"/>
            <a:t>AND use a nitrification inhibitor </a:t>
          </a:r>
        </a:p>
        <a:p>
          <a:pPr marL="171450" lvl="1" indent="-171450" algn="l" defTabSz="800100">
            <a:lnSpc>
              <a:spcPct val="90000"/>
            </a:lnSpc>
            <a:spcBef>
              <a:spcPts val="600"/>
            </a:spcBef>
            <a:spcAft>
              <a:spcPts val="600"/>
            </a:spcAft>
            <a:buChar char="•"/>
          </a:pPr>
          <a:r>
            <a:rPr lang="en-US" sz="1800" kern="1200" dirty="0"/>
            <a:t>OR surface apply and do not incorporate for at least 3 days. </a:t>
          </a:r>
        </a:p>
      </dsp:txBody>
      <dsp:txXfrm>
        <a:off x="4984091" y="578720"/>
        <a:ext cx="4371969" cy="37551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8AC34-8676-7E41-A9FE-26EDA923B47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738AB-B706-0240-8D86-1E630A891B85}" type="slidenum">
              <a:rPr lang="en-US" smtClean="0"/>
              <a:t>‹#›</a:t>
            </a:fld>
            <a:endParaRPr lang="en-US"/>
          </a:p>
        </p:txBody>
      </p:sp>
    </p:spTree>
    <p:extLst>
      <p:ext uri="{BB962C8B-B14F-4D97-AF65-F5344CB8AC3E}">
        <p14:creationId xmlns:p14="http://schemas.microsoft.com/office/powerpoint/2010/main" val="46701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B738AB-B706-0240-8D86-1E630A891B85}" type="slidenum">
              <a:rPr lang="en-US" smtClean="0"/>
              <a:t>1</a:t>
            </a:fld>
            <a:endParaRPr lang="en-US"/>
          </a:p>
        </p:txBody>
      </p:sp>
    </p:spTree>
    <p:extLst>
      <p:ext uri="{BB962C8B-B14F-4D97-AF65-F5344CB8AC3E}">
        <p14:creationId xmlns:p14="http://schemas.microsoft.com/office/powerpoint/2010/main" val="59691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M2.2  Manure analysis – interpreting the results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M2.2.1  It is important to distinguish between total nutrient content and plant-available nutrient content of manure.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M2.2.2  Reports may list both 1</a:t>
            </a:r>
            <a:r>
              <a:rPr lang="en-US" sz="1800" b="0" i="0" baseline="30000" dirty="0">
                <a:solidFill>
                  <a:srgbClr val="000000"/>
                </a:solidFill>
                <a:effectLst/>
                <a:highlight>
                  <a:srgbClr val="FFFFFF"/>
                </a:highlight>
                <a:latin typeface="Calibri" panose="020F0502020204030204" pitchFamily="34" charset="0"/>
              </a:rPr>
              <a:t>st</a:t>
            </a:r>
            <a:r>
              <a:rPr lang="en-US" sz="1800" b="0" i="0" dirty="0">
                <a:solidFill>
                  <a:srgbClr val="000000"/>
                </a:solidFill>
                <a:effectLst/>
                <a:highlight>
                  <a:srgbClr val="FFFFFF"/>
                </a:highlight>
                <a:latin typeface="Calibri" panose="020F0502020204030204" pitchFamily="34" charset="0"/>
              </a:rPr>
              <a:t> year and 2</a:t>
            </a:r>
            <a:r>
              <a:rPr lang="en-US" sz="1800" b="0" i="0" baseline="30000" dirty="0">
                <a:solidFill>
                  <a:srgbClr val="000000"/>
                </a:solidFill>
                <a:effectLst/>
                <a:highlight>
                  <a:srgbClr val="FFFFFF"/>
                </a:highlight>
                <a:latin typeface="Calibri" panose="020F0502020204030204" pitchFamily="34" charset="0"/>
              </a:rPr>
              <a:t>nd</a:t>
            </a:r>
            <a:r>
              <a:rPr lang="en-US" sz="1800" b="0" i="0" dirty="0">
                <a:solidFill>
                  <a:srgbClr val="000000"/>
                </a:solidFill>
                <a:effectLst/>
                <a:highlight>
                  <a:srgbClr val="FFFFFF"/>
                </a:highlight>
                <a:latin typeface="Calibri" panose="020F0502020204030204" pitchFamily="34" charset="0"/>
              </a:rPr>
              <a:t> year credits, as well as total nutrient content.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M2.2.3  Additional analyses for carbon, ammonium or nitrate may be useful for manipulated or processed  manures.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798254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M2.4  Determining and adjusting manure application rates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M2.4.1  Manure application rates should be calculated to meet, but not exceed, nutrient requirements on fields across the farm.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M2.4.2  For manure hauled from production facilities to crop production fields for application, the average amount of manure contained in each load in tons (solid) or gallons (liquid) must be determined. </a:t>
            </a:r>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M2.4.6  In all cases, the amount hauled or pumped needs to be divided by acres applied to determine the application rate. Application rates can be adjusted to match crop nutrient needs in a process of calibration.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3994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14a0c37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14a0c37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r>
              <a:rPr lang="en-US" sz="1200" b="0" i="0" dirty="0">
                <a:solidFill>
                  <a:srgbClr val="000000"/>
                </a:solidFill>
                <a:effectLst/>
                <a:highlight>
                  <a:srgbClr val="FFFFFF"/>
                </a:highlight>
                <a:latin typeface="Calibri" panose="020F0502020204030204" pitchFamily="34" charset="0"/>
              </a:rPr>
              <a:t>M2.43.4  For liquid manure, use 80 percent of the manufacturer’s tank volume rating as an estimate for gallons per load.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M2.4.5  For liquid manure pumped to the field for drag line injection or irrigation, gallons applied can be estimated according to storage volume emptied.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M2.4.6  In all cases, the amount hauled or pumped needs to be divided by acres applied to determine the application rate. Application rates can be adjusted to match crop nutrient needs in a process of calibration. </a:t>
            </a:r>
            <a:endParaRPr lang="en-US" b="0" i="0" dirty="0">
              <a:solidFill>
                <a:srgbClr val="000000"/>
              </a:solidFill>
              <a:effectLst/>
              <a:highlight>
                <a:srgbClr val="FFFFFF"/>
              </a:highlight>
              <a:latin typeface="Segoe UI" panose="020B0502040204020203" pitchFamily="34" charset="0"/>
            </a:endParaRPr>
          </a:p>
          <a:p>
            <a:pPr algn="l" rtl="0" fontAlgn="base"/>
            <a:endParaRPr lang="en-US" b="0" i="0" dirty="0">
              <a:solidFill>
                <a:srgbClr val="000000"/>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M2.5  Field condition and seasonal considerations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M2.5.1  Manure applications to cropland should be planned in accordance with standards for prevention of manure and nutrient losses to surface waters on a field-level basis.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M2.5.2  Manure applications to cropland should be planned in accordance with standards for prevention of manure and nutrient losses to groundwater on a field-level basis.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M2.5.3  The USDA NRCS conservation standard 590 specifies performance requirements for applications all nutrients, including manure, to cropland in Wisconsin.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M2.5.4  There may be additional county or local legal requirements controlling manure applications.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7982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145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going to be</a:t>
            </a:r>
            <a:r>
              <a:rPr lang="en-US" baseline="0" dirty="0"/>
              <a:t> applying manure in a SWQMA, there are a couple of things that you need to consider.  First of all you must use ONE or more of the following: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2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highlight>
                  <a:srgbClr val="FFFFFF"/>
                </a:highlight>
                <a:latin typeface="Calibri" panose="020F0502020204030204" pitchFamily="34" charset="0"/>
              </a:rPr>
              <a:t>M2.5.6  There are winter spreading restrictions in Wisconsin for surface water quality management areas (SWQMAs), slopes, and shallow soils over fractured bedrock. It is important to know the rules developed by the state and local government.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Aptos" panose="020B000402020202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86601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M2.5.5  The Manure Runoff Risk Advisory System can assist in identifying when and where spreading manure poses risks to surface waters.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945327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72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4a0c37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4a0c37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r>
              <a:rPr lang="en-US" sz="1200" b="0" i="0" dirty="0">
                <a:solidFill>
                  <a:srgbClr val="0F4761"/>
                </a:solidFill>
                <a:effectLst/>
                <a:highlight>
                  <a:srgbClr val="FFFFFF"/>
                </a:highlight>
                <a:latin typeface="Calibri" panose="020F0502020204030204" pitchFamily="34" charset="0"/>
              </a:rPr>
              <a:t>M1.1.1  Manure provides nitrogen, phosphorous, potassium, sulfur and other essential plant nutrients. </a:t>
            </a:r>
            <a:endParaRPr lang="en-US" b="0" i="0" dirty="0">
              <a:solidFill>
                <a:srgbClr val="0F4761"/>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M1.1.2  Manure nutrients exist in both mineral forms and organic forms, which affect plant availability over time. Manure nitrogen undergoes chemical transformations when applied to soil that affect both plant availability and potential for environmental loss.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4a0c37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4a0c37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rPr>
              <a:t>M1.1.3  Differences exist in manure nutrient content between animal species. Livestock feeding and nutrition also influence manure nutrient content. </a:t>
            </a:r>
            <a:endParaRPr kumimoji="0" lang="en-US" sz="1000" b="0" i="0" u="none" strike="noStrike" kern="1200" cap="none" spc="0" normalizeH="0" baseline="0" noProof="0" dirty="0">
              <a:ln>
                <a:noFill/>
              </a:ln>
              <a:solidFill>
                <a:srgbClr val="00000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rPr>
              <a:t>M1.1.4  Nutrient content and crop availability differ according to storage and handling methods (liquid versus solid) as well as method and timing of land application (surface application versus soil incorporation). </a:t>
            </a:r>
            <a:endParaRPr kumimoji="0" lang="en-US" sz="1000" b="0" i="0" u="none" strike="noStrike" kern="1200" cap="none" spc="0" normalizeH="0" baseline="0" noProof="0" dirty="0">
              <a:ln>
                <a:noFill/>
              </a:ln>
              <a:solidFill>
                <a:srgbClr val="000000"/>
              </a:solidFill>
              <a:effectLst/>
              <a:highlight>
                <a:srgbClr val="FFFFFF"/>
              </a:highlight>
              <a:uLnTx/>
              <a:uFillTx/>
              <a:latin typeface="Segoe UI" panose="020B0502040204020203" pitchFamily="34" charset="0"/>
              <a:ea typeface="+mn-ea"/>
              <a:cs typeface="+mn-cs"/>
            </a:endParaRPr>
          </a:p>
          <a:p>
            <a:pPr algn="l" rtl="0" fontAlgn="base"/>
            <a:endParaRPr dirty="0"/>
          </a:p>
        </p:txBody>
      </p:sp>
    </p:spTree>
    <p:extLst>
      <p:ext uri="{BB962C8B-B14F-4D97-AF65-F5344CB8AC3E}">
        <p14:creationId xmlns:p14="http://schemas.microsoft.com/office/powerpoint/2010/main" val="14105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f14a0c37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f14a0c37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00000"/>
                </a:solidFill>
                <a:effectLst/>
                <a:highlight>
                  <a:srgbClr val="FFFFFF"/>
                </a:highlight>
                <a:latin typeface="Calibri" panose="020F0502020204030204" pitchFamily="34" charset="0"/>
              </a:rPr>
              <a:t>M1.1.7  Nutrient credits are determined using the manure’s nutrient content and the application rate in tons or gallons/acre. </a:t>
            </a:r>
            <a:endParaRPr lang="en-US" b="0" i="0" dirty="0">
              <a:solidFill>
                <a:srgbClr val="000000"/>
              </a:solidFill>
              <a:effectLst/>
              <a:highlight>
                <a:srgbClr val="FFFFFF"/>
              </a:highlight>
              <a:latin typeface="Segoe UI" panose="020B0502040204020203" pitchFamily="34" charset="0"/>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The second piece of information needed for crediting the nutrients in manure is the </a:t>
            </a:r>
            <a:r>
              <a:rPr lang="en" sz="1200" u="sng" dirty="0">
                <a:solidFill>
                  <a:schemeClr val="dk1"/>
                </a:solidFill>
              </a:rPr>
              <a:t>manure application rate</a:t>
            </a:r>
            <a:r>
              <a:rPr lang="en" sz="1200" dirty="0">
                <a:solidFill>
                  <a:schemeClr val="dk1"/>
                </a:solidFill>
              </a:rPr>
              <a:t>.</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Application rate information is more difficult to get than nutrient content and can be highly variable if manure is not handled in a consistent manner.</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Estimates of manure application rates must be reasonably accurate in order to credit manure nutrients. If not, then manure nutrient credits can not be taken.</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These are some of the major reasons farmers, as well as co-op agronomists and fertilizer dealers, are reluctant to credit manure nutrients.</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M1.3  Natural resource concerns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M1.3.1  Field losses of nutrients in manure can be sources of environmental contamination affecting groundwater quality and the health of aquatic ecosystems in surface water resources (ponds, lakes and streams).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M1.3.2  The primary nutrient loss mechanisms include leaching of nitrate-N to groundwater and phosphorous and nitrogen losses to lakes and streams from surface water runoff and soil erosion. Negative effects from nutrient deposition to lakes and streams include weed and algae growth and oxygen depletion for fish and other aquatic organisms (biological oxygen demand).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M1.3.3  There are manure application guidelines, and in some cases legal requirements, intended to prevent or minimize the risk of manure contamination of water resources (See M4 Manure Application Precautions).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29793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14a0c37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14a0c37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F4761"/>
                </a:solidFill>
                <a:effectLst/>
                <a:highlight>
                  <a:srgbClr val="FFFFFF"/>
                </a:highlight>
                <a:latin typeface="Calibri" panose="020F0502020204030204" pitchFamily="34" charset="0"/>
              </a:rPr>
              <a:t>M2.1.1  Collecting a representative sample is critical for obtaining accurate results. There are different ways to sample various manure types, storage structures, and pumping equipment. </a:t>
            </a:r>
            <a:endParaRPr lang="en-US" b="0" i="0" dirty="0">
              <a:solidFill>
                <a:srgbClr val="0F4761"/>
              </a:solidFill>
              <a:effectLst/>
              <a:highlight>
                <a:srgbClr val="FFFFFF"/>
              </a:highlight>
              <a:latin typeface="Segoe UI" panose="020B0502040204020203" pitchFamily="34" charset="0"/>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Representative sampling is a must!!</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Results from analysis are only as good as the sample collection techniques.</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Solid or stacked – Use a soil probe, auger, or shovel to collect several samples from various places in the stack. Combine and mix the subsamples to obtain a composite sample. It is best to sample stacked manure while loading. Take at least 5 samples while loading several spreader loads and combine to form a composite sample. </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Liquid - During the course of emptying a manure storage system, collect 3 to 5 samples at the  beginning, middle, and end of pit agitation. Combine into a single composite sample.</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i="1" dirty="0">
                <a:solidFill>
                  <a:schemeClr val="dk1"/>
                </a:solidFill>
              </a:rPr>
              <a:t>Speaker: See Appendix 2 in the curriculum guidebook for more information on collecting manure samples.</a:t>
            </a:r>
            <a:endParaRPr sz="1200"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14a0c37c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f14a0c37c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f14a0c37c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f14a0c37c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14a0c37c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14a0c37c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M2.1.2  Commercial laboratories accepting manure samples have guidelines for submission. </a:t>
            </a:r>
            <a:endParaRPr lang="en-US" b="0" i="0" dirty="0">
              <a:solidFill>
                <a:srgbClr val="000000"/>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29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068167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713920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5802328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74280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15049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783597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6609943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2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1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20884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4811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50647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94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8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2 Nitrogen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25361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3 Nitrogen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37550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4 Nitrogen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7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526804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1 Phosphoru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2 Phosphoru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157421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357763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3 Phosphoru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4012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4 Phosphoru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1 Potassiu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78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2 Potassiu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44651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3 Potassiu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246634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10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7.1 Manure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853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2 Manure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31227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3 Manure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60481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4 Manur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7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0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438252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7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94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327896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 N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9952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 N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724640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theme" Target="../theme/theme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Tree>
    <p:extLst>
      <p:ext uri="{BB962C8B-B14F-4D97-AF65-F5344CB8AC3E}">
        <p14:creationId xmlns:p14="http://schemas.microsoft.com/office/powerpoint/2010/main" val="2961674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410387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2078905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Tree>
    <p:extLst>
      <p:ext uri="{BB962C8B-B14F-4D97-AF65-F5344CB8AC3E}">
        <p14:creationId xmlns:p14="http://schemas.microsoft.com/office/powerpoint/2010/main" val="1497661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endParaRPr lang="en-US" b="1" spc="100" dirty="0"/>
          </a:p>
        </p:txBody>
      </p:sp>
    </p:spTree>
    <p:extLst>
      <p:ext uri="{BB962C8B-B14F-4D97-AF65-F5344CB8AC3E}">
        <p14:creationId xmlns:p14="http://schemas.microsoft.com/office/powerpoint/2010/main" val="12019069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33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Tree>
    <p:extLst>
      <p:ext uri="{BB962C8B-B14F-4D97-AF65-F5344CB8AC3E}">
        <p14:creationId xmlns:p14="http://schemas.microsoft.com/office/powerpoint/2010/main" val="12127708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CC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Potassium</a:t>
            </a:r>
          </a:p>
        </p:txBody>
      </p:sp>
    </p:spTree>
    <p:extLst>
      <p:ext uri="{BB962C8B-B14F-4D97-AF65-F5344CB8AC3E}">
        <p14:creationId xmlns:p14="http://schemas.microsoft.com/office/powerpoint/2010/main" val="20450810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xStyles>
    <p:titleStyle>
      <a:lvl1pPr algn="l" defTabSz="914400" rtl="0" eaLnBrk="1" latinLnBrk="0" hangingPunct="1">
        <a:lnSpc>
          <a:spcPct val="90000"/>
        </a:lnSpc>
        <a:spcBef>
          <a:spcPct val="0"/>
        </a:spcBef>
        <a:buNone/>
        <a:defRPr sz="4000" b="1" kern="1200">
          <a:solidFill>
            <a:srgbClr val="9999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Manure</a:t>
            </a:r>
          </a:p>
        </p:txBody>
      </p:sp>
    </p:spTree>
    <p:extLst>
      <p:ext uri="{BB962C8B-B14F-4D97-AF65-F5344CB8AC3E}">
        <p14:creationId xmlns:p14="http://schemas.microsoft.com/office/powerpoint/2010/main" val="20862709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hyperlink" Target="https://uwlab.soils.wisc.edu/"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610_9B53B2BF.xml"/><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hyperlink" Target="http://www.manureadvisorysystem.wi.gov/runoffrisk/index"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1236497" y="693134"/>
            <a:ext cx="9955086" cy="796490"/>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Collecting a Liquid Manure Sample </a:t>
            </a:r>
            <a:endParaRPr dirty="0">
              <a:solidFill>
                <a:schemeClr val="accent6"/>
              </a:solidFill>
            </a:endParaRPr>
          </a:p>
        </p:txBody>
      </p:sp>
      <p:sp>
        <p:nvSpPr>
          <p:cNvPr id="188" name="Google Shape;188;p21"/>
          <p:cNvSpPr txBox="1">
            <a:spLocks noGrp="1"/>
          </p:cNvSpPr>
          <p:nvPr>
            <p:ph idx="1"/>
          </p:nvPr>
        </p:nvSpPr>
        <p:spPr>
          <a:xfrm>
            <a:off x="1236497" y="1446080"/>
            <a:ext cx="8087118" cy="5018166"/>
          </a:xfrm>
          <a:prstGeom prst="rect">
            <a:avLst/>
          </a:prstGeom>
        </p:spPr>
        <p:txBody>
          <a:bodyPr spcFirstLastPara="1" vert="horz" wrap="square" lIns="121900" tIns="121900" rIns="121900" bIns="121900" rtlCol="0" anchor="t" anchorCtr="0">
            <a:noAutofit/>
          </a:bodyPr>
          <a:lstStyle/>
          <a:p>
            <a:pPr marL="0" indent="0">
              <a:spcBef>
                <a:spcPts val="0"/>
              </a:spcBef>
              <a:spcAft>
                <a:spcPts val="1200"/>
              </a:spcAft>
              <a:buNone/>
            </a:pPr>
            <a:r>
              <a:rPr lang="en" dirty="0">
                <a:ea typeface="Nunito"/>
                <a:cs typeface="Nunito"/>
                <a:sym typeface="Nunito"/>
              </a:rPr>
              <a:t>Sampling manure from storage - while loading</a:t>
            </a:r>
          </a:p>
          <a:p>
            <a:pPr marL="609585" indent="-457189">
              <a:spcBef>
                <a:spcPts val="600"/>
              </a:spcBef>
              <a:spcAft>
                <a:spcPts val="1200"/>
              </a:spcAft>
              <a:buSzPts val="1800"/>
              <a:buFont typeface="Nunito"/>
              <a:buChar char="●"/>
            </a:pPr>
            <a:r>
              <a:rPr lang="en-US" dirty="0">
                <a:ea typeface="Nunito"/>
                <a:cs typeface="Nunito"/>
                <a:sym typeface="Nunito"/>
              </a:rPr>
              <a:t>Agitate storage facility thoroughly</a:t>
            </a:r>
          </a:p>
          <a:p>
            <a:pPr marL="609585" indent="-457189">
              <a:spcBef>
                <a:spcPts val="600"/>
              </a:spcBef>
              <a:spcAft>
                <a:spcPts val="1200"/>
              </a:spcAft>
              <a:buSzPts val="1800"/>
              <a:buFont typeface="Nunito"/>
              <a:buChar char="●"/>
            </a:pPr>
            <a:r>
              <a:rPr lang="en-US" dirty="0">
                <a:ea typeface="Nunito"/>
                <a:cs typeface="Nunito"/>
                <a:sym typeface="Nunito"/>
              </a:rPr>
              <a:t>Collect 3 sub-samples while loading successive tankers</a:t>
            </a:r>
          </a:p>
          <a:p>
            <a:pPr marL="609585" indent="-457189">
              <a:spcBef>
                <a:spcPts val="600"/>
              </a:spcBef>
              <a:spcAft>
                <a:spcPts val="1200"/>
              </a:spcAft>
              <a:buSzPts val="1800"/>
              <a:buFont typeface="Nunito"/>
              <a:buChar char="●"/>
            </a:pPr>
            <a:r>
              <a:rPr lang="en-US" dirty="0">
                <a:ea typeface="Nunito"/>
                <a:cs typeface="Nunito"/>
                <a:sym typeface="Nunito"/>
              </a:rPr>
              <a:t>Mix sub-samples in a bucket and pour into a </a:t>
            </a:r>
            <a:r>
              <a:rPr lang="en-US" b="1" dirty="0">
                <a:ea typeface="Nunito"/>
                <a:cs typeface="Nunito"/>
                <a:sym typeface="Nunito"/>
              </a:rPr>
              <a:t>plastic </a:t>
            </a:r>
            <a:r>
              <a:rPr lang="en-US" dirty="0">
                <a:ea typeface="Nunito"/>
                <a:cs typeface="Nunito"/>
                <a:sym typeface="Nunito"/>
              </a:rPr>
              <a:t>container for a composite sample. Label with date and source. </a:t>
            </a:r>
          </a:p>
          <a:p>
            <a:pPr marL="609585" indent="-457189">
              <a:spcBef>
                <a:spcPts val="600"/>
              </a:spcBef>
              <a:spcAft>
                <a:spcPts val="1200"/>
              </a:spcAft>
              <a:buSzPts val="1800"/>
              <a:buFont typeface="Nunito"/>
              <a:buChar char="●"/>
            </a:pPr>
            <a:r>
              <a:rPr lang="en-US" dirty="0">
                <a:ea typeface="Nunito"/>
                <a:cs typeface="Nunito"/>
                <a:sym typeface="Nunito"/>
              </a:rPr>
              <a:t>Take at least 3 composite samples throughout the storage structure</a:t>
            </a:r>
          </a:p>
          <a:p>
            <a:pPr marL="1219170" lvl="1" indent="-440256">
              <a:spcBef>
                <a:spcPts val="600"/>
              </a:spcBef>
              <a:spcAft>
                <a:spcPts val="1200"/>
              </a:spcAft>
              <a:buSzPts val="1600"/>
              <a:buFont typeface="Nunito"/>
              <a:buChar char="○"/>
            </a:pPr>
            <a:r>
              <a:rPr lang="en-US" dirty="0">
                <a:ea typeface="Nunito"/>
                <a:cs typeface="Nunito"/>
                <a:sym typeface="Nunito"/>
              </a:rPr>
              <a:t>Top 1/3, Middle 1/3, Bottom 1/3</a:t>
            </a:r>
          </a:p>
          <a:p>
            <a:pPr marL="0" indent="0">
              <a:spcAft>
                <a:spcPts val="1600"/>
              </a:spcAft>
              <a:buNone/>
            </a:pPr>
            <a:endParaRPr dirty="0">
              <a:latin typeface="Nunito"/>
              <a:ea typeface="Nunito"/>
              <a:cs typeface="Nunito"/>
              <a:sym typeface="Nunito"/>
            </a:endParaRPr>
          </a:p>
        </p:txBody>
      </p:sp>
      <p:pic>
        <p:nvPicPr>
          <p:cNvPr id="190" name="Google Shape;190;p21"/>
          <p:cNvPicPr preferRelativeResize="0"/>
          <p:nvPr/>
        </p:nvPicPr>
        <p:blipFill>
          <a:blip r:embed="rId3">
            <a:alphaModFix/>
          </a:blip>
          <a:stretch>
            <a:fillRect/>
          </a:stretch>
        </p:blipFill>
        <p:spPr>
          <a:xfrm>
            <a:off x="9323615" y="1665664"/>
            <a:ext cx="2645004" cy="352667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title" idx="4294967295"/>
          </p:nvPr>
        </p:nvSpPr>
        <p:spPr>
          <a:xfrm>
            <a:off x="1842671" y="719333"/>
            <a:ext cx="4026400" cy="1570037"/>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Sample Submission Form</a:t>
            </a:r>
            <a:endParaRPr dirty="0">
              <a:solidFill>
                <a:schemeClr val="accent6"/>
              </a:solidFill>
            </a:endParaRPr>
          </a:p>
        </p:txBody>
      </p:sp>
      <p:sp>
        <p:nvSpPr>
          <p:cNvPr id="196" name="Google Shape;196;p22"/>
          <p:cNvSpPr txBox="1">
            <a:spLocks noGrp="1"/>
          </p:cNvSpPr>
          <p:nvPr>
            <p:ph type="body" idx="4294967295"/>
          </p:nvPr>
        </p:nvSpPr>
        <p:spPr>
          <a:xfrm>
            <a:off x="1049964" y="2936681"/>
            <a:ext cx="5611813" cy="3263900"/>
          </a:xfrm>
          <a:prstGeom prst="rect">
            <a:avLst/>
          </a:prstGeom>
        </p:spPr>
        <p:txBody>
          <a:bodyPr spcFirstLastPara="1" vert="horz" wrap="square" lIns="121900" tIns="121900" rIns="121900" bIns="121900" rtlCol="0" anchor="t" anchorCtr="0">
            <a:normAutofit fontScale="70000" lnSpcReduction="20000"/>
          </a:bodyPr>
          <a:lstStyle/>
          <a:p>
            <a:r>
              <a:rPr lang="en" sz="2400" dirty="0">
                <a:ea typeface="Nunito"/>
                <a:cs typeface="Nunito"/>
                <a:sym typeface="Nunito"/>
              </a:rPr>
              <a:t>UW Soil &amp; Forage Lab Marshfield, WI</a:t>
            </a:r>
            <a:endParaRPr sz="2400" dirty="0">
              <a:ea typeface="Nunito"/>
              <a:cs typeface="Nunito"/>
              <a:sym typeface="Nunito"/>
            </a:endParaRPr>
          </a:p>
          <a:p>
            <a:r>
              <a:rPr lang="en" sz="2400" dirty="0">
                <a:ea typeface="Nunito"/>
                <a:cs typeface="Nunito"/>
                <a:sym typeface="Nunito"/>
              </a:rPr>
              <a:t>A &amp; L Great Lakes Laboratories, Inc. Fort Wayne, IN </a:t>
            </a:r>
            <a:endParaRPr sz="2400" dirty="0">
              <a:ea typeface="Nunito"/>
              <a:cs typeface="Nunito"/>
              <a:sym typeface="Nunito"/>
            </a:endParaRPr>
          </a:p>
          <a:p>
            <a:r>
              <a:rPr lang="en" sz="2400" dirty="0">
                <a:ea typeface="Nunito"/>
                <a:cs typeface="Nunito"/>
                <a:sym typeface="Nunito"/>
              </a:rPr>
              <a:t>AgSource Cooperative Services Bonduel, WI</a:t>
            </a:r>
            <a:endParaRPr sz="2400" dirty="0">
              <a:ea typeface="Nunito"/>
              <a:cs typeface="Nunito"/>
              <a:sym typeface="Nunito"/>
            </a:endParaRPr>
          </a:p>
          <a:p>
            <a:r>
              <a:rPr lang="en" sz="2400" dirty="0">
                <a:ea typeface="Nunito"/>
                <a:cs typeface="Nunito"/>
                <a:sym typeface="Nunito"/>
              </a:rPr>
              <a:t>Dairyland Laboratories Arcadia, WI</a:t>
            </a:r>
            <a:endParaRPr sz="2400" dirty="0">
              <a:ea typeface="Nunito"/>
              <a:cs typeface="Nunito"/>
              <a:sym typeface="Nunito"/>
            </a:endParaRPr>
          </a:p>
          <a:p>
            <a:r>
              <a:rPr lang="en" sz="2400" dirty="0">
                <a:ea typeface="Nunito"/>
                <a:cs typeface="Nunito"/>
                <a:sym typeface="Nunito"/>
              </a:rPr>
              <a:t>Rock River Laboratory Watertown, WI</a:t>
            </a:r>
            <a:endParaRPr sz="2400" dirty="0">
              <a:ea typeface="Nunito"/>
              <a:cs typeface="Nunito"/>
              <a:sym typeface="Nunito"/>
            </a:endParaRPr>
          </a:p>
          <a:p>
            <a:r>
              <a:rPr lang="en" sz="2400" dirty="0">
                <a:ea typeface="Nunito"/>
                <a:cs typeface="Nunito"/>
                <a:sym typeface="Nunito"/>
              </a:rPr>
              <a:t>Minnesota Valley Testing Laboratories New Ulm, MN </a:t>
            </a:r>
            <a:endParaRPr sz="2400" dirty="0">
              <a:ea typeface="Nunito"/>
              <a:cs typeface="Nunito"/>
              <a:sym typeface="Nunito"/>
            </a:endParaRPr>
          </a:p>
          <a:p>
            <a:r>
              <a:rPr lang="en" sz="2400" dirty="0">
                <a:ea typeface="Nunito"/>
                <a:cs typeface="Nunito"/>
                <a:sym typeface="Nunito"/>
              </a:rPr>
              <a:t>Midwest Laboratories Inc. Omaha, NE</a:t>
            </a:r>
          </a:p>
          <a:p>
            <a:pPr marL="0" indent="0">
              <a:buNone/>
            </a:pPr>
            <a:endParaRPr lang="en" sz="2400" dirty="0">
              <a:ea typeface="Nunito"/>
              <a:cs typeface="Nunito"/>
              <a:sym typeface="Nunito"/>
            </a:endParaRPr>
          </a:p>
          <a:p>
            <a:pPr marL="0" indent="0">
              <a:buNone/>
            </a:pPr>
            <a:r>
              <a:rPr lang="en" sz="2400" b="1" dirty="0">
                <a:ea typeface="Nunito"/>
                <a:cs typeface="Nunito"/>
                <a:sym typeface="Nunito"/>
              </a:rPr>
              <a:t>Always confirm lab is WI state certified for manure testing if using results in a WI nutrient management plan.</a:t>
            </a:r>
            <a:endParaRPr sz="2400" b="1" dirty="0">
              <a:ea typeface="Nunito"/>
              <a:cs typeface="Nunito"/>
              <a:sym typeface="Nunito"/>
            </a:endParaRPr>
          </a:p>
          <a:p>
            <a:pPr marL="0" indent="0">
              <a:spcAft>
                <a:spcPts val="1600"/>
              </a:spcAft>
              <a:buNone/>
            </a:pPr>
            <a:endParaRPr dirty="0">
              <a:latin typeface="Nunito"/>
              <a:ea typeface="Nunito"/>
              <a:cs typeface="Nunito"/>
              <a:sym typeface="Nunito"/>
            </a:endParaRPr>
          </a:p>
        </p:txBody>
      </p:sp>
      <p:sp>
        <p:nvSpPr>
          <p:cNvPr id="197" name="Google Shape;197;p22"/>
          <p:cNvSpPr txBox="1"/>
          <p:nvPr/>
        </p:nvSpPr>
        <p:spPr>
          <a:xfrm>
            <a:off x="1451267" y="2227301"/>
            <a:ext cx="40264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sng" strike="noStrike" kern="1200" cap="none" spc="0" normalizeH="0" baseline="0" noProof="0" dirty="0">
                <a:ln>
                  <a:noFill/>
                </a:ln>
                <a:solidFill>
                  <a:srgbClr val="C00000"/>
                </a:solidFill>
                <a:effectLst/>
                <a:uLnTx/>
                <a:uFillTx/>
                <a:latin typeface="Calibri"/>
                <a:ea typeface="Calibri"/>
                <a:cs typeface="Calibri"/>
                <a:sym typeface="Calibri"/>
                <a:hlinkClick r:id="rId3"/>
              </a:rPr>
              <a:t>https://uwlab.soils.wisc.edu/</a:t>
            </a:r>
            <a:r>
              <a:rPr kumimoji="0" lang="en" sz="24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198" name="Google Shape;198;p22"/>
          <p:cNvPicPr preferRelativeResize="0"/>
          <p:nvPr/>
        </p:nvPicPr>
        <p:blipFill>
          <a:blip r:embed="rId4">
            <a:alphaModFix/>
          </a:blip>
          <a:stretch>
            <a:fillRect/>
          </a:stretch>
        </p:blipFill>
        <p:spPr>
          <a:xfrm>
            <a:off x="6787814" y="580950"/>
            <a:ext cx="4225069" cy="569609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2118E0-B24B-3D29-5FE3-128BA7754FC3}"/>
              </a:ext>
            </a:extLst>
          </p:cNvPr>
          <p:cNvSpPr/>
          <p:nvPr/>
        </p:nvSpPr>
        <p:spPr>
          <a:xfrm>
            <a:off x="10570030" y="5769429"/>
            <a:ext cx="1545772" cy="870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a:xfrm>
            <a:off x="4014591" y="97972"/>
            <a:ext cx="4162817" cy="910466"/>
          </a:xfrm>
        </p:spPr>
        <p:txBody>
          <a:bodyPr/>
          <a:lstStyle/>
          <a:p>
            <a:r>
              <a:rPr lang="en-US" dirty="0"/>
              <a:t>Manure Analysis</a:t>
            </a:r>
          </a:p>
        </p:txBody>
      </p:sp>
      <p:pic>
        <p:nvPicPr>
          <p:cNvPr id="1026" name="Picture 2">
            <a:extLst>
              <a:ext uri="{FF2B5EF4-FFF2-40B4-BE49-F238E27FC236}">
                <a16:creationId xmlns:a16="http://schemas.microsoft.com/office/drawing/2014/main" id="{2B2F8C4C-9682-D6B9-6D64-654F64861F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277" y="1166739"/>
            <a:ext cx="6038628" cy="536325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825775A-A509-C378-5F26-60842B2D51A1}"/>
              </a:ext>
            </a:extLst>
          </p:cNvPr>
          <p:cNvSpPr/>
          <p:nvPr/>
        </p:nvSpPr>
        <p:spPr>
          <a:xfrm>
            <a:off x="1153886" y="4392994"/>
            <a:ext cx="6379030" cy="2137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A78ADF0-BD7C-AFC0-A02F-DFC908E7A01B}"/>
              </a:ext>
            </a:extLst>
          </p:cNvPr>
          <p:cNvSpPr/>
          <p:nvPr/>
        </p:nvSpPr>
        <p:spPr>
          <a:xfrm>
            <a:off x="2100943" y="2579912"/>
            <a:ext cx="3995057" cy="548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D183CD67-7EA8-800E-3F23-0622072D26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4737" y="2273300"/>
            <a:ext cx="9633857" cy="39689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DEBA74-83EB-35FC-5DD1-39C0FAF1A8C2}"/>
              </a:ext>
            </a:extLst>
          </p:cNvPr>
          <p:cNvSpPr/>
          <p:nvPr/>
        </p:nvSpPr>
        <p:spPr>
          <a:xfrm>
            <a:off x="4778828" y="1883228"/>
            <a:ext cx="348343"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EBB3A42-274E-6047-C89C-F30E9398FB23}"/>
              </a:ext>
            </a:extLst>
          </p:cNvPr>
          <p:cNvSpPr/>
          <p:nvPr/>
        </p:nvSpPr>
        <p:spPr>
          <a:xfrm>
            <a:off x="5873708" y="1883228"/>
            <a:ext cx="527092"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240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p:txBody>
          <a:bodyPr/>
          <a:lstStyle/>
          <a:p>
            <a:r>
              <a:rPr lang="en-US" dirty="0"/>
              <a:t>Determining Application Rates</a:t>
            </a:r>
          </a:p>
        </p:txBody>
      </p:sp>
      <p:sp>
        <p:nvSpPr>
          <p:cNvPr id="5" name="Content Placeholder 4">
            <a:extLst>
              <a:ext uri="{FF2B5EF4-FFF2-40B4-BE49-F238E27FC236}">
                <a16:creationId xmlns:a16="http://schemas.microsoft.com/office/drawing/2014/main" id="{3294F5B6-B9AF-E81A-C631-E674C68CF037}"/>
              </a:ext>
            </a:extLst>
          </p:cNvPr>
          <p:cNvSpPr>
            <a:spLocks noGrp="1"/>
          </p:cNvSpPr>
          <p:nvPr>
            <p:ph idx="1"/>
          </p:nvPr>
        </p:nvSpPr>
        <p:spPr/>
        <p:txBody>
          <a:bodyPr/>
          <a:lstStyle/>
          <a:p>
            <a:r>
              <a:rPr lang="en-US" dirty="0"/>
              <a:t>Rates should be calculated to meet nutrient requirements on fields across the farm</a:t>
            </a:r>
          </a:p>
          <a:p>
            <a:pPr lvl="1"/>
            <a:r>
              <a:rPr lang="en-US" dirty="0"/>
              <a:t>NOT EXCEED</a:t>
            </a:r>
          </a:p>
          <a:p>
            <a:r>
              <a:rPr lang="en-US" dirty="0"/>
              <a:t>Hauled manure from production facility to field must determine average amount of manure contained in each load in tons (solid) or gallons (liquid)</a:t>
            </a:r>
          </a:p>
        </p:txBody>
      </p:sp>
    </p:spTree>
    <p:extLst>
      <p:ext uri="{BB962C8B-B14F-4D97-AF65-F5344CB8AC3E}">
        <p14:creationId xmlns:p14="http://schemas.microsoft.com/office/powerpoint/2010/main" val="312185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1118457" y="686395"/>
            <a:ext cx="9955086" cy="910466"/>
          </a:xfrm>
          <a:prstGeom prst="rect">
            <a:avLst/>
          </a:prstGeom>
        </p:spPr>
        <p:txBody>
          <a:bodyPr spcFirstLastPara="1" vert="horz" wrap="square" lIns="121900" tIns="121900" rIns="121900" bIns="121900" rtlCol="0" anchor="t" anchorCtr="0">
            <a:noAutofit/>
          </a:bodyPr>
          <a:lstStyle/>
          <a:p>
            <a:pPr>
              <a:buClr>
                <a:schemeClr val="dk1"/>
              </a:buClr>
              <a:buSzPts val="990"/>
            </a:pPr>
            <a:r>
              <a:rPr lang="en" sz="3333" dirty="0">
                <a:solidFill>
                  <a:schemeClr val="accent6"/>
                </a:solidFill>
              </a:rPr>
              <a:t>Manure Application Rates: How Much Am I Spreading?</a:t>
            </a:r>
            <a:endParaRPr sz="3333" dirty="0">
              <a:solidFill>
                <a:schemeClr val="accent6"/>
              </a:solidFill>
            </a:endParaRPr>
          </a:p>
          <a:p>
            <a:pPr>
              <a:buSzPts val="990"/>
            </a:pPr>
            <a:endParaRPr sz="3333" dirty="0">
              <a:solidFill>
                <a:srgbClr val="000000"/>
              </a:solidFill>
            </a:endParaRPr>
          </a:p>
        </p:txBody>
      </p:sp>
      <p:sp>
        <p:nvSpPr>
          <p:cNvPr id="214" name="Google Shape;214;p24"/>
          <p:cNvSpPr txBox="1">
            <a:spLocks noGrp="1"/>
          </p:cNvSpPr>
          <p:nvPr>
            <p:ph idx="1"/>
          </p:nvPr>
        </p:nvSpPr>
        <p:spPr>
          <a:xfrm>
            <a:off x="1236497" y="2054225"/>
            <a:ext cx="5196961" cy="1742168"/>
          </a:xfrm>
          <a:prstGeom prst="rect">
            <a:avLst/>
          </a:prstGeom>
        </p:spPr>
        <p:txBody>
          <a:bodyPr spcFirstLastPara="1" vert="horz" wrap="square" lIns="121900" tIns="121900" rIns="121900" bIns="121900" rtlCol="0" anchor="t" anchorCtr="0">
            <a:noAutofit/>
          </a:bodyPr>
          <a:lstStyle/>
          <a:p>
            <a:pPr>
              <a:lnSpc>
                <a:spcPct val="115000"/>
              </a:lnSpc>
              <a:buSzPct val="100000"/>
            </a:pPr>
            <a:r>
              <a:rPr lang="en" sz="2403" dirty="0">
                <a:ea typeface="Nunito"/>
                <a:cs typeface="Nunito"/>
                <a:sym typeface="Nunito"/>
              </a:rPr>
              <a:t>Use 85% of rated tank volume to estimate gallons/load</a:t>
            </a:r>
            <a:endParaRPr sz="2403" dirty="0">
              <a:ea typeface="Nunito"/>
              <a:cs typeface="Nunito"/>
              <a:sym typeface="Nunito"/>
            </a:endParaRPr>
          </a:p>
          <a:p>
            <a:pPr>
              <a:lnSpc>
                <a:spcPct val="115000"/>
              </a:lnSpc>
              <a:spcBef>
                <a:spcPts val="1333"/>
              </a:spcBef>
              <a:buSzPct val="100000"/>
            </a:pPr>
            <a:r>
              <a:rPr lang="en" sz="2403" dirty="0">
                <a:ea typeface="Nunito"/>
                <a:cs typeface="Nunito"/>
                <a:sym typeface="Nunito"/>
              </a:rPr>
              <a:t>Equation:</a:t>
            </a:r>
            <a:endParaRPr sz="2403" dirty="0">
              <a:ea typeface="Nunito"/>
              <a:cs typeface="Nunito"/>
              <a:sym typeface="Nunito"/>
            </a:endParaRPr>
          </a:p>
          <a:p>
            <a:pPr marL="0" indent="0">
              <a:lnSpc>
                <a:spcPct val="95000"/>
              </a:lnSpc>
              <a:spcBef>
                <a:spcPts val="1333"/>
              </a:spcBef>
              <a:buNone/>
            </a:pPr>
            <a:endParaRPr sz="2403" dirty="0">
              <a:latin typeface="Nunito"/>
              <a:ea typeface="Nunito"/>
              <a:cs typeface="Nunito"/>
              <a:sym typeface="Nunito"/>
            </a:endParaRPr>
          </a:p>
          <a:p>
            <a:pPr marL="0" indent="0">
              <a:lnSpc>
                <a:spcPct val="95000"/>
              </a:lnSpc>
              <a:spcBef>
                <a:spcPts val="1600"/>
              </a:spcBef>
              <a:spcAft>
                <a:spcPts val="1600"/>
              </a:spcAft>
              <a:buSzPts val="1018"/>
              <a:buNone/>
            </a:pPr>
            <a:endParaRPr sz="2403" dirty="0">
              <a:latin typeface="Nunito"/>
              <a:ea typeface="Nunito"/>
              <a:cs typeface="Nunito"/>
              <a:sym typeface="Nunito"/>
            </a:endParaRPr>
          </a:p>
        </p:txBody>
      </p:sp>
      <p:sp>
        <p:nvSpPr>
          <p:cNvPr id="215" name="Google Shape;215;p24"/>
          <p:cNvSpPr txBox="1"/>
          <p:nvPr/>
        </p:nvSpPr>
        <p:spPr>
          <a:xfrm>
            <a:off x="894285" y="1596861"/>
            <a:ext cx="3322400" cy="65661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Liquid Manure:</a:t>
            </a:r>
            <a:endParaRPr kumimoji="0" sz="2667"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p:txBody>
      </p:sp>
      <p:sp>
        <p:nvSpPr>
          <p:cNvPr id="216" name="Google Shape;216;p24"/>
          <p:cNvSpPr txBox="1"/>
          <p:nvPr/>
        </p:nvSpPr>
        <p:spPr>
          <a:xfrm>
            <a:off x="5958013" y="4672413"/>
            <a:ext cx="6096800" cy="1378607"/>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Example:</a:t>
            </a:r>
            <a:endParaRPr kumimoji="0"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6000 gal tank X 0.85 = 5100 gallons per load</a:t>
            </a:r>
            <a:endParaRPr kumimoji="0"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2 loads per acre = 10,200 (10,000 gallons/acre)</a:t>
            </a:r>
            <a:endParaRPr kumimoji="0" sz="2133"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p:txBody>
      </p:sp>
      <p:sp>
        <p:nvSpPr>
          <p:cNvPr id="217" name="Google Shape;217;p24"/>
          <p:cNvSpPr txBox="1"/>
          <p:nvPr/>
        </p:nvSpPr>
        <p:spPr>
          <a:xfrm>
            <a:off x="2192363" y="3796393"/>
            <a:ext cx="2886000" cy="2470379"/>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Application rate = </a:t>
            </a:r>
            <a:endParaRPr kumimoji="0"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a:p>
            <a:pPr marL="0" marR="0" lvl="0" indent="0" algn="ctr" defTabSz="914400" rtl="0" eaLnBrk="1" fontAlgn="auto" latinLnBrk="0" hangingPunct="1">
              <a:lnSpc>
                <a:spcPct val="95000"/>
              </a:lnSpc>
              <a:spcBef>
                <a:spcPts val="160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Loads per acre </a:t>
            </a:r>
            <a:endParaRPr kumimoji="0"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a:p>
            <a:pPr marL="0" marR="0" lvl="0" indent="609585" algn="l" defTabSz="914400" rtl="0" eaLnBrk="1" fontAlgn="auto" latinLnBrk="0" hangingPunct="1">
              <a:lnSpc>
                <a:spcPct val="95000"/>
              </a:lnSpc>
              <a:spcBef>
                <a:spcPts val="160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       X </a:t>
            </a:r>
            <a:endParaRPr kumimoji="0"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a:p>
            <a:pPr marL="0" marR="0" lvl="0" indent="0" algn="ctr" defTabSz="914400" rtl="0" eaLnBrk="1" fontAlgn="auto" latinLnBrk="0" hangingPunct="1">
              <a:lnSpc>
                <a:spcPct val="95000"/>
              </a:lnSpc>
              <a:spcBef>
                <a:spcPts val="1600"/>
              </a:spcBef>
              <a:spcAft>
                <a:spcPts val="160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rPr>
              <a:t>Gallons per load</a:t>
            </a:r>
            <a:endParaRPr kumimoji="0" sz="2400" b="0" i="0" u="none" strike="noStrike" kern="1200" cap="none" spc="0" normalizeH="0" baseline="0" noProof="0" dirty="0">
              <a:ln>
                <a:noFill/>
              </a:ln>
              <a:solidFill>
                <a:prstClr val="black"/>
              </a:solidFill>
              <a:effectLst/>
              <a:uLnTx/>
              <a:uFillTx/>
              <a:latin typeface="Calibri" panose="020F0502020204030204"/>
              <a:ea typeface="Nunito"/>
              <a:cs typeface="Nunito"/>
              <a:sym typeface="Nunito"/>
            </a:endParaRPr>
          </a:p>
        </p:txBody>
      </p:sp>
      <p:pic>
        <p:nvPicPr>
          <p:cNvPr id="4" name="Picture 3" descr="A tractor pulling a tank&#10;&#10;AI-generated content may be incorrect.">
            <a:extLst>
              <a:ext uri="{FF2B5EF4-FFF2-40B4-BE49-F238E27FC236}">
                <a16:creationId xmlns:a16="http://schemas.microsoft.com/office/drawing/2014/main" id="{B0F9E43B-1534-D8BC-146C-BDD87703AA89}"/>
              </a:ext>
            </a:extLst>
          </p:cNvPr>
          <p:cNvPicPr>
            <a:picLocks noChangeAspect="1"/>
          </p:cNvPicPr>
          <p:nvPr/>
        </p:nvPicPr>
        <p:blipFill>
          <a:blip r:embed="rId3"/>
          <a:stretch>
            <a:fillRect/>
          </a:stretch>
        </p:blipFill>
        <p:spPr>
          <a:xfrm>
            <a:off x="6316227" y="1314163"/>
            <a:ext cx="5218272" cy="34632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p:txBody>
          <a:bodyPr/>
          <a:lstStyle/>
          <a:p>
            <a:r>
              <a:rPr lang="en-US" dirty="0"/>
              <a:t>Field Conditions and Seasonal Considerations</a:t>
            </a:r>
          </a:p>
        </p:txBody>
      </p:sp>
      <p:sp>
        <p:nvSpPr>
          <p:cNvPr id="5" name="Content Placeholder 4">
            <a:extLst>
              <a:ext uri="{FF2B5EF4-FFF2-40B4-BE49-F238E27FC236}">
                <a16:creationId xmlns:a16="http://schemas.microsoft.com/office/drawing/2014/main" id="{3294F5B6-B9AF-E81A-C631-E674C68CF037}"/>
              </a:ext>
            </a:extLst>
          </p:cNvPr>
          <p:cNvSpPr>
            <a:spLocks noGrp="1"/>
          </p:cNvSpPr>
          <p:nvPr>
            <p:ph idx="1"/>
          </p:nvPr>
        </p:nvSpPr>
        <p:spPr>
          <a:xfrm>
            <a:off x="1236497" y="1796129"/>
            <a:ext cx="9955087" cy="4351338"/>
          </a:xfrm>
        </p:spPr>
        <p:txBody>
          <a:bodyPr/>
          <a:lstStyle/>
          <a:p>
            <a:pPr>
              <a:spcBef>
                <a:spcPts val="1200"/>
              </a:spcBef>
              <a:spcAft>
                <a:spcPts val="1200"/>
              </a:spcAft>
            </a:pPr>
            <a:r>
              <a:rPr lang="en-US" dirty="0"/>
              <a:t>Manure applications should be planned in accordance with standards for prevention of manure and nutrient losses to surface and groundwater on a field-level basis</a:t>
            </a:r>
          </a:p>
          <a:p>
            <a:pPr>
              <a:spcBef>
                <a:spcPts val="1200"/>
              </a:spcBef>
              <a:spcAft>
                <a:spcPts val="600"/>
              </a:spcAft>
            </a:pPr>
            <a:r>
              <a:rPr lang="en-US" dirty="0"/>
              <a:t>USDA-NRCS conservation standard 590</a:t>
            </a:r>
          </a:p>
          <a:p>
            <a:pPr lvl="1">
              <a:spcBef>
                <a:spcPts val="200"/>
              </a:spcBef>
              <a:spcAft>
                <a:spcPts val="1200"/>
              </a:spcAft>
            </a:pPr>
            <a:r>
              <a:rPr lang="en-US" dirty="0"/>
              <a:t>Specifies performance requirements for nutrient applications, including manure, on cropland. </a:t>
            </a:r>
          </a:p>
          <a:p>
            <a:pPr>
              <a:spcBef>
                <a:spcPts val="1200"/>
              </a:spcBef>
              <a:spcAft>
                <a:spcPts val="1200"/>
              </a:spcAft>
            </a:pPr>
            <a:r>
              <a:rPr lang="en-US" dirty="0"/>
              <a:t>Additional county or local requirements for manure application</a:t>
            </a:r>
          </a:p>
        </p:txBody>
      </p:sp>
    </p:spTree>
    <p:extLst>
      <p:ext uri="{BB962C8B-B14F-4D97-AF65-F5344CB8AC3E}">
        <p14:creationId xmlns:p14="http://schemas.microsoft.com/office/powerpoint/2010/main" val="2312778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47085" y="2518534"/>
            <a:ext cx="9188361" cy="910466"/>
          </a:xfrm>
        </p:spPr>
        <p:txBody>
          <a:bodyPr vert="horz" lIns="91440" tIns="45720" rIns="91440" bIns="45720" rtlCol="0" anchor="t">
            <a:noAutofit/>
          </a:bodyPr>
          <a:lstStyle/>
          <a:p>
            <a:pPr algn="l" defTabSz="457200"/>
            <a:r>
              <a:rPr lang="en-US" dirty="0">
                <a:solidFill>
                  <a:schemeClr val="accent6"/>
                </a:solidFill>
              </a:rPr>
              <a:t>Manure Application Precautions</a:t>
            </a:r>
          </a:p>
        </p:txBody>
      </p:sp>
    </p:spTree>
    <p:extLst>
      <p:ext uri="{BB962C8B-B14F-4D97-AF65-F5344CB8AC3E}">
        <p14:creationId xmlns:p14="http://schemas.microsoft.com/office/powerpoint/2010/main" val="260595372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11013A-48B2-4C5B-467A-42AE30D574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6027751" y="699243"/>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itle 1">
            <a:extLst>
              <a:ext uri="{FF2B5EF4-FFF2-40B4-BE49-F238E27FC236}">
                <a16:creationId xmlns:a16="http://schemas.microsoft.com/office/drawing/2014/main" id="{8091B362-DAD6-973A-F57F-6EB6A1580F5A}"/>
              </a:ext>
            </a:extLst>
          </p:cNvPr>
          <p:cNvSpPr>
            <a:spLocks noGrp="1"/>
          </p:cNvSpPr>
          <p:nvPr>
            <p:ph type="title"/>
          </p:nvPr>
        </p:nvSpPr>
        <p:spPr>
          <a:xfrm>
            <a:off x="1004648" y="4886915"/>
            <a:ext cx="3419856" cy="1600200"/>
          </a:xfrm>
        </p:spPr>
        <p:txBody>
          <a:bodyPr anchor="ctr">
            <a:normAutofit/>
          </a:bodyPr>
          <a:lstStyle/>
          <a:p>
            <a:r>
              <a:rPr lang="en-US" sz="3000" b="1" dirty="0">
                <a:solidFill>
                  <a:schemeClr val="tx1"/>
                </a:solidFill>
              </a:rPr>
              <a:t>Surface Water Quality Management Areas (SWQMA)</a:t>
            </a:r>
            <a:endParaRPr lang="en-US" sz="3000" dirty="0">
              <a:solidFill>
                <a:schemeClr val="tx1"/>
              </a:solidFill>
            </a:endParaRPr>
          </a:p>
        </p:txBody>
      </p:sp>
      <p:pic>
        <p:nvPicPr>
          <p:cNvPr id="4" name="Picture 3">
            <a:extLst>
              <a:ext uri="{FF2B5EF4-FFF2-40B4-BE49-F238E27FC236}">
                <a16:creationId xmlns:a16="http://schemas.microsoft.com/office/drawing/2014/main" id="{0D55BECD-3116-0CA2-7DB6-355DBB3F7E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0582" y="694944"/>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sp>
        <p:nvSpPr>
          <p:cNvPr id="3" name="Content Placeholder 2">
            <a:extLst>
              <a:ext uri="{FF2B5EF4-FFF2-40B4-BE49-F238E27FC236}">
                <a16:creationId xmlns:a16="http://schemas.microsoft.com/office/drawing/2014/main" id="{9FE79292-3D7F-5741-1990-D269C8A15B71}"/>
              </a:ext>
            </a:extLst>
          </p:cNvPr>
          <p:cNvSpPr>
            <a:spLocks noGrp="1"/>
          </p:cNvSpPr>
          <p:nvPr>
            <p:ph idx="1"/>
          </p:nvPr>
        </p:nvSpPr>
        <p:spPr>
          <a:xfrm>
            <a:off x="4694050" y="5111496"/>
            <a:ext cx="6894576" cy="1457076"/>
          </a:xfrm>
        </p:spPr>
        <p:txBody>
          <a:bodyPr anchor="ctr">
            <a:normAutofit/>
          </a:bodyPr>
          <a:lstStyle/>
          <a:p>
            <a:pPr marL="342900" indent="-342900">
              <a:buFont typeface="Arial" panose="020B0604020202020204" pitchFamily="34" charset="0"/>
              <a:buChar char="•"/>
            </a:pPr>
            <a:r>
              <a:rPr lang="en-US" sz="3200" dirty="0"/>
              <a:t>Mechanical applications of manure</a:t>
            </a:r>
          </a:p>
          <a:p>
            <a:pPr marL="800100" lvl="1" indent="-342900"/>
            <a:r>
              <a:rPr lang="en-US" dirty="0"/>
              <a:t>1000’ buffer from ponds or lakes</a:t>
            </a:r>
          </a:p>
          <a:p>
            <a:pPr marL="800100" lvl="1" indent="-342900"/>
            <a:r>
              <a:rPr lang="en-US" dirty="0"/>
              <a:t>300’ buffer  from rivers or streams</a:t>
            </a:r>
          </a:p>
          <a:p>
            <a:endParaRPr lang="en-US" sz="2000" dirty="0"/>
          </a:p>
        </p:txBody>
      </p:sp>
    </p:spTree>
    <p:extLst>
      <p:ext uri="{BB962C8B-B14F-4D97-AF65-F5344CB8AC3E}">
        <p14:creationId xmlns:p14="http://schemas.microsoft.com/office/powerpoint/2010/main" val="3316867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A040-CFC5-235F-C6A5-71EDC22DBEF0}"/>
              </a:ext>
            </a:extLst>
          </p:cNvPr>
          <p:cNvSpPr>
            <a:spLocks noGrp="1"/>
          </p:cNvSpPr>
          <p:nvPr>
            <p:ph type="title"/>
          </p:nvPr>
        </p:nvSpPr>
        <p:spPr>
          <a:xfrm>
            <a:off x="1124154" y="692398"/>
            <a:ext cx="10826655" cy="866058"/>
          </a:xfrm>
        </p:spPr>
        <p:txBody>
          <a:bodyPr>
            <a:normAutofit fontScale="90000"/>
          </a:bodyPr>
          <a:lstStyle/>
          <a:p>
            <a:r>
              <a:rPr lang="en-US" b="1" dirty="0">
                <a:solidFill>
                  <a:schemeClr val="accent6"/>
                </a:solidFill>
              </a:rPr>
              <a:t>Surface Water Quality Management Areas (SWQMA) </a:t>
            </a:r>
            <a:endParaRPr lang="en-US" dirty="0">
              <a:solidFill>
                <a:schemeClr val="accent6"/>
              </a:solidFill>
            </a:endParaRPr>
          </a:p>
        </p:txBody>
      </p:sp>
      <p:sp>
        <p:nvSpPr>
          <p:cNvPr id="3" name="Content Placeholder 2"/>
          <p:cNvSpPr>
            <a:spLocks noGrp="1"/>
          </p:cNvSpPr>
          <p:nvPr>
            <p:ph idx="1"/>
          </p:nvPr>
        </p:nvSpPr>
        <p:spPr>
          <a:xfrm>
            <a:off x="1406140" y="1685677"/>
            <a:ext cx="9379719" cy="4277801"/>
          </a:xfrm>
        </p:spPr>
        <p:txBody>
          <a:bodyPr anchor="t">
            <a:normAutofit/>
          </a:bodyPr>
          <a:lstStyle/>
          <a:p>
            <a:pPr marL="342900" indent="-342900">
              <a:lnSpc>
                <a:spcPct val="150000"/>
              </a:lnSpc>
              <a:spcBef>
                <a:spcPts val="1200"/>
              </a:spcBef>
              <a:spcAft>
                <a:spcPts val="1200"/>
              </a:spcAft>
              <a:buFont typeface="Arial" panose="020B0604020202020204" pitchFamily="34" charset="0"/>
              <a:buChar char="•"/>
            </a:pPr>
            <a:r>
              <a:rPr lang="en-US" sz="2400" dirty="0"/>
              <a:t>Install and maintain vegetative buffers or filter strips.</a:t>
            </a:r>
          </a:p>
          <a:p>
            <a:pPr marL="342900" indent="-342900">
              <a:lnSpc>
                <a:spcPct val="150000"/>
              </a:lnSpc>
              <a:spcBef>
                <a:spcPts val="1200"/>
              </a:spcBef>
              <a:spcAft>
                <a:spcPts val="1200"/>
              </a:spcAft>
              <a:buFont typeface="Arial" panose="020B0604020202020204" pitchFamily="34" charset="0"/>
              <a:buChar char="•"/>
            </a:pPr>
            <a:r>
              <a:rPr lang="en-US" sz="2400" dirty="0"/>
              <a:t>Maintain ≥ 30% cover after nutrient application.</a:t>
            </a:r>
          </a:p>
          <a:p>
            <a:pPr marL="342900" indent="-342900">
              <a:lnSpc>
                <a:spcPct val="150000"/>
              </a:lnSpc>
              <a:spcBef>
                <a:spcPts val="1200"/>
              </a:spcBef>
              <a:spcAft>
                <a:spcPts val="1200"/>
              </a:spcAft>
              <a:buFont typeface="Arial" panose="020B0604020202020204" pitchFamily="34" charset="0"/>
              <a:buChar char="•"/>
            </a:pPr>
            <a:r>
              <a:rPr lang="en-US" sz="2400" dirty="0"/>
              <a:t>Incorporate within 3 days after application.</a:t>
            </a:r>
          </a:p>
          <a:p>
            <a:pPr marL="342900" indent="-342900">
              <a:lnSpc>
                <a:spcPct val="150000"/>
              </a:lnSpc>
              <a:spcBef>
                <a:spcPts val="1200"/>
              </a:spcBef>
              <a:spcAft>
                <a:spcPts val="1200"/>
              </a:spcAft>
              <a:buFont typeface="Arial" panose="020B0604020202020204" pitchFamily="34" charset="0"/>
              <a:buChar char="•"/>
            </a:pPr>
            <a:r>
              <a:rPr lang="en-US" sz="2400" dirty="0"/>
              <a:t>Plant a crop prior to, at, or immediately after application.</a:t>
            </a:r>
          </a:p>
          <a:p>
            <a:pPr marL="342900" indent="-342900">
              <a:lnSpc>
                <a:spcPct val="100000"/>
              </a:lnSpc>
              <a:spcBef>
                <a:spcPts val="1200"/>
              </a:spcBef>
              <a:spcAft>
                <a:spcPts val="1200"/>
              </a:spcAft>
              <a:buFont typeface="Arial" panose="020B0604020202020204" pitchFamily="34" charset="0"/>
              <a:buChar char="•"/>
            </a:pPr>
            <a:r>
              <a:rPr lang="en-US" sz="2400" dirty="0"/>
              <a:t>Apply nutrients within 7 days of planting on long term no-till soil with less than 30% residue.</a:t>
            </a:r>
          </a:p>
        </p:txBody>
      </p:sp>
    </p:spTree>
    <p:extLst>
      <p:ext uri="{BB962C8B-B14F-4D97-AF65-F5344CB8AC3E}">
        <p14:creationId xmlns:p14="http://schemas.microsoft.com/office/powerpoint/2010/main" val="58029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79390-347D-2C42-0F22-9377EBC122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710918"/>
            <a:ext cx="8425213" cy="5975405"/>
          </a:xfrm>
          <a:prstGeom prst="rect">
            <a:avLst/>
          </a:prstGeom>
        </p:spPr>
      </p:pic>
      <p:sp>
        <p:nvSpPr>
          <p:cNvPr id="2" name="Title 1">
            <a:extLst>
              <a:ext uri="{FF2B5EF4-FFF2-40B4-BE49-F238E27FC236}">
                <a16:creationId xmlns:a16="http://schemas.microsoft.com/office/drawing/2014/main" id="{D7422BC5-6EDC-A473-51CF-EC5E688E539E}"/>
              </a:ext>
            </a:extLst>
          </p:cNvPr>
          <p:cNvSpPr>
            <a:spLocks noGrp="1"/>
          </p:cNvSpPr>
          <p:nvPr>
            <p:ph type="title"/>
          </p:nvPr>
        </p:nvSpPr>
        <p:spPr>
          <a:xfrm>
            <a:off x="8684550" y="342379"/>
            <a:ext cx="2733524" cy="1899912"/>
          </a:xfrm>
        </p:spPr>
        <p:txBody>
          <a:bodyPr>
            <a:normAutofit fontScale="90000"/>
          </a:bodyPr>
          <a:lstStyle/>
          <a:p>
            <a:r>
              <a:rPr lang="en-US" sz="3100" b="1" dirty="0"/>
              <a:t>Wells And Other Conduits To Groundwater</a:t>
            </a:r>
            <a:br>
              <a:rPr lang="en-US" sz="3100" dirty="0"/>
            </a:br>
            <a:endParaRPr lang="en-US" sz="3100" dirty="0"/>
          </a:p>
        </p:txBody>
      </p:sp>
      <p:sp>
        <p:nvSpPr>
          <p:cNvPr id="3" name="Content Placeholder 2">
            <a:extLst>
              <a:ext uri="{FF2B5EF4-FFF2-40B4-BE49-F238E27FC236}">
                <a16:creationId xmlns:a16="http://schemas.microsoft.com/office/drawing/2014/main" id="{A874B626-253D-406D-77E3-68999D743782}"/>
              </a:ext>
            </a:extLst>
          </p:cNvPr>
          <p:cNvSpPr>
            <a:spLocks noGrp="1"/>
          </p:cNvSpPr>
          <p:nvPr>
            <p:ph idx="1"/>
          </p:nvPr>
        </p:nvSpPr>
        <p:spPr>
          <a:xfrm>
            <a:off x="8425213" y="1831576"/>
            <a:ext cx="3822189" cy="4315506"/>
          </a:xfrm>
        </p:spPr>
        <p:txBody>
          <a:bodyPr>
            <a:normAutofit/>
          </a:bodyPr>
          <a:lstStyle/>
          <a:p>
            <a:r>
              <a:rPr lang="en-US" sz="2000" dirty="0"/>
              <a:t>No mechanical applications within 50’ of direct conduits to groundwater.</a:t>
            </a:r>
          </a:p>
          <a:p>
            <a:pPr lvl="1"/>
            <a:r>
              <a:rPr lang="en-US" sz="2000" dirty="0"/>
              <a:t>Gleaning or pasturing animals is allowed.</a:t>
            </a:r>
          </a:p>
          <a:p>
            <a:r>
              <a:rPr lang="en-US" sz="2000" dirty="0"/>
              <a:t>Examples of Direct Conduits:</a:t>
            </a:r>
          </a:p>
          <a:p>
            <a:pPr lvl="1"/>
            <a:r>
              <a:rPr lang="en-US" sz="1600" dirty="0"/>
              <a:t>Wells</a:t>
            </a:r>
          </a:p>
          <a:p>
            <a:pPr lvl="1"/>
            <a:r>
              <a:rPr lang="en-US" sz="1600" dirty="0"/>
              <a:t>Sinkholes</a:t>
            </a:r>
          </a:p>
          <a:p>
            <a:pPr lvl="1"/>
            <a:r>
              <a:rPr lang="en-US" sz="1600" dirty="0"/>
              <a:t>Swallets</a:t>
            </a:r>
          </a:p>
          <a:p>
            <a:pPr lvl="1"/>
            <a:r>
              <a:rPr lang="en-US" sz="1600" dirty="0"/>
              <a:t>Fractured bedrock at the surface</a:t>
            </a:r>
          </a:p>
          <a:p>
            <a:pPr lvl="1"/>
            <a:r>
              <a:rPr lang="en-US" sz="1600" dirty="0"/>
              <a:t>Mines/mine-shafts </a:t>
            </a:r>
          </a:p>
          <a:p>
            <a:pPr lvl="1"/>
            <a:r>
              <a:rPr lang="en-US" sz="1600" dirty="0"/>
              <a:t>Quarries</a:t>
            </a:r>
          </a:p>
          <a:p>
            <a:pPr lvl="1"/>
            <a:r>
              <a:rPr lang="en-US" sz="1600" dirty="0"/>
              <a:t>Tile inlets discharging to groundwater.</a:t>
            </a:r>
          </a:p>
          <a:p>
            <a:endParaRPr lang="en-US" sz="2000" dirty="0"/>
          </a:p>
        </p:txBody>
      </p:sp>
    </p:spTree>
    <p:extLst>
      <p:ext uri="{BB962C8B-B14F-4D97-AF65-F5344CB8AC3E}">
        <p14:creationId xmlns:p14="http://schemas.microsoft.com/office/powerpoint/2010/main" val="363210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853B-B651-CF75-D1A2-CC4C38B39C27}"/>
              </a:ext>
            </a:extLst>
          </p:cNvPr>
          <p:cNvSpPr>
            <a:spLocks noGrp="1"/>
          </p:cNvSpPr>
          <p:nvPr>
            <p:ph type="title"/>
          </p:nvPr>
        </p:nvSpPr>
        <p:spPr/>
        <p:txBody>
          <a:bodyPr/>
          <a:lstStyle/>
          <a:p>
            <a:r>
              <a:rPr lang="en-US" dirty="0"/>
              <a:t>Manure Considerations</a:t>
            </a:r>
          </a:p>
        </p:txBody>
      </p:sp>
      <p:sp>
        <p:nvSpPr>
          <p:cNvPr id="5" name="Text Placeholder 4">
            <a:extLst>
              <a:ext uri="{FF2B5EF4-FFF2-40B4-BE49-F238E27FC236}">
                <a16:creationId xmlns:a16="http://schemas.microsoft.com/office/drawing/2014/main" id="{1932E8EB-EC4B-1BAA-E9B4-3A478834D59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6702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2956F-1E6D-EB9F-3CB2-1E02B2B6B89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6724"/>
            <a:ext cx="6096000" cy="3881447"/>
          </a:xfrm>
          <a:prstGeom prst="rect">
            <a:avLst/>
          </a:prstGeom>
        </p:spPr>
      </p:pic>
      <p:pic>
        <p:nvPicPr>
          <p:cNvPr id="5" name="Picture 4">
            <a:extLst>
              <a:ext uri="{FF2B5EF4-FFF2-40B4-BE49-F238E27FC236}">
                <a16:creationId xmlns:a16="http://schemas.microsoft.com/office/drawing/2014/main" id="{26B4DD4E-81A5-18E8-37FA-24CF09E57E05}"/>
              </a:ext>
            </a:extLst>
          </p:cNvPr>
          <p:cNvPicPr>
            <a:picLocks noChangeAspect="1"/>
          </p:cNvPicPr>
          <p:nvPr/>
        </p:nvPicPr>
        <p:blipFill>
          <a:blip r:embed="rId3"/>
          <a:stretch>
            <a:fillRect/>
          </a:stretch>
        </p:blipFill>
        <p:spPr>
          <a:xfrm>
            <a:off x="2172152" y="3964788"/>
            <a:ext cx="2522972" cy="2662768"/>
          </a:xfrm>
          <a:prstGeom prst="rect">
            <a:avLst/>
          </a:prstGeom>
        </p:spPr>
      </p:pic>
      <p:sp>
        <p:nvSpPr>
          <p:cNvPr id="2" name="Title 1">
            <a:extLst>
              <a:ext uri="{FF2B5EF4-FFF2-40B4-BE49-F238E27FC236}">
                <a16:creationId xmlns:a16="http://schemas.microsoft.com/office/drawing/2014/main" id="{6EE21987-2790-7B09-714D-75B8D968710B}"/>
              </a:ext>
            </a:extLst>
          </p:cNvPr>
          <p:cNvSpPr>
            <a:spLocks noGrp="1"/>
          </p:cNvSpPr>
          <p:nvPr>
            <p:ph type="title"/>
          </p:nvPr>
        </p:nvSpPr>
        <p:spPr>
          <a:xfrm>
            <a:off x="6471338" y="998213"/>
            <a:ext cx="5304234" cy="1454712"/>
          </a:xfrm>
        </p:spPr>
        <p:txBody>
          <a:bodyPr anchor="b">
            <a:normAutofit/>
          </a:bodyPr>
          <a:lstStyle/>
          <a:p>
            <a:pPr algn="ctr"/>
            <a:r>
              <a:rPr lang="en-US" sz="3000" b="1" dirty="0">
                <a:solidFill>
                  <a:schemeClr val="accent6"/>
                </a:solidFill>
              </a:rPr>
              <a:t>Nitrogen Restricted Soils-soils that are at high risk for leaching or shallow depth to bedrock</a:t>
            </a:r>
          </a:p>
        </p:txBody>
      </p:sp>
      <p:sp>
        <p:nvSpPr>
          <p:cNvPr id="3" name="Content Placeholder 2">
            <a:extLst>
              <a:ext uri="{FF2B5EF4-FFF2-40B4-BE49-F238E27FC236}">
                <a16:creationId xmlns:a16="http://schemas.microsoft.com/office/drawing/2014/main" id="{01F8CF93-4C59-F832-D619-32B41848BC56}"/>
              </a:ext>
            </a:extLst>
          </p:cNvPr>
          <p:cNvSpPr>
            <a:spLocks noGrp="1"/>
          </p:cNvSpPr>
          <p:nvPr>
            <p:ph idx="1"/>
          </p:nvPr>
        </p:nvSpPr>
        <p:spPr>
          <a:xfrm>
            <a:off x="6471338" y="2836966"/>
            <a:ext cx="5304234" cy="2120763"/>
          </a:xfrm>
        </p:spPr>
        <p:txBody>
          <a:bodyPr anchor="t">
            <a:normAutofit/>
          </a:bodyPr>
          <a:lstStyle/>
          <a:p>
            <a:r>
              <a:rPr lang="en-US" sz="2000" dirty="0"/>
              <a:t>Late summer or fall manure or organic by-products</a:t>
            </a:r>
          </a:p>
          <a:p>
            <a:pPr lvl="1"/>
            <a:r>
              <a:rPr lang="en-US" sz="2000" dirty="0"/>
              <a:t>Limit rates to 90 or 120 </a:t>
            </a:r>
            <a:r>
              <a:rPr lang="en-US" sz="2000" dirty="0" err="1"/>
              <a:t>lbs</a:t>
            </a:r>
            <a:r>
              <a:rPr lang="en-US" sz="2000" dirty="0"/>
              <a:t> N/ac</a:t>
            </a:r>
          </a:p>
          <a:p>
            <a:pPr lvl="1"/>
            <a:r>
              <a:rPr lang="en-US" sz="2000" dirty="0"/>
              <a:t>Rate depends on manure dry matter, crops, and restricted soil  type—P, W, or R soils</a:t>
            </a:r>
          </a:p>
        </p:txBody>
      </p:sp>
      <p:sp>
        <p:nvSpPr>
          <p:cNvPr id="6" name="Rectangle 5">
            <a:extLst>
              <a:ext uri="{FF2B5EF4-FFF2-40B4-BE49-F238E27FC236}">
                <a16:creationId xmlns:a16="http://schemas.microsoft.com/office/drawing/2014/main" id="{C6D87C14-0FB7-AC8E-D87C-2BA557C64780}"/>
              </a:ext>
            </a:extLst>
          </p:cNvPr>
          <p:cNvSpPr/>
          <p:nvPr/>
        </p:nvSpPr>
        <p:spPr>
          <a:xfrm>
            <a:off x="0" y="3897348"/>
            <a:ext cx="771277" cy="279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11ED-F474-8BF6-10B9-9375302930E7}"/>
              </a:ext>
            </a:extLst>
          </p:cNvPr>
          <p:cNvSpPr>
            <a:spLocks noGrp="1"/>
          </p:cNvSpPr>
          <p:nvPr>
            <p:ph type="title"/>
          </p:nvPr>
        </p:nvSpPr>
        <p:spPr>
          <a:xfrm>
            <a:off x="1609487" y="816129"/>
            <a:ext cx="9356106" cy="949062"/>
          </a:xfrm>
        </p:spPr>
        <p:txBody>
          <a:bodyPr anchor="t">
            <a:noAutofit/>
          </a:bodyPr>
          <a:lstStyle/>
          <a:p>
            <a:r>
              <a:rPr lang="en-US" sz="3200" dirty="0"/>
              <a:t>For late summer or fall manure or organic by-products with greater than 4% dry matter:</a:t>
            </a:r>
          </a:p>
        </p:txBody>
      </p:sp>
      <p:graphicFrame>
        <p:nvGraphicFramePr>
          <p:cNvPr id="5" name="Content Placeholder 2">
            <a:extLst>
              <a:ext uri="{FF2B5EF4-FFF2-40B4-BE49-F238E27FC236}">
                <a16:creationId xmlns:a16="http://schemas.microsoft.com/office/drawing/2014/main" id="{B7A0034F-C773-565C-8F08-EC01C4242496}"/>
              </a:ext>
            </a:extLst>
          </p:cNvPr>
          <p:cNvGraphicFramePr>
            <a:graphicFrameLocks noGrp="1"/>
          </p:cNvGraphicFramePr>
          <p:nvPr>
            <p:ph idx="1"/>
          </p:nvPr>
        </p:nvGraphicFramePr>
        <p:xfrm>
          <a:off x="1417946" y="1960797"/>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358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7353-6944-4666-B168-BCB302651893}"/>
              </a:ext>
            </a:extLst>
          </p:cNvPr>
          <p:cNvSpPr>
            <a:spLocks noGrp="1"/>
          </p:cNvSpPr>
          <p:nvPr>
            <p:ph type="title"/>
          </p:nvPr>
        </p:nvSpPr>
        <p:spPr>
          <a:xfrm>
            <a:off x="1417947" y="757445"/>
            <a:ext cx="9356106" cy="1007745"/>
          </a:xfrm>
        </p:spPr>
        <p:txBody>
          <a:bodyPr anchor="t">
            <a:normAutofit/>
          </a:bodyPr>
          <a:lstStyle/>
          <a:p>
            <a:r>
              <a:rPr lang="en-US" sz="3200" dirty="0"/>
              <a:t>For late summer or fall manure or organic by-products with less than or equal to 4% Dry Matter:</a:t>
            </a:r>
          </a:p>
        </p:txBody>
      </p:sp>
      <p:graphicFrame>
        <p:nvGraphicFramePr>
          <p:cNvPr id="5" name="Content Placeholder 2">
            <a:extLst>
              <a:ext uri="{FF2B5EF4-FFF2-40B4-BE49-F238E27FC236}">
                <a16:creationId xmlns:a16="http://schemas.microsoft.com/office/drawing/2014/main" id="{67186D97-F142-6369-A7F6-F99405FC28CC}"/>
              </a:ext>
            </a:extLst>
          </p:cNvPr>
          <p:cNvGraphicFramePr>
            <a:graphicFrameLocks noGrp="1"/>
          </p:cNvGraphicFramePr>
          <p:nvPr>
            <p:ph idx="1"/>
          </p:nvPr>
        </p:nvGraphicFramePr>
        <p:xfrm>
          <a:off x="1417946" y="1840409"/>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9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C814-6D16-CB51-84B9-3F42AC3F37C4}"/>
              </a:ext>
            </a:extLst>
          </p:cNvPr>
          <p:cNvSpPr>
            <a:spLocks noGrp="1"/>
          </p:cNvSpPr>
          <p:nvPr>
            <p:ph type="title"/>
          </p:nvPr>
        </p:nvSpPr>
        <p:spPr>
          <a:xfrm>
            <a:off x="2041171" y="2518534"/>
            <a:ext cx="8492719" cy="910466"/>
          </a:xfrm>
        </p:spPr>
        <p:txBody>
          <a:bodyPr>
            <a:normAutofit/>
          </a:bodyPr>
          <a:lstStyle/>
          <a:p>
            <a:r>
              <a:rPr lang="en-US" dirty="0"/>
              <a:t>Winter Spreading Precautions</a:t>
            </a:r>
          </a:p>
        </p:txBody>
      </p:sp>
    </p:spTree>
    <p:extLst>
      <p:ext uri="{BB962C8B-B14F-4D97-AF65-F5344CB8AC3E}">
        <p14:creationId xmlns:p14="http://schemas.microsoft.com/office/powerpoint/2010/main" val="230506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234F1A-B080-F711-C36F-7CB6188AA9F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3A88182C-CED7-6F21-DD7C-6C14ABAE30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F9573A60-A3AB-3C7A-A524-2F4198530A09}"/>
              </a:ext>
            </a:extLst>
          </p:cNvPr>
          <p:cNvSpPr>
            <a:spLocks noGrp="1"/>
          </p:cNvSpPr>
          <p:nvPr>
            <p:ph type="title"/>
          </p:nvPr>
        </p:nvSpPr>
        <p:spPr>
          <a:xfrm>
            <a:off x="1979278" y="1177800"/>
            <a:ext cx="2247436" cy="770864"/>
          </a:xfrm>
        </p:spPr>
        <p:txBody>
          <a:bodyPr anchor="t">
            <a:normAutofit/>
          </a:bodyPr>
          <a:lstStyle/>
          <a:p>
            <a:r>
              <a:rPr lang="en-US" dirty="0"/>
              <a:t>SWQMAs</a:t>
            </a:r>
          </a:p>
        </p:txBody>
      </p:sp>
      <p:sp>
        <p:nvSpPr>
          <p:cNvPr id="3" name="Content Placeholder 2">
            <a:extLst>
              <a:ext uri="{FF2B5EF4-FFF2-40B4-BE49-F238E27FC236}">
                <a16:creationId xmlns:a16="http://schemas.microsoft.com/office/drawing/2014/main" id="{51EA91A0-0948-148B-E3E2-24C782AD68A2}"/>
              </a:ext>
            </a:extLst>
          </p:cNvPr>
          <p:cNvSpPr>
            <a:spLocks noGrp="1"/>
          </p:cNvSpPr>
          <p:nvPr>
            <p:ph idx="1"/>
          </p:nvPr>
        </p:nvSpPr>
        <p:spPr>
          <a:xfrm>
            <a:off x="885378" y="2310055"/>
            <a:ext cx="4832803" cy="1868558"/>
          </a:xfrm>
        </p:spPr>
        <p:txBody>
          <a:bodyPr>
            <a:normAutofit fontScale="92500" lnSpcReduction="20000"/>
          </a:bodyPr>
          <a:lstStyle/>
          <a:p>
            <a:pPr>
              <a:spcBef>
                <a:spcPts val="1200"/>
              </a:spcBef>
              <a:spcAft>
                <a:spcPts val="1200"/>
              </a:spcAft>
            </a:pPr>
            <a:r>
              <a:rPr lang="en-US" sz="2600" dirty="0"/>
              <a:t>Do not mechanically apply manure within the SWQMA.</a:t>
            </a:r>
          </a:p>
          <a:p>
            <a:pPr>
              <a:spcBef>
                <a:spcPts val="1200"/>
              </a:spcBef>
              <a:spcAft>
                <a:spcPts val="1200"/>
              </a:spcAft>
            </a:pPr>
            <a:r>
              <a:rPr lang="en-US" sz="2600" dirty="0"/>
              <a:t>Gleaning or pasturing of animals is allowed in SWQMA and on all slopes in winter.</a:t>
            </a:r>
          </a:p>
          <a:p>
            <a:pPr marL="0" indent="0">
              <a:buNone/>
            </a:pPr>
            <a:endParaRPr lang="en-US" sz="2000" dirty="0"/>
          </a:p>
        </p:txBody>
      </p:sp>
      <p:sp>
        <p:nvSpPr>
          <p:cNvPr id="15" name="TextBox 14">
            <a:extLst>
              <a:ext uri="{FF2B5EF4-FFF2-40B4-BE49-F238E27FC236}">
                <a16:creationId xmlns:a16="http://schemas.microsoft.com/office/drawing/2014/main" id="{FE6D0F20-CB33-3529-851D-A84A35FC45D7}"/>
              </a:ext>
            </a:extLst>
          </p:cNvPr>
          <p:cNvSpPr txBox="1"/>
          <p:nvPr/>
        </p:nvSpPr>
        <p:spPr>
          <a:xfrm>
            <a:off x="7571952" y="6360620"/>
            <a:ext cx="4239047"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Spreading Map: Red=no spread</a:t>
            </a:r>
          </a:p>
        </p:txBody>
      </p:sp>
      <p:sp>
        <p:nvSpPr>
          <p:cNvPr id="17" name="TextBox 16">
            <a:extLst>
              <a:ext uri="{FF2B5EF4-FFF2-40B4-BE49-F238E27FC236}">
                <a16:creationId xmlns:a16="http://schemas.microsoft.com/office/drawing/2014/main" id="{9A7C294A-7278-8E37-1318-0AB650BD207E}"/>
              </a:ext>
            </a:extLst>
          </p:cNvPr>
          <p:cNvSpPr txBox="1"/>
          <p:nvPr/>
        </p:nvSpPr>
        <p:spPr>
          <a:xfrm>
            <a:off x="8289135" y="2875002"/>
            <a:ext cx="3454809"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SWQMA Map in non-winter season</a:t>
            </a:r>
          </a:p>
        </p:txBody>
      </p:sp>
    </p:spTree>
    <p:extLst>
      <p:ext uri="{BB962C8B-B14F-4D97-AF65-F5344CB8AC3E}">
        <p14:creationId xmlns:p14="http://schemas.microsoft.com/office/powerpoint/2010/main" val="116820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9E97-6D56-D8C7-F981-5ABED0F6AE66}"/>
              </a:ext>
            </a:extLst>
          </p:cNvPr>
          <p:cNvSpPr>
            <a:spLocks noGrp="1"/>
          </p:cNvSpPr>
          <p:nvPr>
            <p:ph type="title"/>
          </p:nvPr>
        </p:nvSpPr>
        <p:spPr>
          <a:xfrm>
            <a:off x="1522315" y="1159947"/>
            <a:ext cx="4901184" cy="731191"/>
          </a:xfrm>
        </p:spPr>
        <p:txBody>
          <a:bodyPr anchor="t">
            <a:normAutofit/>
          </a:bodyPr>
          <a:lstStyle/>
          <a:p>
            <a:r>
              <a:rPr lang="en-US" dirty="0"/>
              <a:t>Application limitations</a:t>
            </a:r>
            <a:endParaRPr lang="en-US" sz="3400" dirty="0"/>
          </a:p>
        </p:txBody>
      </p:sp>
      <p:sp>
        <p:nvSpPr>
          <p:cNvPr id="3" name="Content Placeholder 2">
            <a:extLst>
              <a:ext uri="{FF2B5EF4-FFF2-40B4-BE49-F238E27FC236}">
                <a16:creationId xmlns:a16="http://schemas.microsoft.com/office/drawing/2014/main" id="{F5DC1DD3-9326-3F9F-5237-97D4D873F27A}"/>
              </a:ext>
            </a:extLst>
          </p:cNvPr>
          <p:cNvSpPr>
            <a:spLocks noGrp="1"/>
          </p:cNvSpPr>
          <p:nvPr>
            <p:ph idx="1"/>
          </p:nvPr>
        </p:nvSpPr>
        <p:spPr>
          <a:xfrm>
            <a:off x="971852" y="2246042"/>
            <a:ext cx="6002110" cy="3729034"/>
          </a:xfrm>
        </p:spPr>
        <p:txBody>
          <a:bodyPr>
            <a:normAutofit/>
          </a:bodyPr>
          <a:lstStyle/>
          <a:p>
            <a:pPr>
              <a:spcBef>
                <a:spcPts val="1200"/>
              </a:spcBef>
              <a:spcAft>
                <a:spcPts val="1200"/>
              </a:spcAft>
            </a:pPr>
            <a:r>
              <a:rPr lang="en-US" sz="2400" dirty="0"/>
              <a:t>Manure applications cannot exceed the P removal of the following growing season’s crop. </a:t>
            </a:r>
          </a:p>
          <a:p>
            <a:pPr>
              <a:spcBef>
                <a:spcPts val="1200"/>
              </a:spcBef>
              <a:spcAft>
                <a:spcPts val="1200"/>
              </a:spcAft>
            </a:pPr>
            <a:r>
              <a:rPr lang="en-US" sz="2400" dirty="0"/>
              <a:t>Limit all winter manure applications to 60 lbs. of P2O5/ac or less. </a:t>
            </a:r>
          </a:p>
          <a:p>
            <a:pPr>
              <a:spcBef>
                <a:spcPts val="1200"/>
              </a:spcBef>
              <a:spcAft>
                <a:spcPts val="1200"/>
              </a:spcAft>
            </a:pPr>
            <a:r>
              <a:rPr lang="en-US" sz="2400" dirty="0"/>
              <a:t>Limit liquid manure applications to 7,000 gal/acre. </a:t>
            </a:r>
          </a:p>
        </p:txBody>
      </p:sp>
      <p:pic>
        <p:nvPicPr>
          <p:cNvPr id="4" name="Picture 3">
            <a:extLst>
              <a:ext uri="{FF2B5EF4-FFF2-40B4-BE49-F238E27FC236}">
                <a16:creationId xmlns:a16="http://schemas.microsoft.com/office/drawing/2014/main" id="{EBC5392A-00ED-AC13-065A-16E1FF0C646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spTree>
    <p:extLst>
      <p:ext uri="{BB962C8B-B14F-4D97-AF65-F5344CB8AC3E}">
        <p14:creationId xmlns:p14="http://schemas.microsoft.com/office/powerpoint/2010/main" val="420915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7EFE-1148-6F94-1D8B-A2A45AE5B89C}"/>
              </a:ext>
            </a:extLst>
          </p:cNvPr>
          <p:cNvSpPr>
            <a:spLocks noGrp="1"/>
          </p:cNvSpPr>
          <p:nvPr>
            <p:ph type="title"/>
          </p:nvPr>
        </p:nvSpPr>
        <p:spPr>
          <a:xfrm>
            <a:off x="912030" y="740115"/>
            <a:ext cx="4579778" cy="593260"/>
          </a:xfrm>
        </p:spPr>
        <p:txBody>
          <a:bodyPr anchor="t">
            <a:noAutofit/>
          </a:bodyPr>
          <a:lstStyle/>
          <a:p>
            <a:r>
              <a:rPr lang="en-US" dirty="0">
                <a:solidFill>
                  <a:schemeClr val="accent6"/>
                </a:solidFill>
              </a:rPr>
              <a:t>Spreading restrictions</a:t>
            </a:r>
          </a:p>
        </p:txBody>
      </p:sp>
      <p:pic>
        <p:nvPicPr>
          <p:cNvPr id="9" name="Picture 8">
            <a:extLst>
              <a:ext uri="{FF2B5EF4-FFF2-40B4-BE49-F238E27FC236}">
                <a16:creationId xmlns:a16="http://schemas.microsoft.com/office/drawing/2014/main" id="{C1CAC99B-D346-6735-47A5-FB990D4F65E8}"/>
              </a:ext>
            </a:extLst>
          </p:cNvPr>
          <p:cNvPicPr>
            <a:picLocks noChangeAspect="1"/>
          </p:cNvPicPr>
          <p:nvPr/>
        </p:nvPicPr>
        <p:blipFill>
          <a:blip r:embed="rId2"/>
          <a:stretch>
            <a:fillRect/>
          </a:stretch>
        </p:blipFill>
        <p:spPr>
          <a:xfrm>
            <a:off x="5731691" y="1123905"/>
            <a:ext cx="3211039" cy="313076"/>
          </a:xfrm>
          <a:prstGeom prst="rect">
            <a:avLst/>
          </a:prstGeom>
        </p:spPr>
      </p:pic>
      <p:pic>
        <p:nvPicPr>
          <p:cNvPr id="8" name="Picture 7">
            <a:extLst>
              <a:ext uri="{FF2B5EF4-FFF2-40B4-BE49-F238E27FC236}">
                <a16:creationId xmlns:a16="http://schemas.microsoft.com/office/drawing/2014/main" id="{2CFAFF1D-C221-A0F4-A89A-5512128B5F55}"/>
              </a:ext>
            </a:extLst>
          </p:cNvPr>
          <p:cNvPicPr>
            <a:picLocks noChangeAspect="1"/>
          </p:cNvPicPr>
          <p:nvPr/>
        </p:nvPicPr>
        <p:blipFill>
          <a:blip r:embed="rId3"/>
          <a:stretch>
            <a:fillRect/>
          </a:stretch>
        </p:blipFill>
        <p:spPr>
          <a:xfrm>
            <a:off x="9405257" y="0"/>
            <a:ext cx="2767972" cy="2179779"/>
          </a:xfrm>
          <a:prstGeom prst="rect">
            <a:avLst/>
          </a:prstGeom>
        </p:spPr>
      </p:pic>
      <p:sp>
        <p:nvSpPr>
          <p:cNvPr id="3" name="Content Placeholder 2">
            <a:extLst>
              <a:ext uri="{FF2B5EF4-FFF2-40B4-BE49-F238E27FC236}">
                <a16:creationId xmlns:a16="http://schemas.microsoft.com/office/drawing/2014/main" id="{6FB8FA13-1F1A-E9B4-D93E-5CBC7AA0F909}"/>
              </a:ext>
            </a:extLst>
          </p:cNvPr>
          <p:cNvSpPr>
            <a:spLocks noGrp="1"/>
          </p:cNvSpPr>
          <p:nvPr>
            <p:ph idx="1"/>
          </p:nvPr>
        </p:nvSpPr>
        <p:spPr>
          <a:xfrm>
            <a:off x="1085536" y="1821391"/>
            <a:ext cx="4079914" cy="4225445"/>
          </a:xfrm>
        </p:spPr>
        <p:txBody>
          <a:bodyPr anchor="t">
            <a:normAutofit/>
          </a:bodyPr>
          <a:lstStyle/>
          <a:p>
            <a:r>
              <a:rPr lang="en-US" sz="2400" dirty="0"/>
              <a:t>Do not apply within 300 feet of direct conduits to groundwater. </a:t>
            </a:r>
          </a:p>
          <a:p>
            <a:r>
              <a:rPr lang="en-US" sz="2400" dirty="0"/>
              <a:t>Do not surface apply liquid manure during February and March on:</a:t>
            </a:r>
          </a:p>
          <a:p>
            <a:pPr lvl="1"/>
            <a:r>
              <a:rPr lang="en-US" sz="1800" dirty="0"/>
              <a:t>DNR Well Compensation areas funds provided to replace wells when contaminated with livestock manure or;</a:t>
            </a:r>
          </a:p>
          <a:p>
            <a:pPr lvl="1"/>
            <a:r>
              <a:rPr lang="en-US" sz="1800" dirty="0"/>
              <a:t>Silurian dolomite within five feet of soils surface.</a:t>
            </a:r>
          </a:p>
          <a:p>
            <a:endParaRPr lang="en-US" sz="1900" dirty="0"/>
          </a:p>
        </p:txBody>
      </p:sp>
      <p:pic>
        <p:nvPicPr>
          <p:cNvPr id="7" name="Picture 6">
            <a:extLst>
              <a:ext uri="{FF2B5EF4-FFF2-40B4-BE49-F238E27FC236}">
                <a16:creationId xmlns:a16="http://schemas.microsoft.com/office/drawing/2014/main" id="{80D484C8-03BC-15B3-89BE-7FACE33A7B4B}"/>
              </a:ext>
            </a:extLst>
          </p:cNvPr>
          <p:cNvPicPr>
            <a:picLocks noChangeAspect="1"/>
          </p:cNvPicPr>
          <p:nvPr/>
        </p:nvPicPr>
        <p:blipFill>
          <a:blip r:embed="rId4"/>
          <a:stretch>
            <a:fillRect/>
          </a:stretch>
        </p:blipFill>
        <p:spPr>
          <a:xfrm>
            <a:off x="5491808" y="3187037"/>
            <a:ext cx="3913449" cy="313076"/>
          </a:xfrm>
          <a:prstGeom prst="rect">
            <a:avLst/>
          </a:prstGeom>
        </p:spPr>
      </p:pic>
      <p:pic>
        <p:nvPicPr>
          <p:cNvPr id="4" name="Picture 3">
            <a:extLst>
              <a:ext uri="{FF2B5EF4-FFF2-40B4-BE49-F238E27FC236}">
                <a16:creationId xmlns:a16="http://schemas.microsoft.com/office/drawing/2014/main" id="{971B604F-A6C6-5929-CC13-7B1BDDABACE4}"/>
              </a:ext>
            </a:extLst>
          </p:cNvPr>
          <p:cNvPicPr>
            <a:picLocks noChangeAspect="1"/>
          </p:cNvPicPr>
          <p:nvPr/>
        </p:nvPicPr>
        <p:blipFill>
          <a:blip r:embed="rId5"/>
          <a:stretch>
            <a:fillRect/>
          </a:stretch>
        </p:blipFill>
        <p:spPr>
          <a:xfrm>
            <a:off x="9405257" y="4592859"/>
            <a:ext cx="2365682" cy="2265141"/>
          </a:xfrm>
          <a:prstGeom prst="rect">
            <a:avLst/>
          </a:prstGeom>
        </p:spPr>
      </p:pic>
      <p:pic>
        <p:nvPicPr>
          <p:cNvPr id="5" name="Picture 4">
            <a:extLst>
              <a:ext uri="{FF2B5EF4-FFF2-40B4-BE49-F238E27FC236}">
                <a16:creationId xmlns:a16="http://schemas.microsoft.com/office/drawing/2014/main" id="{ECF481F6-AC6E-7189-5D39-E50C39BA59C0}"/>
              </a:ext>
            </a:extLst>
          </p:cNvPr>
          <p:cNvPicPr>
            <a:picLocks noChangeAspect="1"/>
          </p:cNvPicPr>
          <p:nvPr/>
        </p:nvPicPr>
        <p:blipFill>
          <a:blip r:embed="rId6"/>
          <a:stretch>
            <a:fillRect/>
          </a:stretch>
        </p:blipFill>
        <p:spPr>
          <a:xfrm>
            <a:off x="5501493" y="5408770"/>
            <a:ext cx="3426172" cy="342616"/>
          </a:xfrm>
          <a:prstGeom prst="rect">
            <a:avLst/>
          </a:prstGeom>
        </p:spPr>
      </p:pic>
      <p:pic>
        <p:nvPicPr>
          <p:cNvPr id="6" name="Picture 5">
            <a:extLst>
              <a:ext uri="{FF2B5EF4-FFF2-40B4-BE49-F238E27FC236}">
                <a16:creationId xmlns:a16="http://schemas.microsoft.com/office/drawing/2014/main" id="{128BB43F-0395-2400-E457-9A9BEF261419}"/>
              </a:ext>
            </a:extLst>
          </p:cNvPr>
          <p:cNvPicPr>
            <a:picLocks noChangeAspect="1"/>
          </p:cNvPicPr>
          <p:nvPr/>
        </p:nvPicPr>
        <p:blipFill>
          <a:blip r:embed="rId7"/>
          <a:stretch>
            <a:fillRect/>
          </a:stretch>
        </p:blipFill>
        <p:spPr>
          <a:xfrm>
            <a:off x="9405257" y="2211005"/>
            <a:ext cx="1904007" cy="2350627"/>
          </a:xfrm>
          <a:prstGeom prst="rect">
            <a:avLst/>
          </a:prstGeom>
        </p:spPr>
      </p:pic>
    </p:spTree>
    <p:extLst>
      <p:ext uri="{BB962C8B-B14F-4D97-AF65-F5344CB8AC3E}">
        <p14:creationId xmlns:p14="http://schemas.microsoft.com/office/powerpoint/2010/main" val="1358850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58BF-DDFE-FAF8-86EE-2026ECBCCFA9}"/>
              </a:ext>
            </a:extLst>
          </p:cNvPr>
          <p:cNvSpPr>
            <a:spLocks noGrp="1"/>
          </p:cNvSpPr>
          <p:nvPr>
            <p:ph type="title"/>
          </p:nvPr>
        </p:nvSpPr>
        <p:spPr>
          <a:xfrm>
            <a:off x="1092640" y="993278"/>
            <a:ext cx="6500537" cy="732155"/>
          </a:xfrm>
        </p:spPr>
        <p:txBody>
          <a:bodyPr anchor="t">
            <a:noAutofit/>
          </a:bodyPr>
          <a:lstStyle/>
          <a:p>
            <a:r>
              <a:rPr lang="en-US" dirty="0"/>
              <a:t>Spreading Precautions</a:t>
            </a:r>
            <a:br>
              <a:rPr lang="en-US" dirty="0"/>
            </a:br>
            <a:endParaRPr lang="en-US" dirty="0"/>
          </a:p>
        </p:txBody>
      </p:sp>
      <p:sp>
        <p:nvSpPr>
          <p:cNvPr id="3" name="Content Placeholder 2">
            <a:extLst>
              <a:ext uri="{FF2B5EF4-FFF2-40B4-BE49-F238E27FC236}">
                <a16:creationId xmlns:a16="http://schemas.microsoft.com/office/drawing/2014/main" id="{DD33D184-2A3E-4E3B-BF91-59F86BA5DEA0}"/>
              </a:ext>
            </a:extLst>
          </p:cNvPr>
          <p:cNvSpPr>
            <a:spLocks noGrp="1"/>
          </p:cNvSpPr>
          <p:nvPr>
            <p:ph idx="1"/>
          </p:nvPr>
        </p:nvSpPr>
        <p:spPr>
          <a:xfrm>
            <a:off x="1092641" y="1929384"/>
            <a:ext cx="10515600" cy="4251960"/>
          </a:xfrm>
        </p:spPr>
        <p:txBody>
          <a:bodyPr>
            <a:normAutofit/>
          </a:bodyPr>
          <a:lstStyle/>
          <a:p>
            <a:pPr>
              <a:spcBef>
                <a:spcPts val="600"/>
              </a:spcBef>
              <a:spcAft>
                <a:spcPts val="600"/>
              </a:spcAft>
            </a:pPr>
            <a:r>
              <a:rPr lang="en-US" sz="2200" b="1" dirty="0"/>
              <a:t>Do not apply manure and/or organic by-products on slopes greater than 6%, unless the plan documents that no other accessible fields are available for winter spreading and two or more of the following are implemented:</a:t>
            </a:r>
          </a:p>
          <a:p>
            <a:pPr lvl="1">
              <a:spcBef>
                <a:spcPts val="600"/>
              </a:spcBef>
              <a:spcAft>
                <a:spcPts val="600"/>
              </a:spcAft>
            </a:pPr>
            <a:r>
              <a:rPr lang="en-US" sz="2200" dirty="0"/>
              <a:t>Contour buffer strips or contour strip cropping. </a:t>
            </a:r>
          </a:p>
          <a:p>
            <a:pPr lvl="1">
              <a:spcBef>
                <a:spcPts val="600"/>
              </a:spcBef>
              <a:spcAft>
                <a:spcPts val="600"/>
              </a:spcAft>
            </a:pPr>
            <a:r>
              <a:rPr lang="en-US" sz="2200" dirty="0"/>
              <a:t>Leave all crop residue and no fall tillage. </a:t>
            </a:r>
          </a:p>
          <a:p>
            <a:pPr lvl="1">
              <a:spcBef>
                <a:spcPts val="600"/>
              </a:spcBef>
              <a:spcAft>
                <a:spcPts val="600"/>
              </a:spcAft>
            </a:pPr>
            <a:r>
              <a:rPr lang="en-US" sz="2200" dirty="0"/>
              <a:t>Apply manure in intermittent strips on no more than 50% of field. </a:t>
            </a:r>
          </a:p>
          <a:p>
            <a:pPr lvl="1">
              <a:spcBef>
                <a:spcPts val="600"/>
              </a:spcBef>
              <a:spcAft>
                <a:spcPts val="600"/>
              </a:spcAft>
            </a:pPr>
            <a:r>
              <a:rPr lang="en-US" sz="2200" dirty="0"/>
              <a:t>Apply manure on no more than 25% of the field during each application, waiting a minimum of 14 days between applications. </a:t>
            </a:r>
          </a:p>
          <a:p>
            <a:pPr lvl="1">
              <a:spcBef>
                <a:spcPts val="600"/>
              </a:spcBef>
              <a:spcAft>
                <a:spcPts val="600"/>
              </a:spcAft>
            </a:pPr>
            <a:r>
              <a:rPr lang="en-US" sz="2200" dirty="0"/>
              <a:t>Reduce manure app. rate to 3,500 gal. or 30 lbs. P2O5, whichever is less. </a:t>
            </a:r>
          </a:p>
        </p:txBody>
      </p:sp>
    </p:spTree>
    <p:extLst>
      <p:ext uri="{BB962C8B-B14F-4D97-AF65-F5344CB8AC3E}">
        <p14:creationId xmlns:p14="http://schemas.microsoft.com/office/powerpoint/2010/main" val="78161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F992-663F-DA22-D7A2-DC3CFA2C3E50}"/>
              </a:ext>
            </a:extLst>
          </p:cNvPr>
          <p:cNvSpPr>
            <a:spLocks noGrp="1"/>
          </p:cNvSpPr>
          <p:nvPr>
            <p:ph type="title"/>
          </p:nvPr>
        </p:nvSpPr>
        <p:spPr>
          <a:xfrm>
            <a:off x="1063088" y="846928"/>
            <a:ext cx="6522773" cy="719480"/>
          </a:xfrm>
        </p:spPr>
        <p:txBody>
          <a:bodyPr anchor="t">
            <a:normAutofit fontScale="90000"/>
          </a:bodyPr>
          <a:lstStyle/>
          <a:p>
            <a:r>
              <a:rPr lang="en-US" sz="4400" dirty="0"/>
              <a:t>Spreading Precautions</a:t>
            </a:r>
            <a:br>
              <a:rPr lang="en-US" sz="3600" dirty="0"/>
            </a:br>
            <a:endParaRPr lang="en-US" sz="3600" dirty="0"/>
          </a:p>
        </p:txBody>
      </p:sp>
      <p:sp>
        <p:nvSpPr>
          <p:cNvPr id="3" name="Content Placeholder 2">
            <a:extLst>
              <a:ext uri="{FF2B5EF4-FFF2-40B4-BE49-F238E27FC236}">
                <a16:creationId xmlns:a16="http://schemas.microsoft.com/office/drawing/2014/main" id="{616221FA-EBCC-F8A5-2B80-6DE1AD1B61C8}"/>
              </a:ext>
            </a:extLst>
          </p:cNvPr>
          <p:cNvSpPr>
            <a:spLocks noGrp="1"/>
          </p:cNvSpPr>
          <p:nvPr>
            <p:ph idx="1"/>
          </p:nvPr>
        </p:nvSpPr>
        <p:spPr>
          <a:xfrm>
            <a:off x="795534" y="1566408"/>
            <a:ext cx="7360920" cy="4844218"/>
          </a:xfrm>
        </p:spPr>
        <p:txBody>
          <a:bodyPr>
            <a:normAutofit fontScale="92500"/>
          </a:bodyPr>
          <a:lstStyle/>
          <a:p>
            <a:r>
              <a:rPr lang="en-US" sz="2600" b="1" dirty="0"/>
              <a:t>Do not apply manure and/or organic by-products to fields where concentrated flow channels are present unless two or more of the following are implemented:</a:t>
            </a:r>
          </a:p>
          <a:p>
            <a:pPr lvl="1"/>
            <a:r>
              <a:rPr lang="en-US" sz="2200" dirty="0"/>
              <a:t>Contour buffer strips or contour strip cropping. </a:t>
            </a:r>
          </a:p>
          <a:p>
            <a:pPr lvl="1"/>
            <a:r>
              <a:rPr lang="en-US" sz="2200" dirty="0"/>
              <a:t>Leave all crop residue and no fall tillage. </a:t>
            </a:r>
          </a:p>
          <a:p>
            <a:pPr lvl="1"/>
            <a:r>
              <a:rPr lang="en-US" sz="2200" dirty="0"/>
              <a:t>Apply manure in intermittent strips on no more than 50% of field. </a:t>
            </a:r>
          </a:p>
          <a:p>
            <a:pPr lvl="1"/>
            <a:r>
              <a:rPr lang="en-US" sz="2200" dirty="0"/>
              <a:t>Apply manure on no more than 25% of the field per application, waiting at             </a:t>
            </a:r>
            <a:br>
              <a:rPr lang="en-US" sz="2200" dirty="0"/>
            </a:br>
            <a:r>
              <a:rPr lang="en-US" sz="2200" dirty="0"/>
              <a:t>least two weeks between applications. </a:t>
            </a:r>
          </a:p>
          <a:p>
            <a:pPr lvl="1"/>
            <a:r>
              <a:rPr lang="en-US" sz="2200" dirty="0"/>
              <a:t>Reduce manure app. rate to 3,500 gal. or 30 lbs. P2O5, whichever is less. </a:t>
            </a:r>
          </a:p>
          <a:p>
            <a:pPr lvl="1"/>
            <a:r>
              <a:rPr lang="en-US" sz="2200" dirty="0"/>
              <a:t>No manure application within 200 feet of all concentrated flow channels. </a:t>
            </a:r>
          </a:p>
          <a:p>
            <a:pPr lvl="1"/>
            <a:r>
              <a:rPr lang="en-US" sz="2200" dirty="0"/>
              <a:t>Fall tillage is on the contour and slopes are lower than 6%.</a:t>
            </a:r>
          </a:p>
          <a:p>
            <a:endParaRPr lang="en-US" sz="1500" dirty="0"/>
          </a:p>
        </p:txBody>
      </p:sp>
      <p:pic>
        <p:nvPicPr>
          <p:cNvPr id="4" name="Picture 3">
            <a:extLst>
              <a:ext uri="{FF2B5EF4-FFF2-40B4-BE49-F238E27FC236}">
                <a16:creationId xmlns:a16="http://schemas.microsoft.com/office/drawing/2014/main" id="{7AAFF6F5-8E3F-AE26-F2B2-894F567148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C5F6255A-67BE-5BFA-194F-A8ACFF664F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
          <a:stretch/>
        </p:blipFill>
        <p:spPr>
          <a:xfrm>
            <a:off x="8144355" y="4267192"/>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19791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C1DF-3909-AF22-52B2-F3568C6D77E5}"/>
              </a:ext>
            </a:extLst>
          </p:cNvPr>
          <p:cNvSpPr>
            <a:spLocks noGrp="1"/>
          </p:cNvSpPr>
          <p:nvPr>
            <p:ph type="title"/>
          </p:nvPr>
        </p:nvSpPr>
        <p:spPr>
          <a:xfrm>
            <a:off x="1589448" y="822855"/>
            <a:ext cx="3888526" cy="1800526"/>
          </a:xfrm>
        </p:spPr>
        <p:txBody>
          <a:bodyPr>
            <a:normAutofit/>
          </a:bodyPr>
          <a:lstStyle/>
          <a:p>
            <a:r>
              <a:rPr lang="en-US" sz="4100" dirty="0"/>
              <a:t>Runoff Risk Advisory Forecast</a:t>
            </a:r>
          </a:p>
        </p:txBody>
      </p:sp>
      <p:sp>
        <p:nvSpPr>
          <p:cNvPr id="3" name="Content Placeholder 2">
            <a:extLst>
              <a:ext uri="{FF2B5EF4-FFF2-40B4-BE49-F238E27FC236}">
                <a16:creationId xmlns:a16="http://schemas.microsoft.com/office/drawing/2014/main" id="{286F22D3-960D-E85E-18AA-85AC551DDA63}"/>
              </a:ext>
            </a:extLst>
          </p:cNvPr>
          <p:cNvSpPr>
            <a:spLocks noGrp="1"/>
          </p:cNvSpPr>
          <p:nvPr>
            <p:ph idx="1"/>
          </p:nvPr>
        </p:nvSpPr>
        <p:spPr>
          <a:xfrm>
            <a:off x="1589446" y="2679042"/>
            <a:ext cx="3888528" cy="1964522"/>
          </a:xfrm>
        </p:spPr>
        <p:txBody>
          <a:bodyPr>
            <a:normAutofit/>
          </a:bodyPr>
          <a:lstStyle/>
          <a:p>
            <a:r>
              <a:rPr lang="en-US" sz="2000" dirty="0"/>
              <a:t>Tool to help determine risk of a runoff event before you spread.</a:t>
            </a:r>
          </a:p>
          <a:p>
            <a:r>
              <a:rPr lang="en-US" sz="2000" dirty="0"/>
              <a:t>If it’s RED, DON’T SPREAD</a:t>
            </a:r>
          </a:p>
          <a:p>
            <a:r>
              <a:rPr lang="en-US" sz="2000" dirty="0">
                <a:hlinkClick r:id="rId3"/>
              </a:rPr>
              <a:t>http://www.manureadvisorysystem.wi.gov/runoffrisk/index</a:t>
            </a:r>
            <a:r>
              <a:rPr lang="en-US" sz="2000" dirty="0"/>
              <a:t> </a:t>
            </a:r>
          </a:p>
        </p:txBody>
      </p:sp>
      <p:pic>
        <p:nvPicPr>
          <p:cNvPr id="5" name="Picture 4">
            <a:extLst>
              <a:ext uri="{FF2B5EF4-FFF2-40B4-BE49-F238E27FC236}">
                <a16:creationId xmlns:a16="http://schemas.microsoft.com/office/drawing/2014/main" id="{EA013A64-CF33-4671-A4AF-837C4A5E0D06}"/>
              </a:ext>
            </a:extLst>
          </p:cNvPr>
          <p:cNvPicPr>
            <a:picLocks noChangeAspect="1"/>
          </p:cNvPicPr>
          <p:nvPr/>
        </p:nvPicPr>
        <p:blipFill>
          <a:blip r:embed="rId4"/>
          <a:stretch>
            <a:fillRect/>
          </a:stretch>
        </p:blipFill>
        <p:spPr>
          <a:xfrm>
            <a:off x="6229218" y="1027118"/>
            <a:ext cx="5319316" cy="5414060"/>
          </a:xfrm>
          <a:prstGeom prst="rect">
            <a:avLst/>
          </a:prstGeom>
        </p:spPr>
      </p:pic>
    </p:spTree>
    <p:extLst>
      <p:ext uri="{BB962C8B-B14F-4D97-AF65-F5344CB8AC3E}">
        <p14:creationId xmlns:p14="http://schemas.microsoft.com/office/powerpoint/2010/main" val="133102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Light"/>
                <a:cs typeface="Calibri Light"/>
              </a:rPr>
              <a:t>Manure</a:t>
            </a:r>
            <a:r>
              <a:rPr lang="en-US" dirty="0">
                <a:ea typeface="Calibri Light"/>
                <a:cs typeface="Calibri"/>
              </a:rPr>
              <a:t>: </a:t>
            </a:r>
            <a:r>
              <a:rPr lang="en-US">
                <a:ea typeface="Calibri"/>
                <a:cs typeface="Calibri"/>
              </a:rPr>
              <a:t>Pages 33-35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pic>
        <p:nvPicPr>
          <p:cNvPr id="7" name="Picture 6" descr="A poster of a magazine&#10;&#10;AI-generated content may be incorrect.">
            <a:extLst>
              <a:ext uri="{FF2B5EF4-FFF2-40B4-BE49-F238E27FC236}">
                <a16:creationId xmlns:a16="http://schemas.microsoft.com/office/drawing/2014/main" id="{22EDF05F-E27B-A7B3-C036-361814F63537}"/>
              </a:ext>
            </a:extLst>
          </p:cNvPr>
          <p:cNvPicPr>
            <a:picLocks noChangeAspect="1"/>
          </p:cNvPicPr>
          <p:nvPr/>
        </p:nvPicPr>
        <p:blipFill>
          <a:blip r:embed="rId4"/>
          <a:stretch>
            <a:fillRect/>
          </a:stretch>
        </p:blipFill>
        <p:spPr>
          <a:xfrm>
            <a:off x="7520404" y="554182"/>
            <a:ext cx="3671179" cy="4765964"/>
          </a:xfrm>
          <a:prstGeom prst="rect">
            <a:avLst/>
          </a:prstGeom>
        </p:spPr>
      </p:pic>
    </p:spTree>
    <p:extLst>
      <p:ext uri="{BB962C8B-B14F-4D97-AF65-F5344CB8AC3E}">
        <p14:creationId xmlns:p14="http://schemas.microsoft.com/office/powerpoint/2010/main" val="419845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65447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Nutrients</a:t>
            </a:r>
            <a:endParaRPr dirty="0">
              <a:solidFill>
                <a:schemeClr val="accent6"/>
              </a:solidFill>
            </a:endParaRPr>
          </a:p>
        </p:txBody>
      </p:sp>
      <p:sp>
        <p:nvSpPr>
          <p:cNvPr id="3" name="Content Placeholder 2">
            <a:extLst>
              <a:ext uri="{FF2B5EF4-FFF2-40B4-BE49-F238E27FC236}">
                <a16:creationId xmlns:a16="http://schemas.microsoft.com/office/drawing/2014/main" id="{E02E1466-A679-761B-07E5-3CBAF62A0338}"/>
              </a:ext>
            </a:extLst>
          </p:cNvPr>
          <p:cNvSpPr>
            <a:spLocks noGrp="1"/>
          </p:cNvSpPr>
          <p:nvPr>
            <p:ph idx="1"/>
          </p:nvPr>
        </p:nvSpPr>
        <p:spPr>
          <a:xfrm>
            <a:off x="1236496" y="1733349"/>
            <a:ext cx="7276883" cy="4443614"/>
          </a:xfrm>
        </p:spPr>
        <p:txBody>
          <a:bodyPr/>
          <a:lstStyle/>
          <a:p>
            <a:pPr>
              <a:spcBef>
                <a:spcPts val="600"/>
              </a:spcBef>
              <a:spcAft>
                <a:spcPts val="600"/>
              </a:spcAft>
            </a:pPr>
            <a:r>
              <a:rPr lang="en-US" dirty="0"/>
              <a:t>Manure provides essential plant nutrients</a:t>
            </a:r>
          </a:p>
          <a:p>
            <a:pPr lvl="1">
              <a:spcBef>
                <a:spcPts val="600"/>
              </a:spcBef>
              <a:spcAft>
                <a:spcPts val="600"/>
              </a:spcAft>
            </a:pPr>
            <a:r>
              <a:rPr lang="en-US" dirty="0"/>
              <a:t>N, P, K, and S</a:t>
            </a:r>
          </a:p>
          <a:p>
            <a:pPr lvl="1">
              <a:spcBef>
                <a:spcPts val="600"/>
              </a:spcBef>
              <a:spcAft>
                <a:spcPts val="600"/>
              </a:spcAft>
            </a:pPr>
            <a:r>
              <a:rPr lang="en-US" dirty="0"/>
              <a:t>Other essential plant nutrients</a:t>
            </a:r>
          </a:p>
          <a:p>
            <a:pPr>
              <a:spcBef>
                <a:spcPts val="600"/>
              </a:spcBef>
              <a:spcAft>
                <a:spcPts val="600"/>
              </a:spcAft>
            </a:pPr>
            <a:r>
              <a:rPr lang="en-US" dirty="0"/>
              <a:t>Nutrients in organic and mineral forms</a:t>
            </a:r>
          </a:p>
          <a:p>
            <a:pPr lvl="1">
              <a:spcBef>
                <a:spcPts val="600"/>
              </a:spcBef>
              <a:spcAft>
                <a:spcPts val="600"/>
              </a:spcAft>
            </a:pPr>
            <a:r>
              <a:rPr lang="en-US" dirty="0"/>
              <a:t>Affects plant availability over time</a:t>
            </a:r>
          </a:p>
          <a:p>
            <a:pPr>
              <a:spcBef>
                <a:spcPts val="600"/>
              </a:spcBef>
              <a:spcAft>
                <a:spcPts val="600"/>
              </a:spcAft>
            </a:pPr>
            <a:r>
              <a:rPr lang="en-US" dirty="0"/>
              <a:t>Manure N undergoes chemical transformations</a:t>
            </a:r>
          </a:p>
          <a:p>
            <a:pPr lvl="1">
              <a:spcBef>
                <a:spcPts val="600"/>
              </a:spcBef>
              <a:spcAft>
                <a:spcPts val="600"/>
              </a:spcAft>
            </a:pPr>
            <a:r>
              <a:rPr lang="en-US" dirty="0"/>
              <a:t>Affects plant availability </a:t>
            </a:r>
          </a:p>
          <a:p>
            <a:pPr lvl="1">
              <a:spcBef>
                <a:spcPts val="600"/>
              </a:spcBef>
              <a:spcAft>
                <a:spcPts val="600"/>
              </a:spcAft>
            </a:pPr>
            <a:r>
              <a:rPr lang="en-US" dirty="0"/>
              <a:t>Potential for environmental loss</a:t>
            </a:r>
          </a:p>
          <a:p>
            <a:pPr>
              <a:spcBef>
                <a:spcPts val="600"/>
              </a:spcBef>
              <a:spcAft>
                <a:spcPts val="600"/>
              </a:spcAft>
            </a:pPr>
            <a:endParaRPr lang="en-US" dirty="0"/>
          </a:p>
          <a:p>
            <a:pPr>
              <a:spcBef>
                <a:spcPts val="600"/>
              </a:spcBef>
              <a:spcAft>
                <a:spcPts val="600"/>
              </a:spcAft>
            </a:pPr>
            <a:endParaRPr lang="en-US" dirty="0"/>
          </a:p>
          <a:p>
            <a:pPr marL="457200" lvl="1" indent="0">
              <a:buNone/>
            </a:pPr>
            <a:endParaRPr lang="en-US" dirty="0"/>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7" name="Rectangle 6">
            <a:extLst>
              <a:ext uri="{FF2B5EF4-FFF2-40B4-BE49-F238E27FC236}">
                <a16:creationId xmlns:a16="http://schemas.microsoft.com/office/drawing/2014/main" id="{F466CBA6-F855-407D-7A21-C5E39B81ED61}"/>
              </a:ext>
            </a:extLst>
          </p:cNvPr>
          <p:cNvSpPr/>
          <p:nvPr/>
        </p:nvSpPr>
        <p:spPr>
          <a:xfrm>
            <a:off x="10403840" y="5872480"/>
            <a:ext cx="1675535" cy="792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Google Shape;135;p14"/>
          <p:cNvSpPr txBox="1">
            <a:spLocks noGrp="1"/>
          </p:cNvSpPr>
          <p:nvPr>
            <p:ph type="title"/>
          </p:nvPr>
        </p:nvSpPr>
        <p:spPr>
          <a:xfrm>
            <a:off x="1288383" y="723698"/>
            <a:ext cx="8853233" cy="910466"/>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Nutrient Content</a:t>
            </a:r>
            <a:endParaRPr dirty="0">
              <a:solidFill>
                <a:schemeClr val="accent6"/>
              </a:solidFill>
            </a:endParaRPr>
          </a:p>
        </p:txBody>
      </p:sp>
      <p:sp>
        <p:nvSpPr>
          <p:cNvPr id="3" name="Content Placeholder 2">
            <a:extLst>
              <a:ext uri="{FF2B5EF4-FFF2-40B4-BE49-F238E27FC236}">
                <a16:creationId xmlns:a16="http://schemas.microsoft.com/office/drawing/2014/main" id="{E02E1466-A679-761B-07E5-3CBAF62A0338}"/>
              </a:ext>
            </a:extLst>
          </p:cNvPr>
          <p:cNvSpPr>
            <a:spLocks noGrp="1"/>
          </p:cNvSpPr>
          <p:nvPr>
            <p:ph idx="1"/>
          </p:nvPr>
        </p:nvSpPr>
        <p:spPr>
          <a:xfrm>
            <a:off x="1472979" y="1634164"/>
            <a:ext cx="4242021" cy="4443614"/>
          </a:xfrm>
        </p:spPr>
        <p:txBody>
          <a:bodyPr/>
          <a:lstStyle/>
          <a:p>
            <a:pPr>
              <a:spcBef>
                <a:spcPts val="400"/>
              </a:spcBef>
              <a:spcAft>
                <a:spcPts val="400"/>
              </a:spcAft>
            </a:pPr>
            <a:r>
              <a:rPr lang="en-US" dirty="0"/>
              <a:t>Livestock species</a:t>
            </a:r>
          </a:p>
          <a:p>
            <a:pPr>
              <a:spcBef>
                <a:spcPts val="400"/>
              </a:spcBef>
              <a:spcAft>
                <a:spcPts val="400"/>
              </a:spcAft>
            </a:pPr>
            <a:r>
              <a:rPr lang="en-US" dirty="0"/>
              <a:t>Solid </a:t>
            </a:r>
          </a:p>
          <a:p>
            <a:pPr>
              <a:spcBef>
                <a:spcPts val="400"/>
              </a:spcBef>
              <a:spcAft>
                <a:spcPts val="400"/>
              </a:spcAft>
            </a:pPr>
            <a:r>
              <a:rPr lang="en-US" dirty="0"/>
              <a:t>Liquid </a:t>
            </a:r>
          </a:p>
          <a:p>
            <a:pPr lvl="1">
              <a:spcBef>
                <a:spcPts val="400"/>
              </a:spcBef>
              <a:spcAft>
                <a:spcPts val="400"/>
              </a:spcAft>
            </a:pPr>
            <a:r>
              <a:rPr lang="en-US" dirty="0"/>
              <a:t>DM content </a:t>
            </a:r>
          </a:p>
          <a:p>
            <a:pPr>
              <a:spcBef>
                <a:spcPts val="400"/>
              </a:spcBef>
              <a:spcAft>
                <a:spcPts val="400"/>
              </a:spcAft>
            </a:pPr>
            <a:r>
              <a:rPr lang="en-US" dirty="0"/>
              <a:t>Application</a:t>
            </a:r>
          </a:p>
          <a:p>
            <a:pPr lvl="1">
              <a:spcBef>
                <a:spcPts val="400"/>
              </a:spcBef>
              <a:spcAft>
                <a:spcPts val="400"/>
              </a:spcAft>
            </a:pPr>
            <a:r>
              <a:rPr lang="en-US" dirty="0"/>
              <a:t>Surface</a:t>
            </a:r>
          </a:p>
          <a:p>
            <a:pPr lvl="1">
              <a:spcBef>
                <a:spcPts val="400"/>
              </a:spcBef>
              <a:spcAft>
                <a:spcPts val="400"/>
              </a:spcAft>
            </a:pPr>
            <a:r>
              <a:rPr lang="en-US" dirty="0"/>
              <a:t>Incorporated</a:t>
            </a:r>
          </a:p>
          <a:p>
            <a:pPr>
              <a:spcBef>
                <a:spcPts val="400"/>
              </a:spcBef>
              <a:spcAft>
                <a:spcPts val="400"/>
              </a:spcAft>
            </a:pPr>
            <a:r>
              <a:rPr lang="en-US" dirty="0"/>
              <a:t>1</a:t>
            </a:r>
            <a:r>
              <a:rPr lang="en-US" baseline="30000" dirty="0"/>
              <a:t>st</a:t>
            </a:r>
            <a:r>
              <a:rPr lang="en-US" dirty="0"/>
              <a:t>-year / 2</a:t>
            </a:r>
            <a:r>
              <a:rPr lang="en-US" baseline="30000" dirty="0"/>
              <a:t>nd</a:t>
            </a:r>
            <a:r>
              <a:rPr lang="en-US" dirty="0"/>
              <a:t>-year</a:t>
            </a:r>
          </a:p>
          <a:p>
            <a:pPr>
              <a:spcBef>
                <a:spcPts val="600"/>
              </a:spcBef>
              <a:spcAft>
                <a:spcPts val="600"/>
              </a:spcAft>
            </a:pPr>
            <a:endParaRPr lang="en-US" dirty="0"/>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31A4729C-C5C3-91FF-C55A-3AE6EDA28B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85" r="1"/>
          <a:stretch/>
        </p:blipFill>
        <p:spPr>
          <a:xfrm>
            <a:off x="7458090" y="799081"/>
            <a:ext cx="4325995" cy="5512083"/>
          </a:xfrm>
          <a:prstGeom prst="rect">
            <a:avLst/>
          </a:prstGeom>
        </p:spPr>
      </p:pic>
      <p:pic>
        <p:nvPicPr>
          <p:cNvPr id="6" name="Picture 5">
            <a:extLst>
              <a:ext uri="{FF2B5EF4-FFF2-40B4-BE49-F238E27FC236}">
                <a16:creationId xmlns:a16="http://schemas.microsoft.com/office/drawing/2014/main" id="{8E723FF9-55EF-036A-00BD-F12171CFDF42}"/>
              </a:ext>
            </a:extLst>
          </p:cNvPr>
          <p:cNvPicPr>
            <a:picLocks noChangeAspect="1"/>
          </p:cNvPicPr>
          <p:nvPr/>
        </p:nvPicPr>
        <p:blipFill>
          <a:blip r:embed="rId4"/>
          <a:stretch>
            <a:fillRect/>
          </a:stretch>
        </p:blipFill>
        <p:spPr>
          <a:xfrm>
            <a:off x="6867510" y="2021159"/>
            <a:ext cx="590580" cy="4273770"/>
          </a:xfrm>
          <a:prstGeom prst="rect">
            <a:avLst/>
          </a:prstGeom>
        </p:spPr>
      </p:pic>
      <p:sp>
        <p:nvSpPr>
          <p:cNvPr id="8" name="TextBox 7">
            <a:extLst>
              <a:ext uri="{FF2B5EF4-FFF2-40B4-BE49-F238E27FC236}">
                <a16:creationId xmlns:a16="http://schemas.microsoft.com/office/drawing/2014/main" id="{D40D9BDB-F867-2895-C02B-D62BC66C27EE}"/>
              </a:ext>
            </a:extLst>
          </p:cNvPr>
          <p:cNvSpPr txBox="1"/>
          <p:nvPr/>
        </p:nvSpPr>
        <p:spPr>
          <a:xfrm>
            <a:off x="6867510" y="6328827"/>
            <a:ext cx="29323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Fast Facts Magazine pg. 24</a:t>
            </a:r>
          </a:p>
        </p:txBody>
      </p:sp>
    </p:spTree>
    <p:extLst>
      <p:ext uri="{BB962C8B-B14F-4D97-AF65-F5344CB8AC3E}">
        <p14:creationId xmlns:p14="http://schemas.microsoft.com/office/powerpoint/2010/main" val="37444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1089540" y="761160"/>
            <a:ext cx="10626210" cy="910466"/>
          </a:xfrm>
          <a:prstGeom prst="rect">
            <a:avLst/>
          </a:prstGeom>
        </p:spPr>
        <p:txBody>
          <a:bodyPr spcFirstLastPara="1" vert="horz" wrap="square" lIns="121900" tIns="121900" rIns="121900" bIns="121900" rtlCol="0" anchor="t" anchorCtr="0">
            <a:normAutofit fontScale="90000"/>
          </a:bodyPr>
          <a:lstStyle/>
          <a:p>
            <a:r>
              <a:rPr lang="en" dirty="0">
                <a:solidFill>
                  <a:schemeClr val="accent6"/>
                </a:solidFill>
              </a:rPr>
              <a:t>Information Needed to Properly Credit Manure Nutrients:</a:t>
            </a:r>
            <a:endParaRPr dirty="0">
              <a:solidFill>
                <a:schemeClr val="accent6"/>
              </a:solidFill>
            </a:endParaRPr>
          </a:p>
        </p:txBody>
      </p:sp>
      <p:sp>
        <p:nvSpPr>
          <p:cNvPr id="144" name="Google Shape;144;p15"/>
          <p:cNvSpPr txBox="1">
            <a:spLocks noGrp="1"/>
          </p:cNvSpPr>
          <p:nvPr>
            <p:ph idx="1"/>
          </p:nvPr>
        </p:nvSpPr>
        <p:spPr>
          <a:xfrm>
            <a:off x="1236496" y="1602989"/>
            <a:ext cx="9955087" cy="4351338"/>
          </a:xfrm>
          <a:prstGeom prst="rect">
            <a:avLst/>
          </a:prstGeom>
        </p:spPr>
        <p:txBody>
          <a:bodyPr spcFirstLastPara="1" vert="horz" wrap="square" lIns="121900" tIns="121900" rIns="121900" bIns="121900" rtlCol="0" anchor="t" anchorCtr="0">
            <a:normAutofit/>
          </a:bodyPr>
          <a:lstStyle/>
          <a:p>
            <a:pPr marL="514350" indent="-514350">
              <a:lnSpc>
                <a:spcPct val="115000"/>
              </a:lnSpc>
              <a:buClr>
                <a:srgbClr val="000000"/>
              </a:buClr>
              <a:buSzPct val="75000"/>
              <a:buFont typeface="+mj-lt"/>
              <a:buAutoNum type="arabicPeriod"/>
            </a:pPr>
            <a:r>
              <a:rPr lang="en" sz="3200" dirty="0">
                <a:solidFill>
                  <a:srgbClr val="000000"/>
                </a:solidFill>
                <a:ea typeface="Nunito"/>
                <a:cs typeface="Nunito"/>
                <a:sym typeface="Nunito"/>
              </a:rPr>
              <a:t>Available nutrient content</a:t>
            </a:r>
            <a:endParaRPr sz="3200" dirty="0">
              <a:solidFill>
                <a:srgbClr val="000000"/>
              </a:solidFill>
              <a:ea typeface="Nunito"/>
              <a:cs typeface="Nunito"/>
              <a:sym typeface="Nunito"/>
            </a:endParaRPr>
          </a:p>
          <a:p>
            <a:pPr indent="0">
              <a:lnSpc>
                <a:spcPct val="115000"/>
              </a:lnSpc>
              <a:spcBef>
                <a:spcPts val="1600"/>
              </a:spcBef>
              <a:buNone/>
            </a:pPr>
            <a:r>
              <a:rPr lang="en" sz="3600" dirty="0">
                <a:solidFill>
                  <a:srgbClr val="000000"/>
                </a:solidFill>
                <a:ea typeface="Nunito"/>
                <a:cs typeface="Nunito"/>
                <a:sym typeface="Nunito"/>
              </a:rPr>
              <a:t>		</a:t>
            </a:r>
            <a:r>
              <a:rPr lang="en" dirty="0">
                <a:solidFill>
                  <a:srgbClr val="000000"/>
                </a:solidFill>
                <a:ea typeface="Nunito"/>
                <a:cs typeface="Nunito"/>
                <a:sym typeface="Nunito"/>
              </a:rPr>
              <a:t>X</a:t>
            </a:r>
            <a:endParaRPr dirty="0">
              <a:solidFill>
                <a:srgbClr val="000000"/>
              </a:solidFill>
              <a:ea typeface="Nunito"/>
              <a:cs typeface="Nunito"/>
              <a:sym typeface="Nunito"/>
            </a:endParaRPr>
          </a:p>
          <a:p>
            <a:pPr marL="666746" indent="-514350">
              <a:lnSpc>
                <a:spcPct val="200000"/>
              </a:lnSpc>
              <a:spcBef>
                <a:spcPts val="1600"/>
              </a:spcBef>
              <a:buClr>
                <a:srgbClr val="000000"/>
              </a:buClr>
              <a:buSzPct val="75000"/>
              <a:buFont typeface="+mj-lt"/>
              <a:buAutoNum type="arabicPeriod" startAt="2"/>
            </a:pPr>
            <a:r>
              <a:rPr lang="en" sz="3200" dirty="0">
                <a:solidFill>
                  <a:srgbClr val="000000"/>
                </a:solidFill>
                <a:ea typeface="Nunito"/>
                <a:cs typeface="Nunito"/>
                <a:sym typeface="Nunito"/>
              </a:rPr>
              <a:t>Manure application rate</a:t>
            </a:r>
            <a:endParaRPr sz="3200" dirty="0">
              <a:solidFill>
                <a:srgbClr val="000000"/>
              </a:solidFill>
              <a:ea typeface="Nunito"/>
              <a:cs typeface="Nunito"/>
              <a:sym typeface="Nunito"/>
            </a:endParaRPr>
          </a:p>
          <a:p>
            <a:pPr indent="0">
              <a:lnSpc>
                <a:spcPct val="200000"/>
              </a:lnSpc>
              <a:spcBef>
                <a:spcPts val="1600"/>
              </a:spcBef>
              <a:spcAft>
                <a:spcPts val="1600"/>
              </a:spcAft>
              <a:buNone/>
            </a:pPr>
            <a:r>
              <a:rPr lang="en" sz="3200" b="1" dirty="0">
                <a:solidFill>
                  <a:srgbClr val="000000"/>
                </a:solidFill>
                <a:ea typeface="Nunito"/>
                <a:cs typeface="Nunito"/>
                <a:sym typeface="Nunito"/>
              </a:rPr>
              <a:t>=   Nutrient credits N-P-K</a:t>
            </a:r>
            <a:endParaRPr sz="3200" b="1" dirty="0">
              <a:solidFill>
                <a:srgbClr val="000000"/>
              </a:solidFill>
              <a:ea typeface="Nunito"/>
              <a:cs typeface="Nunito"/>
              <a:sym typeface="Nunito"/>
            </a:endParaRPr>
          </a:p>
        </p:txBody>
      </p:sp>
      <p:pic>
        <p:nvPicPr>
          <p:cNvPr id="3" name="Picture 2" descr="A tractor in a field&#10;&#10;Description automatically generated">
            <a:extLst>
              <a:ext uri="{FF2B5EF4-FFF2-40B4-BE49-F238E27FC236}">
                <a16:creationId xmlns:a16="http://schemas.microsoft.com/office/drawing/2014/main" id="{08BD5D35-E2A4-55E3-86D3-E752610F1D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24657" y="4040723"/>
            <a:ext cx="2958805" cy="2428575"/>
          </a:xfrm>
          <a:prstGeom prst="rect">
            <a:avLst/>
          </a:prstGeom>
        </p:spPr>
      </p:pic>
      <p:pic>
        <p:nvPicPr>
          <p:cNvPr id="5" name="Picture 4" descr="A tractor in a field&#10;&#10;Description automatically generated">
            <a:extLst>
              <a:ext uri="{FF2B5EF4-FFF2-40B4-BE49-F238E27FC236}">
                <a16:creationId xmlns:a16="http://schemas.microsoft.com/office/drawing/2014/main" id="{C1E0B758-BED1-4049-43A1-00F861313F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3015" y="1650339"/>
            <a:ext cx="3258568" cy="216263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987E80-9390-9E8A-28E3-C09AA73B7B7D}"/>
              </a:ext>
            </a:extLst>
          </p:cNvPr>
          <p:cNvSpPr>
            <a:spLocks noGrp="1"/>
          </p:cNvSpPr>
          <p:nvPr>
            <p:ph type="title"/>
          </p:nvPr>
        </p:nvSpPr>
        <p:spPr>
          <a:xfrm>
            <a:off x="1236496" y="741476"/>
            <a:ext cx="9955086" cy="910466"/>
          </a:xfrm>
        </p:spPr>
        <p:txBody>
          <a:bodyPr/>
          <a:lstStyle/>
          <a:p>
            <a:r>
              <a:rPr lang="en-US" dirty="0"/>
              <a:t>Manure + Natural Resource Concerns</a:t>
            </a:r>
          </a:p>
        </p:txBody>
      </p:sp>
      <p:sp>
        <p:nvSpPr>
          <p:cNvPr id="4" name="Content Placeholder 3">
            <a:extLst>
              <a:ext uri="{FF2B5EF4-FFF2-40B4-BE49-F238E27FC236}">
                <a16:creationId xmlns:a16="http://schemas.microsoft.com/office/drawing/2014/main" id="{5EE4D637-366B-9B7E-B5F2-D4E8ACA73D36}"/>
              </a:ext>
            </a:extLst>
          </p:cNvPr>
          <p:cNvSpPr>
            <a:spLocks noGrp="1"/>
          </p:cNvSpPr>
          <p:nvPr>
            <p:ph idx="1"/>
          </p:nvPr>
        </p:nvSpPr>
        <p:spPr>
          <a:xfrm>
            <a:off x="1236496" y="1765186"/>
            <a:ext cx="9955087" cy="4351338"/>
          </a:xfrm>
        </p:spPr>
        <p:txBody>
          <a:bodyPr/>
          <a:lstStyle/>
          <a:p>
            <a:r>
              <a:rPr lang="en-US" dirty="0"/>
              <a:t>Field losses of manure can cause environmental contamination</a:t>
            </a:r>
          </a:p>
          <a:p>
            <a:pPr lvl="1"/>
            <a:r>
              <a:rPr lang="en-US" dirty="0"/>
              <a:t>Groundwater quality</a:t>
            </a:r>
          </a:p>
          <a:p>
            <a:pPr lvl="1"/>
            <a:r>
              <a:rPr lang="en-US" dirty="0"/>
              <a:t>Aquatic ecosystems in surface water bodies</a:t>
            </a:r>
          </a:p>
          <a:p>
            <a:pPr lvl="2"/>
            <a:r>
              <a:rPr lang="en-US" dirty="0"/>
              <a:t>Weed and algae growth</a:t>
            </a:r>
          </a:p>
          <a:p>
            <a:pPr lvl="2"/>
            <a:r>
              <a:rPr lang="en-US" dirty="0"/>
              <a:t>Oxygen depletion for fish and aquatic organisms</a:t>
            </a:r>
          </a:p>
          <a:p>
            <a:r>
              <a:rPr lang="en-US" dirty="0"/>
              <a:t>Primary nutrient loss concerns:</a:t>
            </a:r>
          </a:p>
          <a:p>
            <a:pPr lvl="1"/>
            <a:r>
              <a:rPr lang="en-US" dirty="0"/>
              <a:t>Nitrate-N leaching to groundwater</a:t>
            </a:r>
          </a:p>
          <a:p>
            <a:pPr lvl="1"/>
            <a:r>
              <a:rPr lang="en-US" dirty="0"/>
              <a:t>P + N losses to surface water bodies</a:t>
            </a:r>
          </a:p>
          <a:p>
            <a:pPr lvl="2"/>
            <a:r>
              <a:rPr lang="en-US" dirty="0"/>
              <a:t>Via runoff and soil erosion</a:t>
            </a:r>
          </a:p>
          <a:p>
            <a:r>
              <a:rPr lang="en-US" dirty="0"/>
              <a:t>Manure application guidelines to prevent + minimize risk</a:t>
            </a:r>
          </a:p>
        </p:txBody>
      </p:sp>
    </p:spTree>
    <p:extLst>
      <p:ext uri="{BB962C8B-B14F-4D97-AF65-F5344CB8AC3E}">
        <p14:creationId xmlns:p14="http://schemas.microsoft.com/office/powerpoint/2010/main" val="281364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US" dirty="0">
                <a:solidFill>
                  <a:schemeClr val="accent6"/>
                </a:solidFill>
              </a:rPr>
              <a:t>Manure Sampling</a:t>
            </a:r>
            <a:endParaRPr dirty="0">
              <a:solidFill>
                <a:schemeClr val="accent6"/>
              </a:solidFill>
            </a:endParaRPr>
          </a:p>
        </p:txBody>
      </p:sp>
      <p:sp>
        <p:nvSpPr>
          <p:cNvPr id="160" name="Google Shape;160;p17"/>
          <p:cNvSpPr txBox="1">
            <a:spLocks noGrp="1"/>
          </p:cNvSpPr>
          <p:nvPr>
            <p:ph idx="1"/>
          </p:nvPr>
        </p:nvSpPr>
        <p:spPr>
          <a:xfrm>
            <a:off x="1467084" y="1515845"/>
            <a:ext cx="9955087" cy="4881562"/>
          </a:xfrm>
          <a:prstGeom prst="rect">
            <a:avLst/>
          </a:prstGeom>
        </p:spPr>
        <p:txBody>
          <a:bodyPr spcFirstLastPara="1" vert="horz" wrap="square" lIns="121900" tIns="121900" rIns="121900" bIns="121900" rtlCol="0" anchor="t" anchorCtr="0">
            <a:noAutofit/>
          </a:bodyPr>
          <a:lstStyle/>
          <a:p>
            <a:pPr marL="0" indent="0">
              <a:lnSpc>
                <a:spcPct val="95000"/>
              </a:lnSpc>
              <a:buNone/>
            </a:pPr>
            <a:r>
              <a:rPr lang="en" sz="2667" dirty="0">
                <a:solidFill>
                  <a:srgbClr val="000000"/>
                </a:solidFill>
                <a:ea typeface="Nunito"/>
                <a:cs typeface="Nunito"/>
                <a:sym typeface="Nunito"/>
              </a:rPr>
              <a:t>Available nutrient content of manure varies based on:</a:t>
            </a:r>
            <a:endParaRPr sz="2667" dirty="0">
              <a:solidFill>
                <a:srgbClr val="000000"/>
              </a:solidFill>
              <a:ea typeface="Nunito"/>
              <a:cs typeface="Nunito"/>
              <a:sym typeface="Nunito"/>
            </a:endParaRPr>
          </a:p>
          <a:p>
            <a:pPr marL="739775" indent="-339725">
              <a:lnSpc>
                <a:spcPct val="95000"/>
              </a:lnSpc>
              <a:spcBef>
                <a:spcPts val="1600"/>
              </a:spcBef>
              <a:buClr>
                <a:srgbClr val="000000"/>
              </a:buClr>
              <a:buSzPts val="1800"/>
              <a:buFont typeface="Nunito"/>
              <a:buChar char="●"/>
            </a:pPr>
            <a:r>
              <a:rPr lang="en" sz="2400" dirty="0">
                <a:solidFill>
                  <a:srgbClr val="000000"/>
                </a:solidFill>
                <a:ea typeface="Nunito"/>
                <a:cs typeface="Nunito"/>
                <a:sym typeface="Nunito"/>
              </a:rPr>
              <a:t>Nutritional program</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Bedding content and type</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Age and structure of stacked manure</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Rainwater / milk house waste / flush systems</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Liquid-solid separation</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Composting</a:t>
            </a:r>
            <a:endParaRPr sz="2400" dirty="0">
              <a:solidFill>
                <a:srgbClr val="000000"/>
              </a:solidFill>
              <a:ea typeface="Nunito"/>
              <a:cs typeface="Nunito"/>
              <a:sym typeface="Nunito"/>
            </a:endParaRPr>
          </a:p>
          <a:p>
            <a:pPr marL="0" indent="0">
              <a:lnSpc>
                <a:spcPct val="95000"/>
              </a:lnSpc>
              <a:spcBef>
                <a:spcPts val="1600"/>
              </a:spcBef>
              <a:buNone/>
            </a:pPr>
            <a:endParaRPr sz="2667" dirty="0">
              <a:solidFill>
                <a:srgbClr val="000000"/>
              </a:solidFill>
              <a:ea typeface="Nunito"/>
              <a:cs typeface="Nunito"/>
              <a:sym typeface="Nunito"/>
            </a:endParaRPr>
          </a:p>
          <a:p>
            <a:pPr marL="0" indent="0">
              <a:lnSpc>
                <a:spcPct val="95000"/>
              </a:lnSpc>
              <a:spcBef>
                <a:spcPts val="1600"/>
              </a:spcBef>
              <a:spcAft>
                <a:spcPts val="1600"/>
              </a:spcAft>
              <a:buNone/>
            </a:pPr>
            <a:r>
              <a:rPr lang="en" b="1" dirty="0">
                <a:solidFill>
                  <a:srgbClr val="000000"/>
                </a:solidFill>
                <a:ea typeface="Nunito"/>
                <a:cs typeface="Nunito"/>
                <a:sym typeface="Nunito"/>
              </a:rPr>
              <a:t>Manure analysis may provide more accurate results </a:t>
            </a:r>
            <a:endParaRPr b="1" dirty="0">
              <a:solidFill>
                <a:srgbClr val="000000"/>
              </a:solidFill>
              <a:ea typeface="Nunito"/>
              <a:cs typeface="Nunito"/>
              <a:sym typeface="Nun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solidFill>
                  <a:schemeClr val="accent6"/>
                </a:solidFill>
              </a:rPr>
              <a:t>Solid Manure Sample Collection</a:t>
            </a:r>
            <a:endParaRPr dirty="0">
              <a:solidFill>
                <a:schemeClr val="accent6"/>
              </a:solidFill>
            </a:endParaRPr>
          </a:p>
        </p:txBody>
      </p:sp>
      <p:sp>
        <p:nvSpPr>
          <p:cNvPr id="173" name="Google Shape;173;p19"/>
          <p:cNvSpPr txBox="1">
            <a:spLocks noGrp="1"/>
          </p:cNvSpPr>
          <p:nvPr>
            <p:ph idx="1"/>
          </p:nvPr>
        </p:nvSpPr>
        <p:spPr>
          <a:xfrm>
            <a:off x="1236497" y="1690688"/>
            <a:ext cx="9955087" cy="4351338"/>
          </a:xfrm>
          <a:prstGeom prst="rect">
            <a:avLst/>
          </a:prstGeom>
        </p:spPr>
        <p:txBody>
          <a:bodyPr spcFirstLastPara="1" vert="horz" wrap="square" lIns="121900" tIns="121900" rIns="121900" bIns="121900" rtlCol="0" anchor="t" anchorCtr="0">
            <a:normAutofit/>
          </a:bodyPr>
          <a:lstStyle/>
          <a:p>
            <a:pPr marL="0" indent="0">
              <a:buNone/>
            </a:pPr>
            <a:r>
              <a:rPr lang="en" sz="3200" dirty="0">
                <a:solidFill>
                  <a:srgbClr val="000000"/>
                </a:solidFill>
                <a:ea typeface="Nunito"/>
                <a:cs typeface="Nunito"/>
                <a:sym typeface="Nunito"/>
              </a:rPr>
              <a:t>When loading:</a:t>
            </a:r>
            <a:endParaRPr sz="3200" dirty="0">
              <a:solidFill>
                <a:srgbClr val="000000"/>
              </a:solidFill>
              <a:ea typeface="Nunito"/>
              <a:cs typeface="Nunito"/>
              <a:sym typeface="Nunito"/>
            </a:endParaRP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Collect 3-5 sub-samples from different spreader loads and combine to form 1 single composite sample</a:t>
            </a: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Mix composite sample and place a one pound subsample in a gallon plastic bag. Label with date and source. </a:t>
            </a: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Sampling from stack or bedded pack is not recommended.</a:t>
            </a:r>
            <a:endParaRPr dirty="0">
              <a:solidFill>
                <a:srgbClr val="000000"/>
              </a:solidFill>
              <a:ea typeface="Nunito"/>
              <a:cs typeface="Nunito"/>
              <a:sym typeface="Nun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Nutrient Mgmt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itrogen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Phosphoru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Potassium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Manure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379</TotalTime>
  <Words>2456</Words>
  <Application>Microsoft Macintosh PowerPoint</Application>
  <PresentationFormat>Widescreen</PresentationFormat>
  <Paragraphs>242</Paragraphs>
  <Slides>30</Slides>
  <Notes>18</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30</vt:i4>
      </vt:variant>
    </vt:vector>
  </HeadingPairs>
  <TitlesOfParts>
    <vt:vector size="45" baseType="lpstr">
      <vt:lpstr>Abadi</vt:lpstr>
      <vt:lpstr>Aptos</vt:lpstr>
      <vt:lpstr>Arial</vt:lpstr>
      <vt:lpstr>Calibri</vt:lpstr>
      <vt:lpstr>Calibri Light</vt:lpstr>
      <vt:lpstr>Nunito</vt:lpstr>
      <vt:lpstr>Segoe UI</vt:lpstr>
      <vt:lpstr>3_Soils template</vt:lpstr>
      <vt:lpstr>2 Nutrient Mgmt template</vt:lpstr>
      <vt:lpstr>1 NMFE opening template</vt:lpstr>
      <vt:lpstr>4_Soils template</vt:lpstr>
      <vt:lpstr>4_Nitrogen template</vt:lpstr>
      <vt:lpstr>5_Phosphorus template</vt:lpstr>
      <vt:lpstr>6_Potassium template</vt:lpstr>
      <vt:lpstr>7_Manure template</vt:lpstr>
      <vt:lpstr>PowerPoint Presentation</vt:lpstr>
      <vt:lpstr>Manure Considerations</vt:lpstr>
      <vt:lpstr>Following Along in Fast Facts?  </vt:lpstr>
      <vt:lpstr>Manure Nutrients</vt:lpstr>
      <vt:lpstr>Manure Nutrient Content</vt:lpstr>
      <vt:lpstr>Information Needed to Properly Credit Manure Nutrients:</vt:lpstr>
      <vt:lpstr>Manure + Natural Resource Concerns</vt:lpstr>
      <vt:lpstr>Manure Sampling</vt:lpstr>
      <vt:lpstr>Solid Manure Sample Collection</vt:lpstr>
      <vt:lpstr>Collecting a Liquid Manure Sample </vt:lpstr>
      <vt:lpstr>Manure Sample Submission Form</vt:lpstr>
      <vt:lpstr>Manure Analysis</vt:lpstr>
      <vt:lpstr>Determining Application Rates</vt:lpstr>
      <vt:lpstr>Manure Application Rates: How Much Am I Spreading? </vt:lpstr>
      <vt:lpstr>Field Conditions and Seasonal Considerations</vt:lpstr>
      <vt:lpstr>Manure Application Precautions</vt:lpstr>
      <vt:lpstr>Surface Water Quality Management Areas (SWQMA)</vt:lpstr>
      <vt:lpstr>Surface Water Quality Management Areas (SWQMA) </vt:lpstr>
      <vt:lpstr>Wells And Other Conduits To Groundwater </vt:lpstr>
      <vt:lpstr>Nitrogen Restricted Soils-soils that are at high risk for leaching or shallow depth to bedrock</vt:lpstr>
      <vt:lpstr>For late summer or fall manure or organic by-products with greater than 4% dry matter:</vt:lpstr>
      <vt:lpstr>For late summer or fall manure or organic by-products with less than or equal to 4% Dry Matter:</vt:lpstr>
      <vt:lpstr>Winter Spreading Precautions</vt:lpstr>
      <vt:lpstr>SWQMAs</vt:lpstr>
      <vt:lpstr>Application limitations</vt:lpstr>
      <vt:lpstr>Spreading restrictions</vt:lpstr>
      <vt:lpstr>Spreading Precautions </vt:lpstr>
      <vt:lpstr>Spreading Precautions </vt:lpstr>
      <vt:lpstr>Runoff Risk Advisory Forecast</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 Smith</dc:creator>
  <cp:lastModifiedBy>Madeline Rastall</cp:lastModifiedBy>
  <cp:revision>13</cp:revision>
  <dcterms:created xsi:type="dcterms:W3CDTF">2025-10-15T17:50:15Z</dcterms:created>
  <dcterms:modified xsi:type="dcterms:W3CDTF">2025-11-20T17:42:46Z</dcterms:modified>
</cp:coreProperties>
</file>