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73" r:id="rId3"/>
    <p:sldMasterId id="2147483684" r:id="rId4"/>
    <p:sldMasterId id="2147483692" r:id="rId5"/>
    <p:sldMasterId id="2147483699" r:id="rId6"/>
    <p:sldMasterId id="2147483706" r:id="rId7"/>
    <p:sldMasterId id="2147483713" r:id="rId8"/>
  </p:sldMasterIdLst>
  <p:notesMasterIdLst>
    <p:notesMasterId r:id="rId45"/>
  </p:notesMasterIdLst>
  <p:sldIdLst>
    <p:sldId id="1542" r:id="rId9"/>
    <p:sldId id="1570" r:id="rId10"/>
    <p:sldId id="1549" r:id="rId11"/>
    <p:sldId id="257" r:id="rId12"/>
    <p:sldId id="1700" r:id="rId13"/>
    <p:sldId id="1701" r:id="rId14"/>
    <p:sldId id="1718" r:id="rId15"/>
    <p:sldId id="1738" r:id="rId16"/>
    <p:sldId id="1706" r:id="rId17"/>
    <p:sldId id="1809" r:id="rId18"/>
    <p:sldId id="1739" r:id="rId19"/>
    <p:sldId id="1740" r:id="rId20"/>
    <p:sldId id="1741" r:id="rId21"/>
    <p:sldId id="1742" r:id="rId22"/>
    <p:sldId id="1733" r:id="rId23"/>
    <p:sldId id="1791" r:id="rId24"/>
    <p:sldId id="1792" r:id="rId25"/>
    <p:sldId id="1715" r:id="rId26"/>
    <p:sldId id="1793" r:id="rId27"/>
    <p:sldId id="1709" r:id="rId28"/>
    <p:sldId id="1710" r:id="rId29"/>
    <p:sldId id="1713" r:id="rId30"/>
    <p:sldId id="1736" r:id="rId31"/>
    <p:sldId id="1737" r:id="rId32"/>
    <p:sldId id="1714" r:id="rId33"/>
    <p:sldId id="1794" r:id="rId34"/>
    <p:sldId id="1795" r:id="rId35"/>
    <p:sldId id="1796" r:id="rId36"/>
    <p:sldId id="1797" r:id="rId37"/>
    <p:sldId id="1798" r:id="rId38"/>
    <p:sldId id="1799" r:id="rId39"/>
    <p:sldId id="1800" r:id="rId40"/>
    <p:sldId id="1801" r:id="rId41"/>
    <p:sldId id="1802" r:id="rId42"/>
    <p:sldId id="1803" r:id="rId43"/>
    <p:sldId id="18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p:restoredTop sz="94725"/>
  </p:normalViewPr>
  <p:slideViewPr>
    <p:cSldViewPr snapToGrid="0">
      <p:cViewPr varScale="1">
        <p:scale>
          <a:sx n="152" d="100"/>
          <a:sy n="152" d="100"/>
        </p:scale>
        <p:origin x="4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8AC34-8676-7E41-A9FE-26EDA923B47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738AB-B706-0240-8D86-1E630A891B85}" type="slidenum">
              <a:rPr lang="en-US" smtClean="0"/>
              <a:t>‹#›</a:t>
            </a:fld>
            <a:endParaRPr lang="en-US"/>
          </a:p>
        </p:txBody>
      </p:sp>
    </p:spTree>
    <p:extLst>
      <p:ext uri="{BB962C8B-B14F-4D97-AF65-F5344CB8AC3E}">
        <p14:creationId xmlns:p14="http://schemas.microsoft.com/office/powerpoint/2010/main" val="46701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B738AB-B706-0240-8D86-1E630A891B85}" type="slidenum">
              <a:rPr lang="en-US" smtClean="0"/>
              <a:t>1</a:t>
            </a:fld>
            <a:endParaRPr lang="en-US"/>
          </a:p>
        </p:txBody>
      </p:sp>
    </p:spTree>
    <p:extLst>
      <p:ext uri="{BB962C8B-B14F-4D97-AF65-F5344CB8AC3E}">
        <p14:creationId xmlns:p14="http://schemas.microsoft.com/office/powerpoint/2010/main" val="59691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NM2.2.6  Most NM plans should include a plan narrative that explains issues such as deviations from the 590 standard, soil fertility or liming alerts, and/or manure application restrictions.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0892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NM2.1.2  A NM plan is a dynamic tool that can be used to access current soil fertility practices and develop future farm goals.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NM2.1.3  A NM plan can be a very effective record-keeping tool.</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NM2.1.4  NM plans require annual updating.</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2950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NM2.2.1  Soil test results provide the base nutrient recommendations for each field.</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NM2.2.2  All on-farm nutrient resources – manure, legumes in the crop rotation, biosolids and other organic amendments, residual soil nitrate – must be included since they all contain nutrients and need to be accounted for  or “credited.”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200"/>
              </a:spcBef>
              <a:spcAft>
                <a:spcPts val="0"/>
              </a:spcAft>
            </a:pP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r>
              <a:rPr lang="en-US" dirty="0"/>
              <a:t>Inventory of manure production and equipment capabilities </a:t>
            </a:r>
          </a:p>
          <a:p>
            <a:pPr lvl="1"/>
            <a:r>
              <a:rPr lang="en-US" dirty="0"/>
              <a:t>Annual manure production estimate</a:t>
            </a:r>
          </a:p>
          <a:p>
            <a:pPr lvl="1"/>
            <a:r>
              <a:rPr lang="en-US" dirty="0"/>
              <a:t>Manure nutrient content </a:t>
            </a:r>
          </a:p>
          <a:p>
            <a:pPr lvl="1"/>
            <a:r>
              <a:rPr lang="en-US" dirty="0"/>
              <a:t>Manure spreader calibration</a:t>
            </a:r>
          </a:p>
          <a:p>
            <a:pPr lvl="1"/>
            <a:r>
              <a:rPr lang="en-US" dirty="0"/>
              <a:t>Manure spreader capabilities </a:t>
            </a:r>
          </a:p>
          <a:p>
            <a:endParaRPr lang="en-US" dirty="0"/>
          </a:p>
        </p:txBody>
      </p:sp>
    </p:spTree>
    <p:extLst>
      <p:ext uri="{BB962C8B-B14F-4D97-AF65-F5344CB8AC3E}">
        <p14:creationId xmlns:p14="http://schemas.microsoft.com/office/powerpoint/2010/main" val="146464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NM2.2.3  The plan must be written for the entire crop rotation.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NM2.2.5  The nutrient application plan includes all manure, biosolids, lime and fertilizer applications.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8311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07505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26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5155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700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NM2.1.1  A nutrient management plan has five basic components: 1) Soil test results, 2) On-farm nutrient resources inventory and nutrient crediting of those resources,  3) Cropping plan,  4) On-farm conservation practices inventory,  5) Nutrient application plan.</a:t>
            </a: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92974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NM2.2.6  Most NM plans should include a plan narrative that explains issues such as deviations from the 590 standard, soil fertility or liming alerts, and/or manure application restrictions.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0892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0"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NM1.1.1  A NM plan is a strategy for obtaining the maximum economic return from both on- and off-farm fertilizer resources in a manner that promotes soil conservation and protects the quality of nearby water resources. </a:t>
            </a:r>
            <a:endParaRPr lang="en-US" sz="1800" b="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6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NM1.1.2  A successful plan has agronomic, economic, and environmental benefits.</a:t>
            </a:r>
            <a:endParaRPr lang="en-US" sz="1800" b="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6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NM1.1.3  The overall goal of a NM plan is to balance nutrient applications with crop needs and to minimize losses to the environment. </a:t>
            </a:r>
            <a:endParaRPr lang="en-US" sz="1800" b="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75825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NM2.1.2  A NM plan is a dynamic tool that can be used to access current soil fertility practices and develop future farm goals.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NM2.1.3  A NM plan can be a very effective record-keeping tool.</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NM2.1.4  NM plans require annual updating.</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62950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NM2.2.1  Soil test results provide the base nutrient recommendations for each field.</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NM2.2.2  All on-farm nutrient resources – manure, legumes in the crop rotation, biosolids and other organic amendments, residual soil nitrate – must be included since they all contain nutrients and need to be accounted for  or “credited.”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200"/>
              </a:spcBef>
              <a:spcAft>
                <a:spcPts val="0"/>
              </a:spcAft>
            </a:pP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r>
              <a:rPr lang="en-US" dirty="0"/>
              <a:t>Inventory of manure production and equipment capabilities </a:t>
            </a:r>
          </a:p>
          <a:p>
            <a:pPr lvl="1"/>
            <a:r>
              <a:rPr lang="en-US" dirty="0"/>
              <a:t>Annual manure production estimate</a:t>
            </a:r>
          </a:p>
          <a:p>
            <a:pPr lvl="1"/>
            <a:r>
              <a:rPr lang="en-US" dirty="0"/>
              <a:t>Manure nutrient content </a:t>
            </a:r>
          </a:p>
          <a:p>
            <a:pPr lvl="1"/>
            <a:r>
              <a:rPr lang="en-US" dirty="0"/>
              <a:t>Manure spreader calibration</a:t>
            </a:r>
          </a:p>
          <a:p>
            <a:pPr lvl="1"/>
            <a:r>
              <a:rPr lang="en-US" dirty="0"/>
              <a:t>Manure spreader capabilities </a:t>
            </a:r>
          </a:p>
          <a:p>
            <a:endParaRPr lang="en-US" dirty="0"/>
          </a:p>
        </p:txBody>
      </p:sp>
    </p:spTree>
    <p:extLst>
      <p:ext uri="{BB962C8B-B14F-4D97-AF65-F5344CB8AC3E}">
        <p14:creationId xmlns:p14="http://schemas.microsoft.com/office/powerpoint/2010/main" val="146464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NM2.2.3  The plan must be written for the entire crop rotation.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NM2.2.5  The nutrient application plan includes all manure, biosolids, lime and fertilizer applications.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83111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07505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1261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51554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NM2.2.4  The farm conservation plan must be updated so that all field receiving nutrients are at tolerable soil loss (T) limits.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6700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NM1.1.4  Writing and following an nutrient management plan often increases a farm’s profitability by improving soil fertility and cropping practices.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448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NM1.1.5  Writing and following a nutrient management plan can potentially reduce the loss of nutrients to both surface and groundwater through improved understanding of a farm’s management practices, underlying soil attributes and potential sensitive areas. Phosphorus movement from the landscape can impair surface water quality. Nitrogen can leach from the soil and impair groundwater quality.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3981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NM1.1.5  Writing and following a nutrient management plan can potentially reduce the loss of nutrients to both surface and groundwater through improved understanding of a farm’s management practices, underlying soil attributes and potential sensitive areas. Phosphorus movement from the landscape can impair surface water quality. Nitrogen can leach from the soil and impair groundwater quality.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9835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200"/>
              </a:spcBef>
              <a:spcAft>
                <a:spcPts val="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S7.2.1  </a:t>
            </a:r>
            <a:r>
              <a:rPr lang="en-US" sz="1800" b="1" i="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Nutrient Application Guidelines for Field, Vegetable, and Fruit Crops in Wisconsin</a:t>
            </a: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 (A2809) describes how to collect soil samples, interpret soil test results, and determine nutrient application rates and nutrient credits for most crops grown in Wisconsin.  A2809 also provides guidelines for nutrient applications to improve nutrient uptake efficiency and reduce environmental risk.  A compliant Wisconsin NMP follows the nutrient application guidelines outlined in A2809.</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S7.2.2  The chapters in A2809 are grouped as such:  1) soil sampling protocols, 2) required soil testing procedures, 3) base soil and crop information from which recommendations are based, 4) lime and nutrient recommendations, 5) nutrient crediting for manure, organic wastes, and legumes, 6) starter fertilizers, and 7) supplemental information.  You are quickly able to find information using the PDF bookmarks.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S7.2.3  A2809 is revised periodically.</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S7.2.4  A2809 is available online through UW-Madison Division of Extension.</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6100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NM2.1.1  A nutrient management plan has five basic components: 1) Soil test results, 2) On-farm nutrient resources inventory and nutrient crediting of those resources,  3) Cropping plan,  4) On-farm conservation practices inventory,  5) Nutrient application plan.</a:t>
            </a: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231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0DA68-2DB9-3CFA-FCB5-4336E4B74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BE392-CE60-6F46-EA92-1C8C66985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21877-5A0D-B683-48CA-BACD9A9882C8}"/>
              </a:ext>
            </a:extLst>
          </p:cNvPr>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NM2.1.1  A nutrient management plan has five basic components: 1) Soil test results, 2) On-farm nutrient resources inventory and nutrient crediting of those resources,  3) Cropping plan,  4) On-farm conservation practices inventory,  5) Nutrient application plan.</a:t>
            </a: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7672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kern="100"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NM2.1.1  A nutrient management plan has five basic components: 1) Soil test results, 2) On-farm nutrient resources inventory and nutrient crediting of those resources,  3) Cropping plan,  4) On-farm conservation practices inventory,  5) Nutrient application plan.</a:t>
            </a:r>
            <a:endParaRPr lang="en-US" sz="1800" b="1"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929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29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2935268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724640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068167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713920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5802328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74280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15049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783597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6609943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2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4811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1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20884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50647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94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7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8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2 Nitrogen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25361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 Nitrogen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37550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4 Nitrogen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7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526804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357763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1 Phosphoru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2 Phosphoru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157421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3 Phosphoru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4012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4 Phosphoru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1 Potassiu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78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2 Potassiu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44651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3 Potassiu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246634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10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7.1 Manure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853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2 Manure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31227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0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3 Manure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60481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4 Manur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7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8655905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94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327896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 N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9952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4 N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jpe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image" Target="../media/image1.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image" Target="../media/image1.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5.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2.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Tree>
    <p:extLst>
      <p:ext uri="{BB962C8B-B14F-4D97-AF65-F5344CB8AC3E}">
        <p14:creationId xmlns:p14="http://schemas.microsoft.com/office/powerpoint/2010/main" val="2961674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410387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2"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2078905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Tree>
    <p:extLst>
      <p:ext uri="{BB962C8B-B14F-4D97-AF65-F5344CB8AC3E}">
        <p14:creationId xmlns:p14="http://schemas.microsoft.com/office/powerpoint/2010/main" val="1497661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endParaRPr lang="en-US" b="1" spc="100" dirty="0"/>
          </a:p>
        </p:txBody>
      </p:sp>
    </p:spTree>
    <p:extLst>
      <p:ext uri="{BB962C8B-B14F-4D97-AF65-F5344CB8AC3E}">
        <p14:creationId xmlns:p14="http://schemas.microsoft.com/office/powerpoint/2010/main" val="12019069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33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Tree>
    <p:extLst>
      <p:ext uri="{BB962C8B-B14F-4D97-AF65-F5344CB8AC3E}">
        <p14:creationId xmlns:p14="http://schemas.microsoft.com/office/powerpoint/2010/main" val="12127708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CC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Potassium</a:t>
            </a:r>
          </a:p>
        </p:txBody>
      </p:sp>
    </p:spTree>
    <p:extLst>
      <p:ext uri="{BB962C8B-B14F-4D97-AF65-F5344CB8AC3E}">
        <p14:creationId xmlns:p14="http://schemas.microsoft.com/office/powerpoint/2010/main" val="20450810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xStyles>
    <p:titleStyle>
      <a:lvl1pPr algn="l" defTabSz="914400" rtl="0" eaLnBrk="1" latinLnBrk="0" hangingPunct="1">
        <a:lnSpc>
          <a:spcPct val="90000"/>
        </a:lnSpc>
        <a:spcBef>
          <a:spcPct val="0"/>
        </a:spcBef>
        <a:buNone/>
        <a:defRPr sz="4000" b="1" kern="1200">
          <a:solidFill>
            <a:srgbClr val="9999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Manure</a:t>
            </a:r>
          </a:p>
        </p:txBody>
      </p:sp>
    </p:spTree>
    <p:extLst>
      <p:ext uri="{BB962C8B-B14F-4D97-AF65-F5344CB8AC3E}">
        <p14:creationId xmlns:p14="http://schemas.microsoft.com/office/powerpoint/2010/main" val="20862709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pcm.wisc.edu/wp-content/uploads/sites/54/2023/10/SnapPlusGuide_2023.pdf" TargetMode="Externa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06457-FF5C-00FC-732F-AD1D33190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704C0-76E4-613C-A080-E4F57138373F}"/>
              </a:ext>
            </a:extLst>
          </p:cNvPr>
          <p:cNvSpPr>
            <a:spLocks noGrp="1"/>
          </p:cNvSpPr>
          <p:nvPr>
            <p:ph type="title"/>
          </p:nvPr>
        </p:nvSpPr>
        <p:spPr>
          <a:xfrm>
            <a:off x="1224774" y="610725"/>
            <a:ext cx="9955086" cy="910466"/>
          </a:xfrm>
        </p:spPr>
        <p:txBody>
          <a:bodyPr/>
          <a:lstStyle/>
          <a:p>
            <a:r>
              <a:rPr lang="en-US" dirty="0"/>
              <a:t>More Fertilizer does not always = More Yield</a:t>
            </a:r>
          </a:p>
        </p:txBody>
      </p:sp>
      <p:pic>
        <p:nvPicPr>
          <p:cNvPr id="7" name="Picture 6">
            <a:extLst>
              <a:ext uri="{FF2B5EF4-FFF2-40B4-BE49-F238E27FC236}">
                <a16:creationId xmlns:a16="http://schemas.microsoft.com/office/drawing/2014/main" id="{5D90AC24-39EF-9498-BC2C-718098BEC75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354015" y="1309610"/>
            <a:ext cx="7772400" cy="5133219"/>
          </a:xfrm>
          <a:prstGeom prst="rect">
            <a:avLst/>
          </a:prstGeom>
        </p:spPr>
      </p:pic>
      <p:sp>
        <p:nvSpPr>
          <p:cNvPr id="8" name="TextBox 7">
            <a:extLst>
              <a:ext uri="{FF2B5EF4-FFF2-40B4-BE49-F238E27FC236}">
                <a16:creationId xmlns:a16="http://schemas.microsoft.com/office/drawing/2014/main" id="{1D0962EB-5E07-8DF7-69B2-7C7D66D9A847}"/>
              </a:ext>
            </a:extLst>
          </p:cNvPr>
          <p:cNvSpPr txBox="1"/>
          <p:nvPr/>
        </p:nvSpPr>
        <p:spPr>
          <a:xfrm>
            <a:off x="832339" y="6442829"/>
            <a:ext cx="5651227" cy="307777"/>
          </a:xfrm>
          <a:prstGeom prst="rect">
            <a:avLst/>
          </a:prstGeom>
          <a:noFill/>
        </p:spPr>
        <p:txBody>
          <a:bodyPr wrap="none" rtlCol="0">
            <a:spAutoFit/>
          </a:bodyPr>
          <a:lstStyle/>
          <a:p>
            <a:r>
              <a:rPr lang="en-US" sz="1400" dirty="0"/>
              <a:t>Source: Potash and Phosphate Institute and Dr. Chris Baxter- UW Platteville</a:t>
            </a:r>
          </a:p>
        </p:txBody>
      </p:sp>
      <p:pic>
        <p:nvPicPr>
          <p:cNvPr id="9" name="Picture 8" descr="A picture containing outdoor, grass, plant, vegetable&#10;&#10;Description automatically generated">
            <a:extLst>
              <a:ext uri="{FF2B5EF4-FFF2-40B4-BE49-F238E27FC236}">
                <a16:creationId xmlns:a16="http://schemas.microsoft.com/office/drawing/2014/main" id="{1C823ECD-EE43-8D72-72A4-BD77FF4F2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85463" y="1309610"/>
            <a:ext cx="3272607" cy="4363475"/>
          </a:xfrm>
          <a:prstGeom prst="rect">
            <a:avLst/>
          </a:prstGeom>
        </p:spPr>
      </p:pic>
    </p:spTree>
    <p:extLst>
      <p:ext uri="{BB962C8B-B14F-4D97-AF65-F5344CB8AC3E}">
        <p14:creationId xmlns:p14="http://schemas.microsoft.com/office/powerpoint/2010/main" val="479225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20C7-26F5-655D-3FC6-24A27F079A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854AC-5260-EBA8-63CC-E7D9328CA72A}"/>
              </a:ext>
            </a:extLst>
          </p:cNvPr>
          <p:cNvSpPr>
            <a:spLocks noGrp="1"/>
          </p:cNvSpPr>
          <p:nvPr>
            <p:ph type="title"/>
          </p:nvPr>
        </p:nvSpPr>
        <p:spPr/>
        <p:txBody>
          <a:bodyPr/>
          <a:lstStyle/>
          <a:p>
            <a:r>
              <a:rPr lang="en-US" dirty="0"/>
              <a:t>Additional Slides to Use as Needed</a:t>
            </a:r>
          </a:p>
        </p:txBody>
      </p:sp>
      <p:pic>
        <p:nvPicPr>
          <p:cNvPr id="5" name="Picture 4" descr="A logo with a sun and waves&#10;&#10;Description automatically generated">
            <a:extLst>
              <a:ext uri="{FF2B5EF4-FFF2-40B4-BE49-F238E27FC236}">
                <a16:creationId xmlns:a16="http://schemas.microsoft.com/office/drawing/2014/main" id="{6B59991E-E1BE-06BB-DF20-5F2AC53FB4C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74086" y="5685118"/>
            <a:ext cx="933498" cy="933498"/>
          </a:xfrm>
          <a:prstGeom prst="rect">
            <a:avLst/>
          </a:prstGeom>
        </p:spPr>
      </p:pic>
      <p:sp>
        <p:nvSpPr>
          <p:cNvPr id="6" name="Text Placeholder 5">
            <a:extLst>
              <a:ext uri="{FF2B5EF4-FFF2-40B4-BE49-F238E27FC236}">
                <a16:creationId xmlns:a16="http://schemas.microsoft.com/office/drawing/2014/main" id="{8972DA01-C394-28B0-67AA-C5B887058BB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059018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801DB-97CE-B3EE-D5A3-B5A27A3DD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4DEFC-2EBF-2A1E-A6BF-E39F4AFD9E1B}"/>
              </a:ext>
            </a:extLst>
          </p:cNvPr>
          <p:cNvSpPr>
            <a:spLocks noGrp="1"/>
          </p:cNvSpPr>
          <p:nvPr>
            <p:ph type="title"/>
          </p:nvPr>
        </p:nvSpPr>
        <p:spPr>
          <a:xfrm>
            <a:off x="1172817" y="846928"/>
            <a:ext cx="3347668" cy="719480"/>
          </a:xfrm>
        </p:spPr>
        <p:txBody>
          <a:bodyPr anchor="t">
            <a:normAutofit fontScale="90000"/>
          </a:bodyPr>
          <a:lstStyle/>
          <a:p>
            <a:r>
              <a:rPr lang="en-US" sz="4400" dirty="0"/>
              <a:t>Strip Till</a:t>
            </a:r>
            <a:br>
              <a:rPr lang="en-US" sz="3600" dirty="0"/>
            </a:br>
            <a:endParaRPr lang="en-US" sz="3600" dirty="0"/>
          </a:p>
        </p:txBody>
      </p:sp>
      <p:sp>
        <p:nvSpPr>
          <p:cNvPr id="3" name="Content Placeholder 2">
            <a:extLst>
              <a:ext uri="{FF2B5EF4-FFF2-40B4-BE49-F238E27FC236}">
                <a16:creationId xmlns:a16="http://schemas.microsoft.com/office/drawing/2014/main" id="{1A64FFE8-3A46-A29A-9868-94C972A8DF1C}"/>
              </a:ext>
            </a:extLst>
          </p:cNvPr>
          <p:cNvSpPr>
            <a:spLocks noGrp="1"/>
          </p:cNvSpPr>
          <p:nvPr>
            <p:ph idx="1"/>
          </p:nvPr>
        </p:nvSpPr>
        <p:spPr>
          <a:xfrm>
            <a:off x="795534" y="1566408"/>
            <a:ext cx="6558303" cy="4844218"/>
          </a:xfrm>
        </p:spPr>
        <p:txBody>
          <a:bodyPr>
            <a:normAutofit/>
          </a:bodyPr>
          <a:lstStyle/>
          <a:p>
            <a:r>
              <a:rPr lang="en-US" sz="2600" dirty="0"/>
              <a:t>Strip till allows producers to apply fertilizer to the root zone and perform tillage for similar planting conditions as full tillage systems.</a:t>
            </a:r>
          </a:p>
          <a:p>
            <a:r>
              <a:rPr lang="en-US" sz="2600" dirty="0"/>
              <a:t>Strip till reduces soil and phosphorus loss when compared to full tillage systems but will see greater losses than no-till.</a:t>
            </a:r>
          </a:p>
          <a:p>
            <a:r>
              <a:rPr lang="en-US" sz="2600" dirty="0"/>
              <a:t>Soil fertility inputs should still be managed using A2809 recommendations.</a:t>
            </a:r>
          </a:p>
          <a:p>
            <a:r>
              <a:rPr lang="en-US" sz="2600" dirty="0"/>
              <a:t>Cover crops and manure can be used in strip till systems with proper planning.</a:t>
            </a:r>
            <a:endParaRPr lang="en-US" sz="2200" dirty="0"/>
          </a:p>
          <a:p>
            <a:endParaRPr lang="en-US" sz="1500" dirty="0"/>
          </a:p>
        </p:txBody>
      </p:sp>
      <p:pic>
        <p:nvPicPr>
          <p:cNvPr id="7" name="Picture 6" descr="A hand holding a blue hose&#10;&#10;Description automatically generated">
            <a:extLst>
              <a:ext uri="{FF2B5EF4-FFF2-40B4-BE49-F238E27FC236}">
                <a16:creationId xmlns:a16="http://schemas.microsoft.com/office/drawing/2014/main" id="{7995E9A5-B67D-0EA1-82DB-5FB9CD9040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78532" y="1888379"/>
            <a:ext cx="4159994" cy="2760893"/>
          </a:xfrm>
          <a:prstGeom prst="rect">
            <a:avLst/>
          </a:prstGeom>
        </p:spPr>
      </p:pic>
    </p:spTree>
    <p:extLst>
      <p:ext uri="{BB962C8B-B14F-4D97-AF65-F5344CB8AC3E}">
        <p14:creationId xmlns:p14="http://schemas.microsoft.com/office/powerpoint/2010/main" val="312617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762BC-4266-B877-06FB-555639139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F2E01-4778-42BC-076D-A22170628C54}"/>
              </a:ext>
            </a:extLst>
          </p:cNvPr>
          <p:cNvSpPr>
            <a:spLocks noGrp="1"/>
          </p:cNvSpPr>
          <p:nvPr>
            <p:ph type="title"/>
          </p:nvPr>
        </p:nvSpPr>
        <p:spPr>
          <a:xfrm>
            <a:off x="1172817" y="846928"/>
            <a:ext cx="3347668" cy="719480"/>
          </a:xfrm>
        </p:spPr>
        <p:txBody>
          <a:bodyPr anchor="t">
            <a:normAutofit fontScale="90000"/>
          </a:bodyPr>
          <a:lstStyle/>
          <a:p>
            <a:r>
              <a:rPr lang="en-US" sz="4400" dirty="0"/>
              <a:t>No-Till</a:t>
            </a:r>
            <a:br>
              <a:rPr lang="en-US" sz="3600" dirty="0"/>
            </a:br>
            <a:endParaRPr lang="en-US" sz="3600" dirty="0"/>
          </a:p>
        </p:txBody>
      </p:sp>
      <p:sp>
        <p:nvSpPr>
          <p:cNvPr id="3" name="Content Placeholder 2">
            <a:extLst>
              <a:ext uri="{FF2B5EF4-FFF2-40B4-BE49-F238E27FC236}">
                <a16:creationId xmlns:a16="http://schemas.microsoft.com/office/drawing/2014/main" id="{DEFCFFC5-566D-C0EE-C5E5-203BD53037E6}"/>
              </a:ext>
            </a:extLst>
          </p:cNvPr>
          <p:cNvSpPr>
            <a:spLocks noGrp="1"/>
          </p:cNvSpPr>
          <p:nvPr>
            <p:ph idx="1"/>
          </p:nvPr>
        </p:nvSpPr>
        <p:spPr>
          <a:xfrm>
            <a:off x="795535" y="1566408"/>
            <a:ext cx="5300466" cy="4844218"/>
          </a:xfrm>
        </p:spPr>
        <p:txBody>
          <a:bodyPr>
            <a:normAutofit lnSpcReduction="10000"/>
          </a:bodyPr>
          <a:lstStyle/>
          <a:p>
            <a:r>
              <a:rPr lang="en-US" sz="2600" dirty="0"/>
              <a:t>No-till cropping systems help reduce the loss of soil and nutrients to the environment.</a:t>
            </a:r>
          </a:p>
          <a:p>
            <a:r>
              <a:rPr lang="en-US" sz="2600" dirty="0"/>
              <a:t>No tillage is done in this system and the planter set-up and maintenance is critical for success.</a:t>
            </a:r>
          </a:p>
          <a:p>
            <a:r>
              <a:rPr lang="en-US" sz="2600" dirty="0"/>
              <a:t>Soil pH can change on the surface in long-term no-till systems and separate soil samples should be collected to measure pH and soil fertility.</a:t>
            </a:r>
          </a:p>
          <a:p>
            <a:r>
              <a:rPr lang="en-US" sz="2600" dirty="0"/>
              <a:t>Starter fertilizer often shows positive return on investment.</a:t>
            </a:r>
          </a:p>
          <a:p>
            <a:endParaRPr lang="en-US" sz="2200" dirty="0"/>
          </a:p>
          <a:p>
            <a:endParaRPr lang="en-US" sz="1500" dirty="0"/>
          </a:p>
        </p:txBody>
      </p:sp>
      <p:pic>
        <p:nvPicPr>
          <p:cNvPr id="5" name="Picture 4" descr="A field with dirt and trees&#10;&#10;Description automatically generated with medium confidence">
            <a:extLst>
              <a:ext uri="{FF2B5EF4-FFF2-40B4-BE49-F238E27FC236}">
                <a16:creationId xmlns:a16="http://schemas.microsoft.com/office/drawing/2014/main" id="{1847F0D9-9819-9AE8-C779-4139822710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3521" y="1499081"/>
            <a:ext cx="5050106" cy="3792511"/>
          </a:xfrm>
          <a:prstGeom prst="rect">
            <a:avLst/>
          </a:prstGeom>
        </p:spPr>
      </p:pic>
    </p:spTree>
    <p:extLst>
      <p:ext uri="{BB962C8B-B14F-4D97-AF65-F5344CB8AC3E}">
        <p14:creationId xmlns:p14="http://schemas.microsoft.com/office/powerpoint/2010/main" val="2851876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BC6AA-8303-20F9-54F1-48B1C6246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768DF-26D5-CF6A-894F-644DCC355E98}"/>
              </a:ext>
            </a:extLst>
          </p:cNvPr>
          <p:cNvSpPr>
            <a:spLocks noGrp="1"/>
          </p:cNvSpPr>
          <p:nvPr>
            <p:ph type="title"/>
          </p:nvPr>
        </p:nvSpPr>
        <p:spPr>
          <a:xfrm>
            <a:off x="1172816" y="846928"/>
            <a:ext cx="8885584" cy="719480"/>
          </a:xfrm>
        </p:spPr>
        <p:txBody>
          <a:bodyPr anchor="t">
            <a:normAutofit/>
          </a:bodyPr>
          <a:lstStyle/>
          <a:p>
            <a:r>
              <a:rPr lang="en-US" sz="4400" dirty="0"/>
              <a:t>Base Cation Saturation Ratio</a:t>
            </a:r>
            <a:endParaRPr lang="en-US" sz="3600" dirty="0"/>
          </a:p>
        </p:txBody>
      </p:sp>
      <p:sp>
        <p:nvSpPr>
          <p:cNvPr id="3" name="Content Placeholder 2">
            <a:extLst>
              <a:ext uri="{FF2B5EF4-FFF2-40B4-BE49-F238E27FC236}">
                <a16:creationId xmlns:a16="http://schemas.microsoft.com/office/drawing/2014/main" id="{7D3478AD-978B-8BEB-7CBB-F43188EC5174}"/>
              </a:ext>
            </a:extLst>
          </p:cNvPr>
          <p:cNvSpPr>
            <a:spLocks noGrp="1"/>
          </p:cNvSpPr>
          <p:nvPr>
            <p:ph idx="1"/>
          </p:nvPr>
        </p:nvSpPr>
        <p:spPr>
          <a:xfrm>
            <a:off x="795534" y="1566408"/>
            <a:ext cx="5875721" cy="4844218"/>
          </a:xfrm>
        </p:spPr>
        <p:txBody>
          <a:bodyPr>
            <a:normAutofit/>
          </a:bodyPr>
          <a:lstStyle/>
          <a:p>
            <a:r>
              <a:rPr lang="en-US" sz="2600" dirty="0"/>
              <a:t>University of Wisconsin recommendations are based on building and maintaining soil test values to optimum levels.</a:t>
            </a:r>
          </a:p>
          <a:p>
            <a:r>
              <a:rPr lang="en-US" sz="2600" dirty="0"/>
              <a:t>Base cation saturation ratio states an “ideal” soil has a certain calcium to magnesium ratio or these being in “balance.”</a:t>
            </a:r>
          </a:p>
          <a:p>
            <a:r>
              <a:rPr lang="en-US" sz="2600" dirty="0"/>
              <a:t>No evidence of Calcium to Magnesium ration effect on crop yield.</a:t>
            </a:r>
          </a:p>
          <a:p>
            <a:r>
              <a:rPr lang="en-US" sz="2600" dirty="0"/>
              <a:t>Fertilize the crop and not the soil.</a:t>
            </a:r>
          </a:p>
          <a:p>
            <a:endParaRPr lang="en-US" sz="1500" dirty="0"/>
          </a:p>
        </p:txBody>
      </p:sp>
      <p:pic>
        <p:nvPicPr>
          <p:cNvPr id="6" name="Picture 5" descr="A tractor spraying a field&#10;&#10;Description automatically generated">
            <a:extLst>
              <a:ext uri="{FF2B5EF4-FFF2-40B4-BE49-F238E27FC236}">
                <a16:creationId xmlns:a16="http://schemas.microsoft.com/office/drawing/2014/main" id="{36E0EFCD-8B15-2E0B-61C1-AB6FDDFCEF1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1394" y="1948288"/>
            <a:ext cx="4923563" cy="3267656"/>
          </a:xfrm>
          <a:prstGeom prst="rect">
            <a:avLst/>
          </a:prstGeom>
        </p:spPr>
      </p:pic>
      <p:sp>
        <p:nvSpPr>
          <p:cNvPr id="5" name="TextBox 4">
            <a:extLst>
              <a:ext uri="{FF2B5EF4-FFF2-40B4-BE49-F238E27FC236}">
                <a16:creationId xmlns:a16="http://schemas.microsoft.com/office/drawing/2014/main" id="{0DF6ADF0-501A-77B8-BB46-FBA4B566B5AE}"/>
              </a:ext>
            </a:extLst>
          </p:cNvPr>
          <p:cNvSpPr txBox="1"/>
          <p:nvPr/>
        </p:nvSpPr>
        <p:spPr>
          <a:xfrm>
            <a:off x="809745" y="6106178"/>
            <a:ext cx="96117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extension.soils.wisc.edu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/wp-content/uploads/sites/68/2016/03/Gaspar-Laboski-WCMC-2016-Base-saturation.pdf</a:t>
            </a:r>
          </a:p>
        </p:txBody>
      </p:sp>
    </p:spTree>
    <p:extLst>
      <p:ext uri="{BB962C8B-B14F-4D97-AF65-F5344CB8AC3E}">
        <p14:creationId xmlns:p14="http://schemas.microsoft.com/office/powerpoint/2010/main" val="3926005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1118457" y="1018200"/>
            <a:ext cx="9955086" cy="910466"/>
          </a:xfrm>
        </p:spPr>
        <p:txBody>
          <a:bodyPr>
            <a:normAutofit fontScale="90000"/>
          </a:bodyPr>
          <a:lstStyle/>
          <a:p>
            <a:r>
              <a:rPr lang="en-US" dirty="0">
                <a:ea typeface="Calibri Light"/>
                <a:cs typeface="Calibri Light"/>
              </a:rPr>
              <a:t>SnapPlus Version 2</a:t>
            </a:r>
            <a:br>
              <a:rPr lang="en-US" dirty="0">
                <a:ea typeface="Calibri Light"/>
                <a:cs typeface="Calibri Light"/>
              </a:rPr>
            </a:br>
            <a:r>
              <a:rPr lang="en-US" dirty="0">
                <a:ea typeface="Calibri Light"/>
                <a:cs typeface="Calibri Light"/>
              </a:rPr>
              <a:t>Time to switch to the SnapPlus Quick Guide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a:cs typeface="Calibri"/>
                <a:hlinkClick r:id="rId2"/>
              </a:rPr>
              <a:t>SnapPlus Quick Guide</a:t>
            </a:r>
            <a:endParaRPr lang="en-US" dirty="0">
              <a:ea typeface="Calibri"/>
              <a:cs typeface="Calibri"/>
            </a:endParaRPr>
          </a:p>
          <a:p>
            <a:pPr marL="0" indent="0">
              <a:buNone/>
            </a:pPr>
            <a:endParaRPr lang="en-US" dirty="0">
              <a:ea typeface="+mn-lt"/>
              <a:cs typeface="+mn-lt"/>
            </a:endParaRPr>
          </a:p>
        </p:txBody>
      </p:sp>
      <p:pic>
        <p:nvPicPr>
          <p:cNvPr id="4" name="Picture 3">
            <a:extLst>
              <a:ext uri="{FF2B5EF4-FFF2-40B4-BE49-F238E27FC236}">
                <a16:creationId xmlns:a16="http://schemas.microsoft.com/office/drawing/2014/main" id="{E9AD85D4-438A-1450-DB7A-2FA9CABC05D2}"/>
              </a:ext>
            </a:extLst>
          </p:cNvPr>
          <p:cNvPicPr>
            <a:picLocks noChangeAspect="1"/>
          </p:cNvPicPr>
          <p:nvPr/>
        </p:nvPicPr>
        <p:blipFill>
          <a:blip r:embed="rId3"/>
          <a:stretch>
            <a:fillRect/>
          </a:stretch>
        </p:blipFill>
        <p:spPr>
          <a:xfrm>
            <a:off x="4864470" y="1726440"/>
            <a:ext cx="3636544" cy="4724400"/>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5C185E74-478B-60EB-8699-F9C3D573D1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0624" y="2656535"/>
            <a:ext cx="3219450" cy="3219450"/>
          </a:xfrm>
          <a:prstGeom prst="rect">
            <a:avLst/>
          </a:prstGeom>
        </p:spPr>
      </p:pic>
      <p:pic>
        <p:nvPicPr>
          <p:cNvPr id="5" name="Picture 4">
            <a:extLst>
              <a:ext uri="{FF2B5EF4-FFF2-40B4-BE49-F238E27FC236}">
                <a16:creationId xmlns:a16="http://schemas.microsoft.com/office/drawing/2014/main" id="{CE83C08B-7C86-69A9-A754-34F3FF14628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98423" y="1726440"/>
            <a:ext cx="2220083" cy="2859271"/>
          </a:xfrm>
          <a:prstGeom prst="rect">
            <a:avLst/>
          </a:prstGeom>
        </p:spPr>
      </p:pic>
      <p:sp>
        <p:nvSpPr>
          <p:cNvPr id="6" name="Content Placeholder 2">
            <a:extLst>
              <a:ext uri="{FF2B5EF4-FFF2-40B4-BE49-F238E27FC236}">
                <a16:creationId xmlns:a16="http://schemas.microsoft.com/office/drawing/2014/main" id="{5FDBA9B4-44DF-7D4F-04F3-308294599A26}"/>
              </a:ext>
            </a:extLst>
          </p:cNvPr>
          <p:cNvSpPr txBox="1">
            <a:spLocks/>
          </p:cNvSpPr>
          <p:nvPr/>
        </p:nvSpPr>
        <p:spPr>
          <a:xfrm>
            <a:off x="8698423" y="4607809"/>
            <a:ext cx="2435375" cy="186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Use data from your workbook for SnapPlus users to complete many sections in the program.</a:t>
            </a:r>
          </a:p>
          <a:p>
            <a:endParaRPr lang="en-US" dirty="0"/>
          </a:p>
        </p:txBody>
      </p:sp>
    </p:spTree>
    <p:extLst>
      <p:ext uri="{BB962C8B-B14F-4D97-AF65-F5344CB8AC3E}">
        <p14:creationId xmlns:p14="http://schemas.microsoft.com/office/powerpoint/2010/main" val="1184211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D32E-F110-9DFD-DB05-F6E3310F5E7E}"/>
              </a:ext>
            </a:extLst>
          </p:cNvPr>
          <p:cNvSpPr>
            <a:spLocks noGrp="1"/>
          </p:cNvSpPr>
          <p:nvPr>
            <p:ph type="title"/>
          </p:nvPr>
        </p:nvSpPr>
        <p:spPr/>
        <p:txBody>
          <a:bodyPr>
            <a:normAutofit fontScale="90000"/>
          </a:bodyPr>
          <a:lstStyle/>
          <a:p>
            <a:r>
              <a:rPr lang="en-US" dirty="0"/>
              <a:t>Nutrient Management Planning in WI= SnapPlus</a:t>
            </a:r>
          </a:p>
        </p:txBody>
      </p:sp>
      <p:sp>
        <p:nvSpPr>
          <p:cNvPr id="3" name="Content Placeholder 2">
            <a:extLst>
              <a:ext uri="{FF2B5EF4-FFF2-40B4-BE49-F238E27FC236}">
                <a16:creationId xmlns:a16="http://schemas.microsoft.com/office/drawing/2014/main" id="{2B74F9DF-6C9E-2CE3-9C23-6EC23785B4E4}"/>
              </a:ext>
            </a:extLst>
          </p:cNvPr>
          <p:cNvSpPr>
            <a:spLocks noGrp="1"/>
          </p:cNvSpPr>
          <p:nvPr>
            <p:ph idx="1"/>
          </p:nvPr>
        </p:nvSpPr>
        <p:spPr/>
        <p:txBody>
          <a:bodyPr/>
          <a:lstStyle/>
          <a:p>
            <a:r>
              <a:rPr lang="en-US" dirty="0"/>
              <a:t>SNAP=Soil Nutrient Application Planner</a:t>
            </a:r>
          </a:p>
          <a:p>
            <a:r>
              <a:rPr lang="en-US" dirty="0"/>
              <a:t>The SnapPlus program produces field-by-field nutrient management plans that meet the 590 standard</a:t>
            </a:r>
          </a:p>
          <a:p>
            <a:r>
              <a:rPr lang="en-US" dirty="0"/>
              <a:t>Calculates Phosphorus Index (PI) values</a:t>
            </a:r>
          </a:p>
          <a:p>
            <a:r>
              <a:rPr lang="en-US" dirty="0"/>
              <a:t>Estimates soil loss</a:t>
            </a:r>
          </a:p>
          <a:p>
            <a:r>
              <a:rPr lang="en-US" dirty="0"/>
              <a:t>Available for free at snapplus.wisc.edu</a:t>
            </a:r>
          </a:p>
          <a:p>
            <a:endParaRPr lang="en-US" dirty="0"/>
          </a:p>
        </p:txBody>
      </p:sp>
      <p:pic>
        <p:nvPicPr>
          <p:cNvPr id="4" name="Picture 4">
            <a:extLst>
              <a:ext uri="{FF2B5EF4-FFF2-40B4-BE49-F238E27FC236}">
                <a16:creationId xmlns:a16="http://schemas.microsoft.com/office/drawing/2014/main" id="{0AB446A3-A331-17D2-4F6C-98753E7695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01808" y="3149380"/>
            <a:ext cx="2253696" cy="240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62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lstStyle/>
          <a:p>
            <a:r>
              <a:rPr lang="en-US" dirty="0"/>
              <a:t>Nutrient Management Components</a:t>
            </a:r>
          </a:p>
        </p:txBody>
      </p:sp>
      <p:sp>
        <p:nvSpPr>
          <p:cNvPr id="4" name="Content Placeholder 2">
            <a:extLst>
              <a:ext uri="{FF2B5EF4-FFF2-40B4-BE49-F238E27FC236}">
                <a16:creationId xmlns:a16="http://schemas.microsoft.com/office/drawing/2014/main" id="{5039E766-5E9E-7D12-CBB6-C1347723CBA1}"/>
              </a:ext>
            </a:extLst>
          </p:cNvPr>
          <p:cNvSpPr>
            <a:spLocks noGrp="1"/>
          </p:cNvSpPr>
          <p:nvPr>
            <p:ph idx="1"/>
          </p:nvPr>
        </p:nvSpPr>
        <p:spPr>
          <a:xfrm>
            <a:off x="1000417" y="1446280"/>
            <a:ext cx="10831008" cy="4631498"/>
          </a:xfrm>
        </p:spPr>
        <p:txBody>
          <a:bodyPr vert="horz" lIns="91440" tIns="45720" rIns="91440" bIns="45720" rtlCol="0" anchor="t">
            <a:normAutofit/>
          </a:bodyPr>
          <a:lstStyle/>
          <a:p>
            <a:r>
              <a:rPr lang="en-US" dirty="0">
                <a:ea typeface="Calibri"/>
                <a:cs typeface="Calibri"/>
              </a:rPr>
              <a:t>General farm info and narrative</a:t>
            </a:r>
          </a:p>
          <a:p>
            <a:r>
              <a:rPr lang="en-US" dirty="0">
                <a:ea typeface="Calibri"/>
                <a:cs typeface="Calibri"/>
              </a:rPr>
              <a:t>Soil test results</a:t>
            </a:r>
          </a:p>
          <a:p>
            <a:r>
              <a:rPr lang="en-US" dirty="0">
                <a:ea typeface="Calibri"/>
                <a:cs typeface="Calibri"/>
              </a:rPr>
              <a:t>Field Maps</a:t>
            </a:r>
          </a:p>
          <a:p>
            <a:r>
              <a:rPr lang="en-US" dirty="0">
                <a:ea typeface="Calibri"/>
                <a:cs typeface="Calibri"/>
              </a:rPr>
              <a:t>On-farm nutrient resources inventory and nutrient crediting of those resources</a:t>
            </a:r>
          </a:p>
          <a:p>
            <a:r>
              <a:rPr lang="en-US" dirty="0">
                <a:ea typeface="Calibri"/>
                <a:cs typeface="Calibri"/>
              </a:rPr>
              <a:t>Cropping plan/rotation</a:t>
            </a:r>
          </a:p>
          <a:p>
            <a:r>
              <a:rPr lang="en-US" dirty="0">
                <a:ea typeface="Calibri"/>
                <a:cs typeface="Calibri"/>
              </a:rPr>
              <a:t>On-farm conservation practice inventory</a:t>
            </a:r>
          </a:p>
          <a:p>
            <a:r>
              <a:rPr lang="en-US" dirty="0">
                <a:ea typeface="Calibri"/>
                <a:cs typeface="Calibri"/>
              </a:rPr>
              <a:t>Nutrient application plan and precautions</a:t>
            </a:r>
          </a:p>
          <a:p>
            <a:r>
              <a:rPr lang="en-US" dirty="0">
                <a:ea typeface="Calibri"/>
                <a:cs typeface="Calibri"/>
              </a:rPr>
              <a:t>Checklist and optional reports</a:t>
            </a:r>
          </a:p>
          <a:p>
            <a:pPr marL="0" indent="0">
              <a:buNone/>
            </a:pPr>
            <a:endParaRPr lang="en-US" dirty="0">
              <a:ea typeface="Calibri"/>
              <a:cs typeface="Calibri"/>
            </a:endParaRPr>
          </a:p>
        </p:txBody>
      </p:sp>
      <p:pic>
        <p:nvPicPr>
          <p:cNvPr id="3" name="Picture 2">
            <a:extLst>
              <a:ext uri="{FF2B5EF4-FFF2-40B4-BE49-F238E27FC236}">
                <a16:creationId xmlns:a16="http://schemas.microsoft.com/office/drawing/2014/main" id="{38F5E8C0-CBEE-0103-51AB-E81E484F8789}"/>
              </a:ext>
            </a:extLst>
          </p:cNvPr>
          <p:cNvPicPr>
            <a:picLocks noChangeAspect="1"/>
          </p:cNvPicPr>
          <p:nvPr/>
        </p:nvPicPr>
        <p:blipFill>
          <a:blip r:embed="rId3"/>
          <a:stretch>
            <a:fillRect/>
          </a:stretch>
        </p:blipFill>
        <p:spPr>
          <a:xfrm>
            <a:off x="5817123" y="5661998"/>
            <a:ext cx="4817456" cy="663123"/>
          </a:xfrm>
          <a:prstGeom prst="rect">
            <a:avLst/>
          </a:prstGeom>
        </p:spPr>
      </p:pic>
    </p:spTree>
    <p:extLst>
      <p:ext uri="{BB962C8B-B14F-4D97-AF65-F5344CB8AC3E}">
        <p14:creationId xmlns:p14="http://schemas.microsoft.com/office/powerpoint/2010/main" val="1702646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Farm Narrative</a:t>
            </a:r>
          </a:p>
        </p:txBody>
      </p:sp>
      <p:sp>
        <p:nvSpPr>
          <p:cNvPr id="3" name="Content Placeholder 2">
            <a:extLst>
              <a:ext uri="{FF2B5EF4-FFF2-40B4-BE49-F238E27FC236}">
                <a16:creationId xmlns:a16="http://schemas.microsoft.com/office/drawing/2014/main" id="{87D2537C-984A-46C4-C072-99796B4E8687}"/>
              </a:ext>
            </a:extLst>
          </p:cNvPr>
          <p:cNvSpPr>
            <a:spLocks noGrp="1"/>
          </p:cNvSpPr>
          <p:nvPr>
            <p:ph idx="1"/>
          </p:nvPr>
        </p:nvSpPr>
        <p:spPr>
          <a:xfrm>
            <a:off x="1236497" y="1690688"/>
            <a:ext cx="5621503" cy="4710112"/>
          </a:xfrm>
        </p:spPr>
        <p:txBody>
          <a:bodyPr>
            <a:normAutofit/>
          </a:bodyPr>
          <a:lstStyle/>
          <a:p>
            <a:r>
              <a:rPr lang="en-US" dirty="0"/>
              <a:t>Provide a plan narrative</a:t>
            </a:r>
          </a:p>
          <a:p>
            <a:pPr lvl="1"/>
            <a:r>
              <a:rPr lang="en-US" dirty="0"/>
              <a:t>Explain deviations from the 590 standard</a:t>
            </a:r>
          </a:p>
          <a:p>
            <a:pPr lvl="1"/>
            <a:r>
              <a:rPr lang="en-US" dirty="0"/>
              <a:t>Explain manure application restrictions</a:t>
            </a:r>
          </a:p>
          <a:p>
            <a:pPr lvl="2"/>
            <a:r>
              <a:rPr lang="en-US" dirty="0"/>
              <a:t>No winter spreading</a:t>
            </a:r>
          </a:p>
          <a:p>
            <a:pPr lvl="2"/>
            <a:r>
              <a:rPr lang="en-US" dirty="0"/>
              <a:t>Critical areas</a:t>
            </a:r>
          </a:p>
          <a:p>
            <a:pPr lvl="2"/>
            <a:r>
              <a:rPr lang="en-US" dirty="0"/>
              <a:t>Surface water setbacks</a:t>
            </a:r>
          </a:p>
          <a:p>
            <a:pPr lvl="1"/>
            <a:r>
              <a:rPr lang="en-US" dirty="0"/>
              <a:t>Verify ability to utilize all the manure produced</a:t>
            </a:r>
          </a:p>
          <a:p>
            <a:pPr lvl="2"/>
            <a:r>
              <a:rPr lang="en-US" dirty="0"/>
              <a:t>Manure spreading agreements, etc.</a:t>
            </a:r>
          </a:p>
          <a:p>
            <a:pPr lvl="1"/>
            <a:r>
              <a:rPr lang="en-US" dirty="0"/>
              <a:t>Soil fertility and liming alerts</a:t>
            </a:r>
          </a:p>
          <a:p>
            <a:pPr lvl="1"/>
            <a:endParaRPr lang="en-US" dirty="0"/>
          </a:p>
        </p:txBody>
      </p:sp>
      <p:pic>
        <p:nvPicPr>
          <p:cNvPr id="4" name="Picture 3">
            <a:extLst>
              <a:ext uri="{FF2B5EF4-FFF2-40B4-BE49-F238E27FC236}">
                <a16:creationId xmlns:a16="http://schemas.microsoft.com/office/drawing/2014/main" id="{145D6CB6-63C7-0670-F289-987127699827}"/>
              </a:ext>
            </a:extLst>
          </p:cNvPr>
          <p:cNvPicPr>
            <a:picLocks noChangeAspect="1"/>
          </p:cNvPicPr>
          <p:nvPr/>
        </p:nvPicPr>
        <p:blipFill>
          <a:blip r:embed="rId3"/>
          <a:stretch>
            <a:fillRect/>
          </a:stretch>
        </p:blipFill>
        <p:spPr>
          <a:xfrm>
            <a:off x="6849573" y="1424229"/>
            <a:ext cx="4467667" cy="4244004"/>
          </a:xfrm>
          <a:prstGeom prst="rect">
            <a:avLst/>
          </a:prstGeom>
        </p:spPr>
      </p:pic>
    </p:spTree>
    <p:extLst>
      <p:ext uri="{BB962C8B-B14F-4D97-AF65-F5344CB8AC3E}">
        <p14:creationId xmlns:p14="http://schemas.microsoft.com/office/powerpoint/2010/main" val="3830663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lstStyle/>
          <a:p>
            <a:r>
              <a:rPr lang="en-US" dirty="0"/>
              <a:t>Nutrient Management Components</a:t>
            </a:r>
          </a:p>
        </p:txBody>
      </p:sp>
      <p:sp>
        <p:nvSpPr>
          <p:cNvPr id="11" name="TextBox 10">
            <a:extLst>
              <a:ext uri="{FF2B5EF4-FFF2-40B4-BE49-F238E27FC236}">
                <a16:creationId xmlns:a16="http://schemas.microsoft.com/office/drawing/2014/main" id="{D8C04F6F-7D95-EF1F-A30C-E6F2CAC7C349}"/>
              </a:ext>
            </a:extLst>
          </p:cNvPr>
          <p:cNvSpPr txBox="1"/>
          <p:nvPr/>
        </p:nvSpPr>
        <p:spPr>
          <a:xfrm>
            <a:off x="1279364" y="5894362"/>
            <a:ext cx="9633272" cy="717889"/>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 well written NMP provides guidance for the future based on soil test data and planned applications and provides excellent cropping records. For the best data, annual updates are critical.</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4F09C1C-1406-6A6F-1301-6B40E5B48558}"/>
              </a:ext>
            </a:extLst>
          </p:cNvPr>
          <p:cNvPicPr>
            <a:picLocks noChangeAspect="1"/>
          </p:cNvPicPr>
          <p:nvPr/>
        </p:nvPicPr>
        <p:blipFill>
          <a:blip r:embed="rId3"/>
          <a:stretch>
            <a:fillRect/>
          </a:stretch>
        </p:blipFill>
        <p:spPr>
          <a:xfrm>
            <a:off x="2861067" y="1798522"/>
            <a:ext cx="6705945" cy="3988005"/>
          </a:xfrm>
          <a:prstGeom prst="rect">
            <a:avLst/>
          </a:prstGeom>
        </p:spPr>
      </p:pic>
    </p:spTree>
    <p:extLst>
      <p:ext uri="{BB962C8B-B14F-4D97-AF65-F5344CB8AC3E}">
        <p14:creationId xmlns:p14="http://schemas.microsoft.com/office/powerpoint/2010/main" val="331169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B7A0-B9A3-F753-1FC4-BF4005678D64}"/>
              </a:ext>
            </a:extLst>
          </p:cNvPr>
          <p:cNvSpPr>
            <a:spLocks noGrp="1"/>
          </p:cNvSpPr>
          <p:nvPr>
            <p:ph type="title"/>
          </p:nvPr>
        </p:nvSpPr>
        <p:spPr/>
        <p:txBody>
          <a:bodyPr>
            <a:normAutofit fontScale="90000"/>
          </a:bodyPr>
          <a:lstStyle/>
          <a:p>
            <a:r>
              <a:rPr lang="en-US" dirty="0"/>
              <a:t>Introduction to Nutrient Management Planning</a:t>
            </a:r>
          </a:p>
        </p:txBody>
      </p:sp>
      <p:sp>
        <p:nvSpPr>
          <p:cNvPr id="3" name="Text Placeholder 2">
            <a:extLst>
              <a:ext uri="{FF2B5EF4-FFF2-40B4-BE49-F238E27FC236}">
                <a16:creationId xmlns:a16="http://schemas.microsoft.com/office/drawing/2014/main" id="{9D793783-0440-F950-3BEA-5C42BF1E479E}"/>
              </a:ext>
            </a:extLst>
          </p:cNvPr>
          <p:cNvSpPr>
            <a:spLocks noGrp="1"/>
          </p:cNvSpPr>
          <p:nvPr>
            <p:ph type="body" sz="quarter" idx="10"/>
          </p:nvPr>
        </p:nvSpPr>
        <p:spPr>
          <a:xfrm>
            <a:off x="7995629" y="3954060"/>
            <a:ext cx="3476625" cy="2032000"/>
          </a:xfrm>
        </p:spPr>
        <p:txBody>
          <a:bodyPr>
            <a:normAutofit/>
          </a:bodyPr>
          <a:lstStyle/>
          <a:p>
            <a:r>
              <a:rPr lang="en-US" sz="4400" dirty="0"/>
              <a:t>Educator</a:t>
            </a:r>
          </a:p>
          <a:p>
            <a:r>
              <a:rPr lang="en-US" sz="3200" dirty="0"/>
              <a:t>Title</a:t>
            </a:r>
          </a:p>
          <a:p>
            <a:r>
              <a:rPr lang="en-US" dirty="0"/>
              <a:t>Program</a:t>
            </a:r>
            <a:endParaRPr lang="en-US" sz="3200" dirty="0"/>
          </a:p>
        </p:txBody>
      </p:sp>
    </p:spTree>
    <p:extLst>
      <p:ext uri="{BB962C8B-B14F-4D97-AF65-F5344CB8AC3E}">
        <p14:creationId xmlns:p14="http://schemas.microsoft.com/office/powerpoint/2010/main" val="410703638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a:bodyPr>
          <a:lstStyle/>
          <a:p>
            <a:r>
              <a:rPr lang="en-US" dirty="0"/>
              <a:t>Nutrient Management Components- Nutrients</a:t>
            </a:r>
          </a:p>
        </p:txBody>
      </p:sp>
      <p:pic>
        <p:nvPicPr>
          <p:cNvPr id="9" name="Picture 8">
            <a:extLst>
              <a:ext uri="{FF2B5EF4-FFF2-40B4-BE49-F238E27FC236}">
                <a16:creationId xmlns:a16="http://schemas.microsoft.com/office/drawing/2014/main" id="{692120BE-087C-A302-A3BF-4DCDD2C05615}"/>
              </a:ext>
            </a:extLst>
          </p:cNvPr>
          <p:cNvPicPr>
            <a:picLocks noChangeAspect="1"/>
          </p:cNvPicPr>
          <p:nvPr/>
        </p:nvPicPr>
        <p:blipFill>
          <a:blip r:embed="rId3"/>
          <a:stretch>
            <a:fillRect/>
          </a:stretch>
        </p:blipFill>
        <p:spPr>
          <a:xfrm>
            <a:off x="805098" y="1497384"/>
            <a:ext cx="2819807" cy="3649161"/>
          </a:xfrm>
          <a:prstGeom prst="rect">
            <a:avLst/>
          </a:prstGeom>
        </p:spPr>
      </p:pic>
      <p:pic>
        <p:nvPicPr>
          <p:cNvPr id="12" name="Picture 11" descr="A cow grazing in a field&#10;&#10;Description automatically generated">
            <a:extLst>
              <a:ext uri="{FF2B5EF4-FFF2-40B4-BE49-F238E27FC236}">
                <a16:creationId xmlns:a16="http://schemas.microsoft.com/office/drawing/2014/main" id="{65F1F716-E1F9-2EA4-1853-4800626A05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9827" y="1497384"/>
            <a:ext cx="3798088" cy="2520704"/>
          </a:xfrm>
          <a:prstGeom prst="rect">
            <a:avLst/>
          </a:prstGeom>
        </p:spPr>
      </p:pic>
      <p:pic>
        <p:nvPicPr>
          <p:cNvPr id="14" name="Picture 13" descr="A tractor in a field&#10;&#10;Description automatically generated">
            <a:extLst>
              <a:ext uri="{FF2B5EF4-FFF2-40B4-BE49-F238E27FC236}">
                <a16:creationId xmlns:a16="http://schemas.microsoft.com/office/drawing/2014/main" id="{9B6E6337-2373-A12C-158F-A088305F4E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22934" y="3838146"/>
            <a:ext cx="3697116" cy="2637043"/>
          </a:xfrm>
          <a:prstGeom prst="rect">
            <a:avLst/>
          </a:prstGeom>
        </p:spPr>
      </p:pic>
      <p:pic>
        <p:nvPicPr>
          <p:cNvPr id="17" name="Picture 16">
            <a:extLst>
              <a:ext uri="{FF2B5EF4-FFF2-40B4-BE49-F238E27FC236}">
                <a16:creationId xmlns:a16="http://schemas.microsoft.com/office/drawing/2014/main" id="{EF92CDCC-56F8-2435-9200-DC0E943C3DC5}"/>
              </a:ext>
            </a:extLst>
          </p:cNvPr>
          <p:cNvPicPr>
            <a:picLocks noChangeAspect="1"/>
          </p:cNvPicPr>
          <p:nvPr/>
        </p:nvPicPr>
        <p:blipFill>
          <a:blip r:embed="rId6"/>
          <a:stretch>
            <a:fillRect/>
          </a:stretch>
        </p:blipFill>
        <p:spPr>
          <a:xfrm>
            <a:off x="4375756" y="1955734"/>
            <a:ext cx="3772806" cy="1487802"/>
          </a:xfrm>
          <a:prstGeom prst="rect">
            <a:avLst/>
          </a:prstGeom>
        </p:spPr>
      </p:pic>
      <p:pic>
        <p:nvPicPr>
          <p:cNvPr id="3" name="Picture 2" descr="A tractor pulling a large trailer&#10;&#10;AI-generated content may be incorrect.">
            <a:extLst>
              <a:ext uri="{FF2B5EF4-FFF2-40B4-BE49-F238E27FC236}">
                <a16:creationId xmlns:a16="http://schemas.microsoft.com/office/drawing/2014/main" id="{78BAAF59-9D4D-FA97-5769-A06FDDFD267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23216" y="4082938"/>
            <a:ext cx="2771533" cy="1775205"/>
          </a:xfrm>
          <a:prstGeom prst="rect">
            <a:avLst/>
          </a:prstGeom>
        </p:spPr>
      </p:pic>
      <p:pic>
        <p:nvPicPr>
          <p:cNvPr id="4" name="Picture 3">
            <a:extLst>
              <a:ext uri="{FF2B5EF4-FFF2-40B4-BE49-F238E27FC236}">
                <a16:creationId xmlns:a16="http://schemas.microsoft.com/office/drawing/2014/main" id="{3EBC5EC6-FE14-5A7B-AE7F-0768B7D2AEEC}"/>
              </a:ext>
            </a:extLst>
          </p:cNvPr>
          <p:cNvPicPr>
            <a:picLocks noChangeAspect="1"/>
          </p:cNvPicPr>
          <p:nvPr/>
        </p:nvPicPr>
        <p:blipFill>
          <a:blip r:embed="rId8"/>
          <a:stretch>
            <a:fillRect/>
          </a:stretch>
        </p:blipFill>
        <p:spPr>
          <a:xfrm>
            <a:off x="1779120" y="3096879"/>
            <a:ext cx="2410735" cy="3565879"/>
          </a:xfrm>
          <a:prstGeom prst="rect">
            <a:avLst/>
          </a:prstGeom>
        </p:spPr>
      </p:pic>
    </p:spTree>
    <p:extLst>
      <p:ext uri="{BB962C8B-B14F-4D97-AF65-F5344CB8AC3E}">
        <p14:creationId xmlns:p14="http://schemas.microsoft.com/office/powerpoint/2010/main" val="1244057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Crop Rotation</a:t>
            </a:r>
          </a:p>
        </p:txBody>
      </p:sp>
      <p:pic>
        <p:nvPicPr>
          <p:cNvPr id="8" name="Picture 7" descr="A tractor in a field&#10;&#10;Description automatically generated">
            <a:extLst>
              <a:ext uri="{FF2B5EF4-FFF2-40B4-BE49-F238E27FC236}">
                <a16:creationId xmlns:a16="http://schemas.microsoft.com/office/drawing/2014/main" id="{509CC3F7-EC75-D27E-C69C-BA03651583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71753" y="3842700"/>
            <a:ext cx="2832100" cy="1875019"/>
          </a:xfrm>
          <a:prstGeom prst="rect">
            <a:avLst/>
          </a:prstGeom>
        </p:spPr>
      </p:pic>
      <p:pic>
        <p:nvPicPr>
          <p:cNvPr id="11" name="Picture 10" descr="A tractor pulling a plow&#10;&#10;Description automatically generated">
            <a:extLst>
              <a:ext uri="{FF2B5EF4-FFF2-40B4-BE49-F238E27FC236}">
                <a16:creationId xmlns:a16="http://schemas.microsoft.com/office/drawing/2014/main" id="{A21CA2EC-E9F5-94E9-142C-AFAC6EBDC1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7990" y="1566835"/>
            <a:ext cx="2832100" cy="1879600"/>
          </a:xfrm>
          <a:prstGeom prst="rect">
            <a:avLst/>
          </a:prstGeom>
        </p:spPr>
      </p:pic>
      <p:pic>
        <p:nvPicPr>
          <p:cNvPr id="15" name="Picture 14" descr="A tractor in a field&#10;&#10;Description automatically generated">
            <a:extLst>
              <a:ext uri="{FF2B5EF4-FFF2-40B4-BE49-F238E27FC236}">
                <a16:creationId xmlns:a16="http://schemas.microsoft.com/office/drawing/2014/main" id="{2CA70AA1-097B-237D-0C37-09183800A3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71753" y="1566835"/>
            <a:ext cx="2832100" cy="1879600"/>
          </a:xfrm>
          <a:prstGeom prst="rect">
            <a:avLst/>
          </a:prstGeom>
        </p:spPr>
      </p:pic>
      <p:pic>
        <p:nvPicPr>
          <p:cNvPr id="20" name="Picture 19" descr="A tractor working in a field&#10;&#10;Description automatically generated">
            <a:extLst>
              <a:ext uri="{FF2B5EF4-FFF2-40B4-BE49-F238E27FC236}">
                <a16:creationId xmlns:a16="http://schemas.microsoft.com/office/drawing/2014/main" id="{467CD55F-A93F-AE21-683D-48158328F0D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786" y="1549400"/>
            <a:ext cx="2832100" cy="1879600"/>
          </a:xfrm>
          <a:prstGeom prst="rect">
            <a:avLst/>
          </a:prstGeom>
        </p:spPr>
      </p:pic>
      <p:pic>
        <p:nvPicPr>
          <p:cNvPr id="28" name="Picture 27" descr="A tractor in a field&#10;&#10;Description automatically generated">
            <a:extLst>
              <a:ext uri="{FF2B5EF4-FFF2-40B4-BE49-F238E27FC236}">
                <a16:creationId xmlns:a16="http://schemas.microsoft.com/office/drawing/2014/main" id="{71A5671C-BF70-7E18-3CCA-A8225B0FD05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024227" y="3833536"/>
            <a:ext cx="2832100" cy="1879601"/>
          </a:xfrm>
          <a:prstGeom prst="rect">
            <a:avLst/>
          </a:prstGeom>
        </p:spPr>
      </p:pic>
      <p:pic>
        <p:nvPicPr>
          <p:cNvPr id="32" name="Picture 31" descr="A tractor in a field&#10;&#10;Description automatically generated">
            <a:extLst>
              <a:ext uri="{FF2B5EF4-FFF2-40B4-BE49-F238E27FC236}">
                <a16:creationId xmlns:a16="http://schemas.microsoft.com/office/drawing/2014/main" id="{F60B9BCB-F4CF-A634-CB9C-E8B072A40BA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801328" y="3838119"/>
            <a:ext cx="2828761" cy="1875019"/>
          </a:xfrm>
          <a:prstGeom prst="rect">
            <a:avLst/>
          </a:prstGeom>
        </p:spPr>
      </p:pic>
      <p:sp>
        <p:nvSpPr>
          <p:cNvPr id="34" name="TextBox 33">
            <a:extLst>
              <a:ext uri="{FF2B5EF4-FFF2-40B4-BE49-F238E27FC236}">
                <a16:creationId xmlns:a16="http://schemas.microsoft.com/office/drawing/2014/main" id="{C490C7CD-79D0-7CB6-20DB-28E6B911CD4E}"/>
              </a:ext>
            </a:extLst>
          </p:cNvPr>
          <p:cNvSpPr txBox="1"/>
          <p:nvPr/>
        </p:nvSpPr>
        <p:spPr>
          <a:xfrm>
            <a:off x="1448528" y="5858070"/>
            <a:ext cx="9294943" cy="717889"/>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plan must include all planned tillage, nutrient, planting, and crop harvests, including cover crops. Four complete crop years is recommended for planning purposes.</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93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Soil Conservation</a:t>
            </a:r>
          </a:p>
        </p:txBody>
      </p:sp>
      <p:pic>
        <p:nvPicPr>
          <p:cNvPr id="11" name="Picture 10" descr="A large dirt field with trees in the background&#10;&#10;Description automatically generated">
            <a:extLst>
              <a:ext uri="{FF2B5EF4-FFF2-40B4-BE49-F238E27FC236}">
                <a16:creationId xmlns:a16="http://schemas.microsoft.com/office/drawing/2014/main" id="{53A4F572-5949-B4C9-6ECC-29F977C36A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310" y="2005070"/>
            <a:ext cx="6369443" cy="4227254"/>
          </a:xfrm>
          <a:prstGeom prst="rect">
            <a:avLst/>
          </a:prstGeom>
        </p:spPr>
      </p:pic>
      <p:pic>
        <p:nvPicPr>
          <p:cNvPr id="15" name="Content Placeholder 14">
            <a:extLst>
              <a:ext uri="{FF2B5EF4-FFF2-40B4-BE49-F238E27FC236}">
                <a16:creationId xmlns:a16="http://schemas.microsoft.com/office/drawing/2014/main" id="{94AC246A-04C2-8942-8020-A5E286F69333}"/>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t="-821" b="-1"/>
          <a:stretch/>
        </p:blipFill>
        <p:spPr>
          <a:xfrm>
            <a:off x="1403922" y="1845234"/>
            <a:ext cx="1745252" cy="4387090"/>
          </a:xfrm>
          <a:prstGeom prst="rect">
            <a:avLst/>
          </a:prstGeom>
        </p:spPr>
      </p:pic>
      <p:pic>
        <p:nvPicPr>
          <p:cNvPr id="9" name="Picture 8" descr="A close-up of a field&#10;&#10;Description automatically generated">
            <a:extLst>
              <a:ext uri="{FF2B5EF4-FFF2-40B4-BE49-F238E27FC236}">
                <a16:creationId xmlns:a16="http://schemas.microsoft.com/office/drawing/2014/main" id="{2E76523F-9E84-3E22-A8C1-74946BF04D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0511" y="1263143"/>
            <a:ext cx="4302625" cy="2855554"/>
          </a:xfrm>
          <a:prstGeom prst="rect">
            <a:avLst/>
          </a:prstGeom>
        </p:spPr>
      </p:pic>
    </p:spTree>
    <p:extLst>
      <p:ext uri="{BB962C8B-B14F-4D97-AF65-F5344CB8AC3E}">
        <p14:creationId xmlns:p14="http://schemas.microsoft.com/office/powerpoint/2010/main" val="375467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WI Phosphorus Index</a:t>
            </a:r>
          </a:p>
        </p:txBody>
      </p:sp>
      <p:pic>
        <p:nvPicPr>
          <p:cNvPr id="15" name="Content Placeholder 14">
            <a:extLst>
              <a:ext uri="{FF2B5EF4-FFF2-40B4-BE49-F238E27FC236}">
                <a16:creationId xmlns:a16="http://schemas.microsoft.com/office/drawing/2014/main" id="{94AC246A-04C2-8942-8020-A5E286F6933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
          <a:stretch/>
        </p:blipFill>
        <p:spPr>
          <a:xfrm>
            <a:off x="1236496" y="2060618"/>
            <a:ext cx="2916717" cy="3786390"/>
          </a:xfrm>
          <a:prstGeom prst="rect">
            <a:avLst/>
          </a:prstGeom>
        </p:spPr>
      </p:pic>
      <p:sp>
        <p:nvSpPr>
          <p:cNvPr id="3" name="Content Placeholder 2">
            <a:extLst>
              <a:ext uri="{FF2B5EF4-FFF2-40B4-BE49-F238E27FC236}">
                <a16:creationId xmlns:a16="http://schemas.microsoft.com/office/drawing/2014/main" id="{A2B6E2B1-5671-4377-88BD-FE669B19E483}"/>
              </a:ext>
            </a:extLst>
          </p:cNvPr>
          <p:cNvSpPr txBox="1">
            <a:spLocks/>
          </p:cNvSpPr>
          <p:nvPr/>
        </p:nvSpPr>
        <p:spPr>
          <a:xfrm>
            <a:off x="4454084" y="1642728"/>
            <a:ext cx="7510389"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P Index uses general cropping, soil test and long-term weather information to estimate a field’s annual phosphorus runoff to nearby surface waters.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P Index is reported as a whole number — the higher the number, the greater the potential for that field to contribute phosphorus to nearby lakes and streams.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crop rotation average P Index must be below 6 and the field P Index must be below 12 for compliance.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See Page 7 in the Fast Facts Magazine on info on managing the P Index.</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Reducing soil loss = reducing P Index values.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11D1E"/>
              </a:solidFill>
              <a:effectLst/>
              <a:uLnTx/>
              <a:uFillTx/>
              <a:latin typeface="Helvetica" pitchFamily="2" charset="0"/>
              <a:ea typeface="+mn-ea"/>
              <a:cs typeface="+mn-cs"/>
            </a:endParaRPr>
          </a:p>
        </p:txBody>
      </p:sp>
    </p:spTree>
    <p:extLst>
      <p:ext uri="{BB962C8B-B14F-4D97-AF65-F5344CB8AC3E}">
        <p14:creationId xmlns:p14="http://schemas.microsoft.com/office/powerpoint/2010/main" val="390092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Average Soil Loss and Field “T”</a:t>
            </a:r>
          </a:p>
        </p:txBody>
      </p:sp>
      <p:pic>
        <p:nvPicPr>
          <p:cNvPr id="15" name="Content Placeholder 14">
            <a:extLst>
              <a:ext uri="{FF2B5EF4-FFF2-40B4-BE49-F238E27FC236}">
                <a16:creationId xmlns:a16="http://schemas.microsoft.com/office/drawing/2014/main" id="{94AC246A-04C2-8942-8020-A5E286F6933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
          <a:stretch/>
        </p:blipFill>
        <p:spPr>
          <a:xfrm>
            <a:off x="9883260" y="1862427"/>
            <a:ext cx="2060788" cy="2675250"/>
          </a:xfrm>
          <a:prstGeom prst="rect">
            <a:avLst/>
          </a:prstGeom>
        </p:spPr>
      </p:pic>
      <p:pic>
        <p:nvPicPr>
          <p:cNvPr id="3" name="Picture 2">
            <a:extLst>
              <a:ext uri="{FF2B5EF4-FFF2-40B4-BE49-F238E27FC236}">
                <a16:creationId xmlns:a16="http://schemas.microsoft.com/office/drawing/2014/main" id="{01451357-F734-BF5F-8B14-C05BFC38A665}"/>
              </a:ext>
            </a:extLst>
          </p:cNvPr>
          <p:cNvPicPr>
            <a:picLocks noChangeAspect="1"/>
          </p:cNvPicPr>
          <p:nvPr/>
        </p:nvPicPr>
        <p:blipFill>
          <a:blip r:embed="rId4"/>
          <a:stretch>
            <a:fillRect/>
          </a:stretch>
        </p:blipFill>
        <p:spPr>
          <a:xfrm>
            <a:off x="889715" y="1690688"/>
            <a:ext cx="8993545" cy="3907308"/>
          </a:xfrm>
          <a:prstGeom prst="rect">
            <a:avLst/>
          </a:prstGeom>
        </p:spPr>
      </p:pic>
      <p:sp>
        <p:nvSpPr>
          <p:cNvPr id="4" name="Content Placeholder 2">
            <a:extLst>
              <a:ext uri="{FF2B5EF4-FFF2-40B4-BE49-F238E27FC236}">
                <a16:creationId xmlns:a16="http://schemas.microsoft.com/office/drawing/2014/main" id="{E03CCC70-CF34-BE3B-FEBA-305DD9B984DF}"/>
              </a:ext>
            </a:extLst>
          </p:cNvPr>
          <p:cNvSpPr txBox="1">
            <a:spLocks/>
          </p:cNvSpPr>
          <p:nvPr/>
        </p:nvSpPr>
        <p:spPr>
          <a:xfrm>
            <a:off x="346782" y="5597996"/>
            <a:ext cx="10955503" cy="4710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loss tolerance (T) is the maximum amount of soil loss in tons per acre per year that can be tolerated and still permit a high level of productivity to be sustained economically and indefinitely. No amount of soil loss is easy to replace.</a:t>
            </a:r>
          </a:p>
        </p:txBody>
      </p:sp>
    </p:spTree>
    <p:extLst>
      <p:ext uri="{BB962C8B-B14F-4D97-AF65-F5344CB8AC3E}">
        <p14:creationId xmlns:p14="http://schemas.microsoft.com/office/powerpoint/2010/main" val="1819282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Soil Conservation</a:t>
            </a:r>
          </a:p>
        </p:txBody>
      </p:sp>
      <p:sp>
        <p:nvSpPr>
          <p:cNvPr id="5" name="Content Placeholder 2">
            <a:extLst>
              <a:ext uri="{FF2B5EF4-FFF2-40B4-BE49-F238E27FC236}">
                <a16:creationId xmlns:a16="http://schemas.microsoft.com/office/drawing/2014/main" id="{EDC53448-7E35-8A3B-2913-BBEC609B51F4}"/>
              </a:ext>
            </a:extLst>
          </p:cNvPr>
          <p:cNvSpPr txBox="1">
            <a:spLocks/>
          </p:cNvSpPr>
          <p:nvPr/>
        </p:nvSpPr>
        <p:spPr>
          <a:xfrm>
            <a:off x="1118456" y="1726440"/>
            <a:ext cx="995508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plan to minimize soil erosion from cropland fields using various management or structural practices.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Management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crop rotations, residue management/tillage, contour strips, etc.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Structures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terraces, waterways, diversions,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Conservation plan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loss (T)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Crop rotation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Field slope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Residue/tillage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maps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Aerial photos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Field boundary + acreage accuracy</a:t>
            </a:r>
          </a:p>
        </p:txBody>
      </p:sp>
    </p:spTree>
    <p:extLst>
      <p:ext uri="{BB962C8B-B14F-4D97-AF65-F5344CB8AC3E}">
        <p14:creationId xmlns:p14="http://schemas.microsoft.com/office/powerpoint/2010/main" val="373665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1222642" y="1064995"/>
            <a:ext cx="9955086" cy="910466"/>
          </a:xfrm>
        </p:spPr>
        <p:txBody>
          <a:bodyPr>
            <a:normAutofit fontScale="90000"/>
          </a:bodyPr>
          <a:lstStyle/>
          <a:p>
            <a:r>
              <a:rPr lang="en-US" dirty="0">
                <a:ea typeface="Calibri Light"/>
                <a:cs typeface="Calibri Light"/>
              </a:rPr>
              <a:t>SnapPlus Version 3</a:t>
            </a:r>
            <a:br>
              <a:rPr lang="en-US" dirty="0">
                <a:ea typeface="Calibri Light"/>
                <a:cs typeface="Calibri Light"/>
              </a:rPr>
            </a:br>
            <a:r>
              <a:rPr lang="en-US" dirty="0">
                <a:ea typeface="Calibri Light"/>
                <a:cs typeface="Calibri Light"/>
              </a:rPr>
              <a:t>Time to switch to the SnapPlus Quick Guide </a:t>
            </a:r>
            <a:br>
              <a:rPr lang="en-US" dirty="0">
                <a:ea typeface="Calibri Light"/>
                <a:cs typeface="Calibri Light"/>
              </a:rPr>
            </a:br>
            <a:endParaRPr lang="en-US" dirty="0"/>
          </a:p>
        </p:txBody>
      </p:sp>
      <p:pic>
        <p:nvPicPr>
          <p:cNvPr id="7" name="Picture 6">
            <a:extLst>
              <a:ext uri="{FF2B5EF4-FFF2-40B4-BE49-F238E27FC236}">
                <a16:creationId xmlns:a16="http://schemas.microsoft.com/office/drawing/2014/main" id="{3675E8ED-232D-6BED-EA73-6F6359AAEFC2}"/>
              </a:ext>
            </a:extLst>
          </p:cNvPr>
          <p:cNvPicPr>
            <a:picLocks noChangeAspect="1"/>
          </p:cNvPicPr>
          <p:nvPr/>
        </p:nvPicPr>
        <p:blipFill>
          <a:blip r:embed="rId2"/>
          <a:stretch>
            <a:fillRect/>
          </a:stretch>
        </p:blipFill>
        <p:spPr>
          <a:xfrm>
            <a:off x="1405421" y="1784361"/>
            <a:ext cx="3832764" cy="4857537"/>
          </a:xfrm>
          <a:prstGeom prst="rect">
            <a:avLst/>
          </a:prstGeom>
        </p:spPr>
      </p:pic>
      <p:pic>
        <p:nvPicPr>
          <p:cNvPr id="3" name="Picture 2">
            <a:extLst>
              <a:ext uri="{FF2B5EF4-FFF2-40B4-BE49-F238E27FC236}">
                <a16:creationId xmlns:a16="http://schemas.microsoft.com/office/drawing/2014/main" id="{50B2E050-0FAD-C089-59DA-EB342CACDB44}"/>
              </a:ext>
            </a:extLst>
          </p:cNvPr>
          <p:cNvPicPr>
            <a:picLocks noChangeAspect="1"/>
          </p:cNvPicPr>
          <p:nvPr/>
        </p:nvPicPr>
        <p:blipFill>
          <a:blip r:embed="rId3"/>
          <a:stretch>
            <a:fillRect/>
          </a:stretch>
        </p:blipFill>
        <p:spPr>
          <a:xfrm>
            <a:off x="5741082" y="1705635"/>
            <a:ext cx="3832764" cy="4936263"/>
          </a:xfrm>
          <a:prstGeom prst="rect">
            <a:avLst/>
          </a:prstGeom>
        </p:spPr>
      </p:pic>
      <p:sp>
        <p:nvSpPr>
          <p:cNvPr id="4" name="Content Placeholder 2">
            <a:extLst>
              <a:ext uri="{FF2B5EF4-FFF2-40B4-BE49-F238E27FC236}">
                <a16:creationId xmlns:a16="http://schemas.microsoft.com/office/drawing/2014/main" id="{E11A31E8-73AB-7A5B-6CE0-D3C5E309C46F}"/>
              </a:ext>
            </a:extLst>
          </p:cNvPr>
          <p:cNvSpPr>
            <a:spLocks noGrp="1"/>
          </p:cNvSpPr>
          <p:nvPr>
            <p:ph idx="1"/>
          </p:nvPr>
        </p:nvSpPr>
        <p:spPr>
          <a:xfrm>
            <a:off x="9657886" y="2706871"/>
            <a:ext cx="2435375" cy="1865129"/>
          </a:xfrm>
        </p:spPr>
        <p:txBody>
          <a:bodyPr>
            <a:normAutofit/>
          </a:bodyPr>
          <a:lstStyle/>
          <a:p>
            <a:pPr marL="0" indent="0">
              <a:buNone/>
            </a:pPr>
            <a:r>
              <a:rPr lang="en-US" sz="2000" dirty="0"/>
              <a:t>Use data from your workbook for SnapPlus users to complete many sections in the program.</a:t>
            </a:r>
          </a:p>
          <a:p>
            <a:endParaRPr lang="en-US" dirty="0"/>
          </a:p>
        </p:txBody>
      </p:sp>
    </p:spTree>
    <p:extLst>
      <p:ext uri="{BB962C8B-B14F-4D97-AF65-F5344CB8AC3E}">
        <p14:creationId xmlns:p14="http://schemas.microsoft.com/office/powerpoint/2010/main" val="2734502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D32E-F110-9DFD-DB05-F6E3310F5E7E}"/>
              </a:ext>
            </a:extLst>
          </p:cNvPr>
          <p:cNvSpPr>
            <a:spLocks noGrp="1"/>
          </p:cNvSpPr>
          <p:nvPr>
            <p:ph type="title"/>
          </p:nvPr>
        </p:nvSpPr>
        <p:spPr/>
        <p:txBody>
          <a:bodyPr>
            <a:normAutofit fontScale="90000"/>
          </a:bodyPr>
          <a:lstStyle/>
          <a:p>
            <a:r>
              <a:rPr lang="en-US" dirty="0"/>
              <a:t>Nutrient Management Planning in WI= SnapPlus</a:t>
            </a:r>
          </a:p>
        </p:txBody>
      </p:sp>
      <p:sp>
        <p:nvSpPr>
          <p:cNvPr id="3" name="Content Placeholder 2">
            <a:extLst>
              <a:ext uri="{FF2B5EF4-FFF2-40B4-BE49-F238E27FC236}">
                <a16:creationId xmlns:a16="http://schemas.microsoft.com/office/drawing/2014/main" id="{2B74F9DF-6C9E-2CE3-9C23-6EC23785B4E4}"/>
              </a:ext>
            </a:extLst>
          </p:cNvPr>
          <p:cNvSpPr>
            <a:spLocks noGrp="1"/>
          </p:cNvSpPr>
          <p:nvPr>
            <p:ph idx="1"/>
          </p:nvPr>
        </p:nvSpPr>
        <p:spPr/>
        <p:txBody>
          <a:bodyPr/>
          <a:lstStyle/>
          <a:p>
            <a:r>
              <a:rPr lang="en-US" dirty="0"/>
              <a:t>SNAP=Soil Nutrient Application Planner</a:t>
            </a:r>
          </a:p>
          <a:p>
            <a:r>
              <a:rPr lang="en-US" dirty="0"/>
              <a:t>The SnapPlus program produces field-by-field nutrient management plans that meet the 590 standard</a:t>
            </a:r>
          </a:p>
          <a:p>
            <a:r>
              <a:rPr lang="en-US" dirty="0"/>
              <a:t>Calculates Phosphorus Index (PI) values</a:t>
            </a:r>
          </a:p>
          <a:p>
            <a:r>
              <a:rPr lang="en-US" dirty="0"/>
              <a:t>Estimates soil loss</a:t>
            </a:r>
          </a:p>
          <a:p>
            <a:r>
              <a:rPr lang="en-US" dirty="0"/>
              <a:t>Available for free online: https://</a:t>
            </a:r>
            <a:r>
              <a:rPr lang="en-US" dirty="0" err="1"/>
              <a:t>snapplus.wisc.edu</a:t>
            </a:r>
            <a:r>
              <a:rPr lang="en-US" dirty="0"/>
              <a:t>/snapplus-3/</a:t>
            </a:r>
          </a:p>
          <a:p>
            <a:endParaRPr lang="en-US" dirty="0"/>
          </a:p>
        </p:txBody>
      </p:sp>
      <p:pic>
        <p:nvPicPr>
          <p:cNvPr id="4" name="Picture 4">
            <a:extLst>
              <a:ext uri="{FF2B5EF4-FFF2-40B4-BE49-F238E27FC236}">
                <a16:creationId xmlns:a16="http://schemas.microsoft.com/office/drawing/2014/main" id="{0AB446A3-A331-17D2-4F6C-98753E7695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88499" y="1595663"/>
            <a:ext cx="2253696" cy="240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59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lstStyle/>
          <a:p>
            <a:r>
              <a:rPr lang="en-US" dirty="0"/>
              <a:t>Nutrient Management Components</a:t>
            </a:r>
          </a:p>
        </p:txBody>
      </p:sp>
      <p:sp>
        <p:nvSpPr>
          <p:cNvPr id="4" name="Content Placeholder 2">
            <a:extLst>
              <a:ext uri="{FF2B5EF4-FFF2-40B4-BE49-F238E27FC236}">
                <a16:creationId xmlns:a16="http://schemas.microsoft.com/office/drawing/2014/main" id="{5039E766-5E9E-7D12-CBB6-C1347723CBA1}"/>
              </a:ext>
            </a:extLst>
          </p:cNvPr>
          <p:cNvSpPr>
            <a:spLocks noGrp="1"/>
          </p:cNvSpPr>
          <p:nvPr>
            <p:ph idx="1"/>
          </p:nvPr>
        </p:nvSpPr>
        <p:spPr>
          <a:xfrm>
            <a:off x="1000417" y="1446280"/>
            <a:ext cx="10831008" cy="4631498"/>
          </a:xfrm>
        </p:spPr>
        <p:txBody>
          <a:bodyPr vert="horz" lIns="91440" tIns="45720" rIns="91440" bIns="45720" rtlCol="0" anchor="t">
            <a:normAutofit/>
          </a:bodyPr>
          <a:lstStyle/>
          <a:p>
            <a:r>
              <a:rPr lang="en-US" dirty="0">
                <a:ea typeface="Calibri"/>
                <a:cs typeface="Calibri"/>
              </a:rPr>
              <a:t>General farm info and narrative</a:t>
            </a:r>
          </a:p>
          <a:p>
            <a:r>
              <a:rPr lang="en-US" dirty="0">
                <a:ea typeface="Calibri"/>
                <a:cs typeface="Calibri"/>
              </a:rPr>
              <a:t>Soil test results</a:t>
            </a:r>
          </a:p>
          <a:p>
            <a:r>
              <a:rPr lang="en-US" dirty="0">
                <a:ea typeface="Calibri"/>
                <a:cs typeface="Calibri"/>
              </a:rPr>
              <a:t>Field Maps</a:t>
            </a:r>
          </a:p>
          <a:p>
            <a:r>
              <a:rPr lang="en-US" dirty="0">
                <a:ea typeface="Calibri"/>
                <a:cs typeface="Calibri"/>
              </a:rPr>
              <a:t>On-farm nutrient resources inventory and nutrient crediting of those resources</a:t>
            </a:r>
          </a:p>
          <a:p>
            <a:r>
              <a:rPr lang="en-US" dirty="0">
                <a:ea typeface="Calibri"/>
                <a:cs typeface="Calibri"/>
              </a:rPr>
              <a:t>Cropping plan/rotation</a:t>
            </a:r>
          </a:p>
          <a:p>
            <a:r>
              <a:rPr lang="en-US" dirty="0">
                <a:ea typeface="Calibri"/>
                <a:cs typeface="Calibri"/>
              </a:rPr>
              <a:t>On-farm conservation practice inventory</a:t>
            </a:r>
          </a:p>
          <a:p>
            <a:r>
              <a:rPr lang="en-US" dirty="0">
                <a:ea typeface="Calibri"/>
                <a:cs typeface="Calibri"/>
              </a:rPr>
              <a:t>Nutrient application plan and precautions</a:t>
            </a:r>
          </a:p>
          <a:p>
            <a:r>
              <a:rPr lang="en-US" dirty="0">
                <a:ea typeface="Calibri"/>
                <a:cs typeface="Calibri"/>
              </a:rPr>
              <a:t>Checklist and optional reports</a:t>
            </a:r>
          </a:p>
          <a:p>
            <a:pPr marL="0" indent="0">
              <a:buNone/>
            </a:pPr>
            <a:endParaRPr lang="en-US" dirty="0">
              <a:ea typeface="Calibri"/>
              <a:cs typeface="Calibri"/>
            </a:endParaRPr>
          </a:p>
        </p:txBody>
      </p:sp>
      <p:pic>
        <p:nvPicPr>
          <p:cNvPr id="5" name="Picture 4">
            <a:extLst>
              <a:ext uri="{FF2B5EF4-FFF2-40B4-BE49-F238E27FC236}">
                <a16:creationId xmlns:a16="http://schemas.microsoft.com/office/drawing/2014/main" id="{831D4E22-4570-D2E7-FBB2-2C501EB2BD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20453" y="5857119"/>
            <a:ext cx="7772400" cy="441318"/>
          </a:xfrm>
          <a:prstGeom prst="rect">
            <a:avLst/>
          </a:prstGeom>
        </p:spPr>
      </p:pic>
    </p:spTree>
    <p:extLst>
      <p:ext uri="{BB962C8B-B14F-4D97-AF65-F5344CB8AC3E}">
        <p14:creationId xmlns:p14="http://schemas.microsoft.com/office/powerpoint/2010/main" val="2814654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Farm Narrative</a:t>
            </a:r>
          </a:p>
        </p:txBody>
      </p:sp>
      <p:sp>
        <p:nvSpPr>
          <p:cNvPr id="3" name="Content Placeholder 2">
            <a:extLst>
              <a:ext uri="{FF2B5EF4-FFF2-40B4-BE49-F238E27FC236}">
                <a16:creationId xmlns:a16="http://schemas.microsoft.com/office/drawing/2014/main" id="{87D2537C-984A-46C4-C072-99796B4E8687}"/>
              </a:ext>
            </a:extLst>
          </p:cNvPr>
          <p:cNvSpPr>
            <a:spLocks noGrp="1"/>
          </p:cNvSpPr>
          <p:nvPr>
            <p:ph idx="1"/>
          </p:nvPr>
        </p:nvSpPr>
        <p:spPr>
          <a:xfrm>
            <a:off x="1236497" y="1690688"/>
            <a:ext cx="5621503" cy="4710112"/>
          </a:xfrm>
        </p:spPr>
        <p:txBody>
          <a:bodyPr>
            <a:normAutofit/>
          </a:bodyPr>
          <a:lstStyle/>
          <a:p>
            <a:r>
              <a:rPr lang="en-US" dirty="0"/>
              <a:t>Provide a plan narrative</a:t>
            </a:r>
          </a:p>
          <a:p>
            <a:pPr lvl="1"/>
            <a:r>
              <a:rPr lang="en-US" dirty="0"/>
              <a:t>Explain deviations from the 590 standard</a:t>
            </a:r>
          </a:p>
          <a:p>
            <a:pPr lvl="1"/>
            <a:r>
              <a:rPr lang="en-US" dirty="0"/>
              <a:t>Explain manure application restrictions</a:t>
            </a:r>
          </a:p>
          <a:p>
            <a:pPr lvl="2"/>
            <a:r>
              <a:rPr lang="en-US" dirty="0"/>
              <a:t>No winter spreading</a:t>
            </a:r>
          </a:p>
          <a:p>
            <a:pPr lvl="2"/>
            <a:r>
              <a:rPr lang="en-US" dirty="0"/>
              <a:t>Critical areas</a:t>
            </a:r>
          </a:p>
          <a:p>
            <a:pPr lvl="2"/>
            <a:r>
              <a:rPr lang="en-US" dirty="0"/>
              <a:t>Surface water setbacks</a:t>
            </a:r>
          </a:p>
          <a:p>
            <a:pPr lvl="1"/>
            <a:r>
              <a:rPr lang="en-US" dirty="0"/>
              <a:t>Verify ability to utilize all the manure produced</a:t>
            </a:r>
          </a:p>
          <a:p>
            <a:pPr lvl="2"/>
            <a:r>
              <a:rPr lang="en-US" dirty="0"/>
              <a:t>Manure spreading agreements, etc.</a:t>
            </a:r>
          </a:p>
          <a:p>
            <a:pPr lvl="1"/>
            <a:r>
              <a:rPr lang="en-US" dirty="0"/>
              <a:t>Soil fertility and liming alerts</a:t>
            </a:r>
          </a:p>
          <a:p>
            <a:pPr lvl="1"/>
            <a:endParaRPr lang="en-US" dirty="0"/>
          </a:p>
        </p:txBody>
      </p:sp>
      <p:pic>
        <p:nvPicPr>
          <p:cNvPr id="5" name="Picture 4">
            <a:extLst>
              <a:ext uri="{FF2B5EF4-FFF2-40B4-BE49-F238E27FC236}">
                <a16:creationId xmlns:a16="http://schemas.microsoft.com/office/drawing/2014/main" id="{787818CF-3A00-5648-3408-8173849CA001}"/>
              </a:ext>
            </a:extLst>
          </p:cNvPr>
          <p:cNvPicPr>
            <a:picLocks noChangeAspect="1"/>
          </p:cNvPicPr>
          <p:nvPr/>
        </p:nvPicPr>
        <p:blipFill>
          <a:blip r:embed="rId3"/>
          <a:stretch>
            <a:fillRect/>
          </a:stretch>
        </p:blipFill>
        <p:spPr>
          <a:xfrm>
            <a:off x="6096000" y="2201761"/>
            <a:ext cx="5948166" cy="2122268"/>
          </a:xfrm>
          <a:prstGeom prst="rect">
            <a:avLst/>
          </a:prstGeom>
        </p:spPr>
      </p:pic>
    </p:spTree>
    <p:extLst>
      <p:ext uri="{BB962C8B-B14F-4D97-AF65-F5344CB8AC3E}">
        <p14:creationId xmlns:p14="http://schemas.microsoft.com/office/powerpoint/2010/main" val="2990349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Light"/>
                <a:cs typeface="Calibri Light"/>
              </a:rPr>
              <a:t>Benefits of Nutrient Management</a:t>
            </a:r>
            <a:r>
              <a:rPr lang="en-US" dirty="0">
                <a:ea typeface="Calibri Light"/>
                <a:cs typeface="Calibri"/>
              </a:rPr>
              <a:t>: </a:t>
            </a:r>
            <a:r>
              <a:rPr lang="en-US" dirty="0">
                <a:ea typeface="Calibri"/>
                <a:cs typeface="Calibri"/>
              </a:rPr>
              <a:t>Pages 4-5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pic>
        <p:nvPicPr>
          <p:cNvPr id="4" name="Picture 3">
            <a:extLst>
              <a:ext uri="{FF2B5EF4-FFF2-40B4-BE49-F238E27FC236}">
                <a16:creationId xmlns:a16="http://schemas.microsoft.com/office/drawing/2014/main" id="{7CF6280D-D2F3-5B9F-FAE0-0C858AD45F2F}"/>
              </a:ext>
            </a:extLst>
          </p:cNvPr>
          <p:cNvPicPr>
            <a:picLocks noChangeAspect="1"/>
          </p:cNvPicPr>
          <p:nvPr/>
        </p:nvPicPr>
        <p:blipFill>
          <a:blip r:embed="rId4"/>
          <a:stretch>
            <a:fillRect/>
          </a:stretch>
        </p:blipFill>
        <p:spPr>
          <a:xfrm>
            <a:off x="7614051" y="209320"/>
            <a:ext cx="4200665" cy="5453350"/>
          </a:xfrm>
          <a:prstGeom prst="rect">
            <a:avLst/>
          </a:prstGeom>
        </p:spPr>
      </p:pic>
    </p:spTree>
    <p:extLst>
      <p:ext uri="{BB962C8B-B14F-4D97-AF65-F5344CB8AC3E}">
        <p14:creationId xmlns:p14="http://schemas.microsoft.com/office/powerpoint/2010/main" val="13964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lstStyle/>
          <a:p>
            <a:r>
              <a:rPr lang="en-US" dirty="0"/>
              <a:t>Nutrient Management Components</a:t>
            </a:r>
          </a:p>
        </p:txBody>
      </p:sp>
      <p:sp>
        <p:nvSpPr>
          <p:cNvPr id="11" name="TextBox 10">
            <a:extLst>
              <a:ext uri="{FF2B5EF4-FFF2-40B4-BE49-F238E27FC236}">
                <a16:creationId xmlns:a16="http://schemas.microsoft.com/office/drawing/2014/main" id="{D8C04F6F-7D95-EF1F-A30C-E6F2CAC7C349}"/>
              </a:ext>
            </a:extLst>
          </p:cNvPr>
          <p:cNvSpPr txBox="1"/>
          <p:nvPr/>
        </p:nvSpPr>
        <p:spPr>
          <a:xfrm>
            <a:off x="1279364" y="5894362"/>
            <a:ext cx="9633272" cy="717889"/>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 well written NMP provides guidance for the future based on soil test data and planned applications and provides excellent cropping records. For the best data, annual updates are critical.</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7DACCB3-1DA3-BEC0-66D4-7D736A5CE0E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00417" y="1690688"/>
            <a:ext cx="10871679" cy="4203674"/>
          </a:xfrm>
          <a:prstGeom prst="rect">
            <a:avLst/>
          </a:prstGeom>
        </p:spPr>
      </p:pic>
    </p:spTree>
    <p:extLst>
      <p:ext uri="{BB962C8B-B14F-4D97-AF65-F5344CB8AC3E}">
        <p14:creationId xmlns:p14="http://schemas.microsoft.com/office/powerpoint/2010/main" val="3983508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a:bodyPr>
          <a:lstStyle/>
          <a:p>
            <a:r>
              <a:rPr lang="en-US" dirty="0"/>
              <a:t>Nutrient Management Components- Nutrients</a:t>
            </a:r>
          </a:p>
        </p:txBody>
      </p:sp>
      <p:pic>
        <p:nvPicPr>
          <p:cNvPr id="9" name="Picture 8">
            <a:extLst>
              <a:ext uri="{FF2B5EF4-FFF2-40B4-BE49-F238E27FC236}">
                <a16:creationId xmlns:a16="http://schemas.microsoft.com/office/drawing/2014/main" id="{692120BE-087C-A302-A3BF-4DCDD2C05615}"/>
              </a:ext>
            </a:extLst>
          </p:cNvPr>
          <p:cNvPicPr>
            <a:picLocks noChangeAspect="1"/>
          </p:cNvPicPr>
          <p:nvPr/>
        </p:nvPicPr>
        <p:blipFill>
          <a:blip r:embed="rId3"/>
          <a:stretch>
            <a:fillRect/>
          </a:stretch>
        </p:blipFill>
        <p:spPr>
          <a:xfrm>
            <a:off x="627377" y="1423998"/>
            <a:ext cx="2774122" cy="3590040"/>
          </a:xfrm>
          <a:prstGeom prst="rect">
            <a:avLst/>
          </a:prstGeom>
        </p:spPr>
      </p:pic>
      <p:pic>
        <p:nvPicPr>
          <p:cNvPr id="12" name="Picture 11" descr="A cow grazing in a field&#10;&#10;Description automatically generated">
            <a:extLst>
              <a:ext uri="{FF2B5EF4-FFF2-40B4-BE49-F238E27FC236}">
                <a16:creationId xmlns:a16="http://schemas.microsoft.com/office/drawing/2014/main" id="{65F1F716-E1F9-2EA4-1853-4800626A05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9827" y="1497384"/>
            <a:ext cx="3798088" cy="2520704"/>
          </a:xfrm>
          <a:prstGeom prst="rect">
            <a:avLst/>
          </a:prstGeom>
        </p:spPr>
      </p:pic>
      <p:pic>
        <p:nvPicPr>
          <p:cNvPr id="14" name="Picture 13" descr="A tractor in a field&#10;&#10;Description automatically generated">
            <a:extLst>
              <a:ext uri="{FF2B5EF4-FFF2-40B4-BE49-F238E27FC236}">
                <a16:creationId xmlns:a16="http://schemas.microsoft.com/office/drawing/2014/main" id="{9B6E6337-2373-A12C-158F-A088305F4E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00940" y="3838146"/>
            <a:ext cx="3697116" cy="2637043"/>
          </a:xfrm>
          <a:prstGeom prst="rect">
            <a:avLst/>
          </a:prstGeom>
        </p:spPr>
      </p:pic>
      <p:pic>
        <p:nvPicPr>
          <p:cNvPr id="17" name="Picture 16">
            <a:extLst>
              <a:ext uri="{FF2B5EF4-FFF2-40B4-BE49-F238E27FC236}">
                <a16:creationId xmlns:a16="http://schemas.microsoft.com/office/drawing/2014/main" id="{EF92CDCC-56F8-2435-9200-DC0E943C3DC5}"/>
              </a:ext>
            </a:extLst>
          </p:cNvPr>
          <p:cNvPicPr>
            <a:picLocks noChangeAspect="1"/>
          </p:cNvPicPr>
          <p:nvPr/>
        </p:nvPicPr>
        <p:blipFill>
          <a:blip r:embed="rId6"/>
          <a:stretch>
            <a:fillRect/>
          </a:stretch>
        </p:blipFill>
        <p:spPr>
          <a:xfrm>
            <a:off x="4294816" y="1864561"/>
            <a:ext cx="3772806" cy="1487802"/>
          </a:xfrm>
          <a:prstGeom prst="rect">
            <a:avLst/>
          </a:prstGeom>
        </p:spPr>
      </p:pic>
      <p:pic>
        <p:nvPicPr>
          <p:cNvPr id="3" name="Picture 2" descr="A tractor pulling a large trailer&#10;&#10;AI-generated content may be incorrect.">
            <a:extLst>
              <a:ext uri="{FF2B5EF4-FFF2-40B4-BE49-F238E27FC236}">
                <a16:creationId xmlns:a16="http://schemas.microsoft.com/office/drawing/2014/main" id="{5BDA72C1-ABD9-65BD-43EE-814CA0B9BE8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20050" y="4173415"/>
            <a:ext cx="2771533" cy="1775205"/>
          </a:xfrm>
          <a:prstGeom prst="rect">
            <a:avLst/>
          </a:prstGeom>
        </p:spPr>
      </p:pic>
      <p:pic>
        <p:nvPicPr>
          <p:cNvPr id="4" name="Picture 3">
            <a:extLst>
              <a:ext uri="{FF2B5EF4-FFF2-40B4-BE49-F238E27FC236}">
                <a16:creationId xmlns:a16="http://schemas.microsoft.com/office/drawing/2014/main" id="{B1A6E58E-F8A3-2484-D0E3-F0BE3BBDA38D}"/>
              </a:ext>
            </a:extLst>
          </p:cNvPr>
          <p:cNvPicPr>
            <a:picLocks noChangeAspect="1"/>
          </p:cNvPicPr>
          <p:nvPr/>
        </p:nvPicPr>
        <p:blipFill>
          <a:blip r:embed="rId8"/>
          <a:stretch>
            <a:fillRect/>
          </a:stretch>
        </p:blipFill>
        <p:spPr>
          <a:xfrm>
            <a:off x="1884081" y="2909310"/>
            <a:ext cx="2410735" cy="3565879"/>
          </a:xfrm>
          <a:prstGeom prst="rect">
            <a:avLst/>
          </a:prstGeom>
        </p:spPr>
      </p:pic>
    </p:spTree>
    <p:extLst>
      <p:ext uri="{BB962C8B-B14F-4D97-AF65-F5344CB8AC3E}">
        <p14:creationId xmlns:p14="http://schemas.microsoft.com/office/powerpoint/2010/main" val="274343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Crop Rotation</a:t>
            </a:r>
          </a:p>
        </p:txBody>
      </p:sp>
      <p:pic>
        <p:nvPicPr>
          <p:cNvPr id="8" name="Picture 7" descr="A tractor in a field&#10;&#10;Description automatically generated">
            <a:extLst>
              <a:ext uri="{FF2B5EF4-FFF2-40B4-BE49-F238E27FC236}">
                <a16:creationId xmlns:a16="http://schemas.microsoft.com/office/drawing/2014/main" id="{509CC3F7-EC75-D27E-C69C-BA03651583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71753" y="3842700"/>
            <a:ext cx="2832100" cy="1875019"/>
          </a:xfrm>
          <a:prstGeom prst="rect">
            <a:avLst/>
          </a:prstGeom>
        </p:spPr>
      </p:pic>
      <p:pic>
        <p:nvPicPr>
          <p:cNvPr id="11" name="Picture 10" descr="A tractor pulling a plow&#10;&#10;Description automatically generated">
            <a:extLst>
              <a:ext uri="{FF2B5EF4-FFF2-40B4-BE49-F238E27FC236}">
                <a16:creationId xmlns:a16="http://schemas.microsoft.com/office/drawing/2014/main" id="{A21CA2EC-E9F5-94E9-142C-AFAC6EBDC1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97990" y="1566835"/>
            <a:ext cx="2832100" cy="1879600"/>
          </a:xfrm>
          <a:prstGeom prst="rect">
            <a:avLst/>
          </a:prstGeom>
        </p:spPr>
      </p:pic>
      <p:pic>
        <p:nvPicPr>
          <p:cNvPr id="15" name="Picture 14" descr="A tractor in a field&#10;&#10;Description automatically generated">
            <a:extLst>
              <a:ext uri="{FF2B5EF4-FFF2-40B4-BE49-F238E27FC236}">
                <a16:creationId xmlns:a16="http://schemas.microsoft.com/office/drawing/2014/main" id="{2CA70AA1-097B-237D-0C37-09183800A3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71753" y="1566835"/>
            <a:ext cx="2832100" cy="1879600"/>
          </a:xfrm>
          <a:prstGeom prst="rect">
            <a:avLst/>
          </a:prstGeom>
        </p:spPr>
      </p:pic>
      <p:pic>
        <p:nvPicPr>
          <p:cNvPr id="20" name="Picture 19" descr="A tractor working in a field&#10;&#10;Description automatically generated">
            <a:extLst>
              <a:ext uri="{FF2B5EF4-FFF2-40B4-BE49-F238E27FC236}">
                <a16:creationId xmlns:a16="http://schemas.microsoft.com/office/drawing/2014/main" id="{467CD55F-A93F-AE21-683D-48158328F0D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786" y="1549400"/>
            <a:ext cx="2832100" cy="1879600"/>
          </a:xfrm>
          <a:prstGeom prst="rect">
            <a:avLst/>
          </a:prstGeom>
        </p:spPr>
      </p:pic>
      <p:pic>
        <p:nvPicPr>
          <p:cNvPr id="28" name="Picture 27" descr="A tractor in a field&#10;&#10;Description automatically generated">
            <a:extLst>
              <a:ext uri="{FF2B5EF4-FFF2-40B4-BE49-F238E27FC236}">
                <a16:creationId xmlns:a16="http://schemas.microsoft.com/office/drawing/2014/main" id="{71A5671C-BF70-7E18-3CCA-A8225B0FD05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024227" y="3833536"/>
            <a:ext cx="2832100" cy="1879601"/>
          </a:xfrm>
          <a:prstGeom prst="rect">
            <a:avLst/>
          </a:prstGeom>
        </p:spPr>
      </p:pic>
      <p:pic>
        <p:nvPicPr>
          <p:cNvPr id="32" name="Picture 31" descr="A tractor in a field&#10;&#10;Description automatically generated">
            <a:extLst>
              <a:ext uri="{FF2B5EF4-FFF2-40B4-BE49-F238E27FC236}">
                <a16:creationId xmlns:a16="http://schemas.microsoft.com/office/drawing/2014/main" id="{F60B9BCB-F4CF-A634-CB9C-E8B072A40BA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801328" y="3838119"/>
            <a:ext cx="2828761" cy="1875019"/>
          </a:xfrm>
          <a:prstGeom prst="rect">
            <a:avLst/>
          </a:prstGeom>
        </p:spPr>
      </p:pic>
      <p:sp>
        <p:nvSpPr>
          <p:cNvPr id="34" name="TextBox 33">
            <a:extLst>
              <a:ext uri="{FF2B5EF4-FFF2-40B4-BE49-F238E27FC236}">
                <a16:creationId xmlns:a16="http://schemas.microsoft.com/office/drawing/2014/main" id="{C490C7CD-79D0-7CB6-20DB-28E6B911CD4E}"/>
              </a:ext>
            </a:extLst>
          </p:cNvPr>
          <p:cNvSpPr txBox="1"/>
          <p:nvPr/>
        </p:nvSpPr>
        <p:spPr>
          <a:xfrm>
            <a:off x="1448528" y="5858070"/>
            <a:ext cx="9294943" cy="717889"/>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plan must include all planned tillage, nutrient, planting, and crop harvests, including cover crops. Four complete crop years is recommended for planning purposes.</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35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Soil Conservation</a:t>
            </a:r>
          </a:p>
        </p:txBody>
      </p:sp>
      <p:pic>
        <p:nvPicPr>
          <p:cNvPr id="11" name="Picture 10" descr="A large dirt field with trees in the background&#10;&#10;Description automatically generated">
            <a:extLst>
              <a:ext uri="{FF2B5EF4-FFF2-40B4-BE49-F238E27FC236}">
                <a16:creationId xmlns:a16="http://schemas.microsoft.com/office/drawing/2014/main" id="{53A4F572-5949-B4C9-6ECC-29F977C36A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6523" y="2220125"/>
            <a:ext cx="6369443" cy="4227254"/>
          </a:xfrm>
          <a:prstGeom prst="rect">
            <a:avLst/>
          </a:prstGeom>
        </p:spPr>
      </p:pic>
      <p:pic>
        <p:nvPicPr>
          <p:cNvPr id="9" name="Picture 8" descr="A close-up of a field&#10;&#10;Description automatically generated">
            <a:extLst>
              <a:ext uri="{FF2B5EF4-FFF2-40B4-BE49-F238E27FC236}">
                <a16:creationId xmlns:a16="http://schemas.microsoft.com/office/drawing/2014/main" id="{2E76523F-9E84-3E22-A8C1-74946BF04D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7969" y="2001223"/>
            <a:ext cx="4302625" cy="2855554"/>
          </a:xfrm>
          <a:prstGeom prst="rect">
            <a:avLst/>
          </a:prstGeom>
        </p:spPr>
      </p:pic>
      <p:pic>
        <p:nvPicPr>
          <p:cNvPr id="3" name="Picture 2">
            <a:extLst>
              <a:ext uri="{FF2B5EF4-FFF2-40B4-BE49-F238E27FC236}">
                <a16:creationId xmlns:a16="http://schemas.microsoft.com/office/drawing/2014/main" id="{FEBEFEA7-7C4A-027B-66E8-F8CFAB2322C8}"/>
              </a:ext>
            </a:extLst>
          </p:cNvPr>
          <p:cNvPicPr>
            <a:picLocks noChangeAspect="1"/>
          </p:cNvPicPr>
          <p:nvPr/>
        </p:nvPicPr>
        <p:blipFill>
          <a:blip r:embed="rId5"/>
          <a:stretch>
            <a:fillRect/>
          </a:stretch>
        </p:blipFill>
        <p:spPr>
          <a:xfrm>
            <a:off x="1236497" y="1749330"/>
            <a:ext cx="7772400" cy="941590"/>
          </a:xfrm>
          <a:prstGeom prst="rect">
            <a:avLst/>
          </a:prstGeom>
        </p:spPr>
      </p:pic>
    </p:spTree>
    <p:extLst>
      <p:ext uri="{BB962C8B-B14F-4D97-AF65-F5344CB8AC3E}">
        <p14:creationId xmlns:p14="http://schemas.microsoft.com/office/powerpoint/2010/main" val="13451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WI Phosphorus Index</a:t>
            </a:r>
          </a:p>
        </p:txBody>
      </p:sp>
      <p:sp>
        <p:nvSpPr>
          <p:cNvPr id="3" name="Content Placeholder 2">
            <a:extLst>
              <a:ext uri="{FF2B5EF4-FFF2-40B4-BE49-F238E27FC236}">
                <a16:creationId xmlns:a16="http://schemas.microsoft.com/office/drawing/2014/main" id="{A2B6E2B1-5671-4377-88BD-FE669B19E483}"/>
              </a:ext>
            </a:extLst>
          </p:cNvPr>
          <p:cNvSpPr txBox="1">
            <a:spLocks/>
          </p:cNvSpPr>
          <p:nvPr/>
        </p:nvSpPr>
        <p:spPr>
          <a:xfrm>
            <a:off x="1031414" y="2340152"/>
            <a:ext cx="10964056"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P Index uses general cropping, soil test and long-term weather information to estimate a field’s annual phosphorus runoff to nearby surface waters.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P Index is reported as a whole number — the higher the number, the greater the potential for that field to contribute phosphorus to nearby lakes and streams.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The crop rotation average P Index must be below 6 and the field P Index must be below 12 for compliance.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See Page 7 in the Fast Facts Magazine on info on managing the P Index.</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11D1E"/>
                </a:solidFill>
                <a:effectLst/>
                <a:uLnTx/>
                <a:uFillTx/>
                <a:latin typeface="Calibri" panose="020F0502020204030204"/>
                <a:ea typeface="+mn-ea"/>
                <a:cs typeface="+mn-cs"/>
              </a:rPr>
              <a:t>Reducing soil loss = reducing P Index values.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211D1E"/>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DE4A49C6-849C-E3CF-F892-E79681915A66}"/>
              </a:ext>
            </a:extLst>
          </p:cNvPr>
          <p:cNvPicPr>
            <a:picLocks noChangeAspect="1"/>
          </p:cNvPicPr>
          <p:nvPr/>
        </p:nvPicPr>
        <p:blipFill>
          <a:blip r:embed="rId3"/>
          <a:stretch>
            <a:fillRect/>
          </a:stretch>
        </p:blipFill>
        <p:spPr>
          <a:xfrm>
            <a:off x="1236497" y="1749330"/>
            <a:ext cx="7772400" cy="941590"/>
          </a:xfrm>
          <a:prstGeom prst="rect">
            <a:avLst/>
          </a:prstGeom>
        </p:spPr>
      </p:pic>
    </p:spTree>
    <p:extLst>
      <p:ext uri="{BB962C8B-B14F-4D97-AF65-F5344CB8AC3E}">
        <p14:creationId xmlns:p14="http://schemas.microsoft.com/office/powerpoint/2010/main" val="3576767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Average Soil Loss and Field “T”</a:t>
            </a:r>
          </a:p>
        </p:txBody>
      </p:sp>
      <p:pic>
        <p:nvPicPr>
          <p:cNvPr id="3" name="Picture 2">
            <a:extLst>
              <a:ext uri="{FF2B5EF4-FFF2-40B4-BE49-F238E27FC236}">
                <a16:creationId xmlns:a16="http://schemas.microsoft.com/office/drawing/2014/main" id="{01451357-F734-BF5F-8B14-C05BFC38A665}"/>
              </a:ext>
            </a:extLst>
          </p:cNvPr>
          <p:cNvPicPr>
            <a:picLocks noChangeAspect="1"/>
          </p:cNvPicPr>
          <p:nvPr/>
        </p:nvPicPr>
        <p:blipFill>
          <a:blip r:embed="rId3"/>
          <a:stretch>
            <a:fillRect/>
          </a:stretch>
        </p:blipFill>
        <p:spPr>
          <a:xfrm>
            <a:off x="889715" y="1690688"/>
            <a:ext cx="8993545" cy="3907308"/>
          </a:xfrm>
          <a:prstGeom prst="rect">
            <a:avLst/>
          </a:prstGeom>
        </p:spPr>
      </p:pic>
      <p:sp>
        <p:nvSpPr>
          <p:cNvPr id="4" name="Content Placeholder 2">
            <a:extLst>
              <a:ext uri="{FF2B5EF4-FFF2-40B4-BE49-F238E27FC236}">
                <a16:creationId xmlns:a16="http://schemas.microsoft.com/office/drawing/2014/main" id="{E03CCC70-CF34-BE3B-FEBA-305DD9B984DF}"/>
              </a:ext>
            </a:extLst>
          </p:cNvPr>
          <p:cNvSpPr txBox="1">
            <a:spLocks/>
          </p:cNvSpPr>
          <p:nvPr/>
        </p:nvSpPr>
        <p:spPr>
          <a:xfrm>
            <a:off x="346782" y="5597996"/>
            <a:ext cx="10955503" cy="47101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loss tolerance (T) is the maximum amount of soil loss in tons per acre per year that can be tolerated and still permit a high level of productivity to be sustained economically and indefinitely. No amount of soil loss is easy to replace.</a:t>
            </a:r>
          </a:p>
        </p:txBody>
      </p:sp>
      <p:pic>
        <p:nvPicPr>
          <p:cNvPr id="7" name="Picture 6">
            <a:extLst>
              <a:ext uri="{FF2B5EF4-FFF2-40B4-BE49-F238E27FC236}">
                <a16:creationId xmlns:a16="http://schemas.microsoft.com/office/drawing/2014/main" id="{217BE664-AB72-F61E-3ECB-EEBDD41010D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611675" y="1111721"/>
            <a:ext cx="4653873" cy="941590"/>
          </a:xfrm>
          <a:prstGeom prst="rect">
            <a:avLst/>
          </a:prstGeom>
        </p:spPr>
      </p:pic>
    </p:spTree>
    <p:extLst>
      <p:ext uri="{BB962C8B-B14F-4D97-AF65-F5344CB8AC3E}">
        <p14:creationId xmlns:p14="http://schemas.microsoft.com/office/powerpoint/2010/main" val="72018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Nutrient Management Components- Soil Conservation</a:t>
            </a:r>
          </a:p>
        </p:txBody>
      </p:sp>
      <p:sp>
        <p:nvSpPr>
          <p:cNvPr id="5" name="Content Placeholder 2">
            <a:extLst>
              <a:ext uri="{FF2B5EF4-FFF2-40B4-BE49-F238E27FC236}">
                <a16:creationId xmlns:a16="http://schemas.microsoft.com/office/drawing/2014/main" id="{EDC53448-7E35-8A3B-2913-BBEC609B51F4}"/>
              </a:ext>
            </a:extLst>
          </p:cNvPr>
          <p:cNvSpPr txBox="1">
            <a:spLocks/>
          </p:cNvSpPr>
          <p:nvPr/>
        </p:nvSpPr>
        <p:spPr>
          <a:xfrm>
            <a:off x="1118456" y="1726440"/>
            <a:ext cx="995508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plan to minimize soil erosion from cropland fields using various management or structural practices.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Management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crop rotations, residue management/tillage, contour strips, etc.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Structures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terraces, waterways, diversions,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Conservation plan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loss (T)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Crop rotation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Field slope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Residue/tillage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Soil maps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Aerial photos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Field boundary + acreage accuracy</a:t>
            </a:r>
          </a:p>
        </p:txBody>
      </p:sp>
    </p:spTree>
    <p:extLst>
      <p:ext uri="{BB962C8B-B14F-4D97-AF65-F5344CB8AC3E}">
        <p14:creationId xmlns:p14="http://schemas.microsoft.com/office/powerpoint/2010/main" val="15107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6E78-D9FB-54C3-82EF-63E53E8AC4F4}"/>
              </a:ext>
            </a:extLst>
          </p:cNvPr>
          <p:cNvSpPr>
            <a:spLocks noGrp="1"/>
          </p:cNvSpPr>
          <p:nvPr>
            <p:ph type="title"/>
          </p:nvPr>
        </p:nvSpPr>
        <p:spPr/>
        <p:txBody>
          <a:bodyPr/>
          <a:lstStyle/>
          <a:p>
            <a:r>
              <a:rPr lang="en-US" dirty="0"/>
              <a:t>What is a Nutrient Management Plan?</a:t>
            </a:r>
          </a:p>
        </p:txBody>
      </p:sp>
      <p:sp>
        <p:nvSpPr>
          <p:cNvPr id="3" name="Content Placeholder 2">
            <a:extLst>
              <a:ext uri="{FF2B5EF4-FFF2-40B4-BE49-F238E27FC236}">
                <a16:creationId xmlns:a16="http://schemas.microsoft.com/office/drawing/2014/main" id="{E670732E-A6C6-1738-1D23-450310488B89}"/>
              </a:ext>
            </a:extLst>
          </p:cNvPr>
          <p:cNvSpPr>
            <a:spLocks noGrp="1"/>
          </p:cNvSpPr>
          <p:nvPr>
            <p:ph idx="1"/>
          </p:nvPr>
        </p:nvSpPr>
        <p:spPr/>
        <p:txBody>
          <a:bodyPr/>
          <a:lstStyle/>
          <a:p>
            <a:r>
              <a:rPr lang="en-US" dirty="0"/>
              <a:t>Combine on-farm nutrient sources with commercial fertilizer to, meet crop need, maximize crop profitability, and minimize environmental impact</a:t>
            </a:r>
          </a:p>
        </p:txBody>
      </p:sp>
      <p:pic>
        <p:nvPicPr>
          <p:cNvPr id="4" name="Picture 3" descr="crops">
            <a:extLst>
              <a:ext uri="{FF2B5EF4-FFF2-40B4-BE49-F238E27FC236}">
                <a16:creationId xmlns:a16="http://schemas.microsoft.com/office/drawing/2014/main" id="{C610BD53-B014-0C68-30C3-EA0A6271E4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1733" y="3177358"/>
            <a:ext cx="3567407" cy="23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942A5E00-4E33-1CF2-B16B-90D94857D98B}"/>
              </a:ext>
            </a:extLst>
          </p:cNvPr>
          <p:cNvSpPr txBox="1">
            <a:spLocks noChangeArrowheads="1"/>
          </p:cNvSpPr>
          <p:nvPr/>
        </p:nvSpPr>
        <p:spPr bwMode="auto">
          <a:xfrm>
            <a:off x="7722437" y="3265164"/>
            <a:ext cx="3757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On-farm nutrient sources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(manure and legumes)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Text Box 5">
            <a:extLst>
              <a:ext uri="{FF2B5EF4-FFF2-40B4-BE49-F238E27FC236}">
                <a16:creationId xmlns:a16="http://schemas.microsoft.com/office/drawing/2014/main" id="{F7CDC92C-AEF8-C686-7B27-1CFC7429D316}"/>
              </a:ext>
            </a:extLst>
          </p:cNvPr>
          <p:cNvSpPr txBox="1">
            <a:spLocks noChangeArrowheads="1"/>
          </p:cNvSpPr>
          <p:nvPr/>
        </p:nvSpPr>
        <p:spPr bwMode="auto">
          <a:xfrm>
            <a:off x="7722437" y="4553420"/>
            <a:ext cx="3249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Commercial fertilizer</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 name="Line 6">
            <a:extLst>
              <a:ext uri="{FF2B5EF4-FFF2-40B4-BE49-F238E27FC236}">
                <a16:creationId xmlns:a16="http://schemas.microsoft.com/office/drawing/2014/main" id="{85C15F71-6A63-D26E-93A8-31121C1B0AE8}"/>
              </a:ext>
            </a:extLst>
          </p:cNvPr>
          <p:cNvSpPr>
            <a:spLocks noChangeShapeType="1"/>
          </p:cNvSpPr>
          <p:nvPr/>
        </p:nvSpPr>
        <p:spPr bwMode="auto">
          <a:xfrm>
            <a:off x="3887905" y="5658697"/>
            <a:ext cx="0" cy="838200"/>
          </a:xfrm>
          <a:prstGeom prst="line">
            <a:avLst/>
          </a:prstGeom>
          <a:noFill/>
          <a:ln w="57150">
            <a:solidFill>
              <a:srgbClr val="00669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5B5249"/>
              </a:solidFill>
              <a:effectLst/>
              <a:uLnTx/>
              <a:uFillTx/>
              <a:latin typeface="Arial" panose="020B0604020202020204" pitchFamily="34" charset="0"/>
              <a:ea typeface="+mn-ea"/>
              <a:cs typeface="+mn-cs"/>
            </a:endParaRPr>
          </a:p>
        </p:txBody>
      </p:sp>
      <p:sp>
        <p:nvSpPr>
          <p:cNvPr id="8" name="Text Box 7">
            <a:extLst>
              <a:ext uri="{FF2B5EF4-FFF2-40B4-BE49-F238E27FC236}">
                <a16:creationId xmlns:a16="http://schemas.microsoft.com/office/drawing/2014/main" id="{4C120EA8-FF2F-B0BA-AE6A-47CAB415A3A4}"/>
              </a:ext>
            </a:extLst>
          </p:cNvPr>
          <p:cNvSpPr txBox="1">
            <a:spLocks noChangeArrowheads="1"/>
          </p:cNvSpPr>
          <p:nvPr/>
        </p:nvSpPr>
        <p:spPr bwMode="auto">
          <a:xfrm>
            <a:off x="4556497" y="5831026"/>
            <a:ext cx="3694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Minimize nutrient losses</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Line 9">
            <a:extLst>
              <a:ext uri="{FF2B5EF4-FFF2-40B4-BE49-F238E27FC236}">
                <a16:creationId xmlns:a16="http://schemas.microsoft.com/office/drawing/2014/main" id="{04B85641-BE64-C63A-CE25-67D9EA80B729}"/>
              </a:ext>
            </a:extLst>
          </p:cNvPr>
          <p:cNvSpPr>
            <a:spLocks noChangeShapeType="1"/>
          </p:cNvSpPr>
          <p:nvPr/>
        </p:nvSpPr>
        <p:spPr bwMode="auto">
          <a:xfrm flipH="1">
            <a:off x="6067133" y="3635720"/>
            <a:ext cx="1632778" cy="362869"/>
          </a:xfrm>
          <a:prstGeom prst="line">
            <a:avLst/>
          </a:prstGeom>
          <a:noFill/>
          <a:ln w="57150">
            <a:solidFill>
              <a:srgbClr val="0066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5B5249"/>
              </a:solidFill>
              <a:effectLst/>
              <a:uLnTx/>
              <a:uFillTx/>
              <a:latin typeface="Arial" panose="020B0604020202020204" pitchFamily="34" charset="0"/>
              <a:ea typeface="+mn-ea"/>
              <a:cs typeface="+mn-cs"/>
            </a:endParaRPr>
          </a:p>
        </p:txBody>
      </p:sp>
      <p:sp>
        <p:nvSpPr>
          <p:cNvPr id="10" name="Line 10">
            <a:extLst>
              <a:ext uri="{FF2B5EF4-FFF2-40B4-BE49-F238E27FC236}">
                <a16:creationId xmlns:a16="http://schemas.microsoft.com/office/drawing/2014/main" id="{38F05EFA-A21C-4579-0274-2EB6139409E7}"/>
              </a:ext>
            </a:extLst>
          </p:cNvPr>
          <p:cNvSpPr>
            <a:spLocks noChangeShapeType="1"/>
          </p:cNvSpPr>
          <p:nvPr/>
        </p:nvSpPr>
        <p:spPr bwMode="auto">
          <a:xfrm flipH="1" flipV="1">
            <a:off x="6067133" y="4524052"/>
            <a:ext cx="1600200" cy="304800"/>
          </a:xfrm>
          <a:prstGeom prst="line">
            <a:avLst/>
          </a:prstGeom>
          <a:noFill/>
          <a:ln w="57150">
            <a:solidFill>
              <a:srgbClr val="0066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5B5249"/>
              </a:solidFill>
              <a:effectLst/>
              <a:uLnTx/>
              <a:uFillTx/>
              <a:latin typeface="Arial" panose="020B0604020202020204" pitchFamily="34" charset="0"/>
              <a:ea typeface="+mn-ea"/>
              <a:cs typeface="+mn-cs"/>
            </a:endParaRPr>
          </a:p>
        </p:txBody>
      </p:sp>
      <p:sp>
        <p:nvSpPr>
          <p:cNvPr id="11" name="Line 11">
            <a:extLst>
              <a:ext uri="{FF2B5EF4-FFF2-40B4-BE49-F238E27FC236}">
                <a16:creationId xmlns:a16="http://schemas.microsoft.com/office/drawing/2014/main" id="{3A92537B-ECCE-4419-8D12-82C52D4A3D64}"/>
              </a:ext>
            </a:extLst>
          </p:cNvPr>
          <p:cNvSpPr>
            <a:spLocks noChangeShapeType="1"/>
          </p:cNvSpPr>
          <p:nvPr/>
        </p:nvSpPr>
        <p:spPr bwMode="auto">
          <a:xfrm flipH="1">
            <a:off x="3510916" y="6077797"/>
            <a:ext cx="762000" cy="0"/>
          </a:xfrm>
          <a:prstGeom prst="line">
            <a:avLst/>
          </a:prstGeom>
          <a:noFill/>
          <a:ln w="57150">
            <a:solidFill>
              <a:srgbClr val="006699"/>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5B52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783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1103-E95C-60E0-537D-3BAEC606F6E9}"/>
              </a:ext>
            </a:extLst>
          </p:cNvPr>
          <p:cNvSpPr>
            <a:spLocks noGrp="1"/>
          </p:cNvSpPr>
          <p:nvPr>
            <p:ph type="title"/>
          </p:nvPr>
        </p:nvSpPr>
        <p:spPr/>
        <p:txBody>
          <a:bodyPr>
            <a:normAutofit/>
          </a:bodyPr>
          <a:lstStyle/>
          <a:p>
            <a:r>
              <a:rPr lang="en-US" dirty="0"/>
              <a:t>Why Nutrient Management Planning?</a:t>
            </a:r>
          </a:p>
        </p:txBody>
      </p:sp>
      <p:sp>
        <p:nvSpPr>
          <p:cNvPr id="4" name="Content Placeholder 2">
            <a:extLst>
              <a:ext uri="{FF2B5EF4-FFF2-40B4-BE49-F238E27FC236}">
                <a16:creationId xmlns:a16="http://schemas.microsoft.com/office/drawing/2014/main" id="{93F08727-7CEA-3688-CEB6-D1943C863E9F}"/>
              </a:ext>
            </a:extLst>
          </p:cNvPr>
          <p:cNvSpPr txBox="1">
            <a:spLocks/>
          </p:cNvSpPr>
          <p:nvPr/>
        </p:nvSpPr>
        <p:spPr>
          <a:xfrm>
            <a:off x="1306071" y="1528193"/>
            <a:ext cx="9955087" cy="782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Nitrogen @ $0.40/lb.; P</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 $0.50/lb.; K</a:t>
            </a:r>
            <a:r>
              <a:rPr kumimoji="0" lang="en-US" sz="2800" b="0" i="1"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 @ $0.55/lb.</a:t>
            </a:r>
          </a:p>
        </p:txBody>
      </p:sp>
      <p:sp>
        <p:nvSpPr>
          <p:cNvPr id="5" name="Rectangle 4">
            <a:extLst>
              <a:ext uri="{FF2B5EF4-FFF2-40B4-BE49-F238E27FC236}">
                <a16:creationId xmlns:a16="http://schemas.microsoft.com/office/drawing/2014/main" id="{CD427CB5-EE3D-643C-63BB-F09D672773A5}"/>
              </a:ext>
            </a:extLst>
          </p:cNvPr>
          <p:cNvSpPr>
            <a:spLocks noChangeArrowheads="1"/>
          </p:cNvSpPr>
          <p:nvPr/>
        </p:nvSpPr>
        <p:spPr bwMode="auto">
          <a:xfrm>
            <a:off x="2018624" y="2217936"/>
            <a:ext cx="8154752" cy="44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342900" marR="0" lvl="0" indent="-34290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Alfalfa  N  			  =	$ 2,400</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 acres/yr. @ 120 lbs. N/a)</a:t>
            </a:r>
          </a:p>
          <a:p>
            <a:pPr marL="342900" marR="0" lvl="0" indent="-34290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Manure  N  			  =	$ 3,240</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(27 tons/cow/year @ 3 lbs. N/ton)</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11430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Manure  K</a:t>
            </a:r>
            <a:r>
              <a:rPr kumimoji="0" lang="en-US" altLang="en-US" sz="28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                        =      $ 8,910</a:t>
            </a:r>
          </a:p>
          <a:p>
            <a:pPr marL="742950" marR="0" lvl="1" indent="-285750" algn="l" defTabSz="914400" rtl="0" eaLnBrk="1" fontAlgn="auto" latinLnBrk="0" hangingPunct="1">
              <a:lnSpc>
                <a:spcPct val="90000"/>
              </a:lnSpc>
              <a:spcBef>
                <a:spcPct val="20000"/>
              </a:spcBef>
              <a:spcAft>
                <a:spcPts val="0"/>
              </a:spcAft>
              <a:buClr>
                <a:prstClr val="black"/>
              </a:buClr>
              <a:buSzPct val="70000"/>
              <a:buFontTx/>
              <a:buChar char=" "/>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(27 tons/cow/year @ 6 lbs. K</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O/ton)</a:t>
            </a:r>
          </a:p>
          <a:p>
            <a:pPr marL="292100" marR="0" lvl="0" indent="-4763"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2568575" algn="l"/>
                <a:tab pos="5827713" algn="l"/>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mn-cs"/>
              </a:rPr>
              <a:t>	 Manure P</a:t>
            </a:r>
            <a:r>
              <a:rPr kumimoji="0" lang="en-US" altLang="en-US" sz="2800" b="0" i="0" u="none" strike="noStrike" kern="0" cap="none" spc="0" normalizeH="0" baseline="-25000" noProof="0" dirty="0">
                <a:ln>
                  <a:noFill/>
                </a:ln>
                <a:solidFill>
                  <a:srgbClr val="000000"/>
                </a:solidFill>
                <a:effectLst/>
                <a:uLnTx/>
                <a:uFillTx/>
                <a:latin typeface="Arial"/>
                <a:ea typeface="+mn-ea"/>
                <a:cs typeface="+mn-cs"/>
              </a:rPr>
              <a:t>2</a:t>
            </a:r>
            <a:r>
              <a:rPr kumimoji="0" lang="en-US" altLang="en-US" sz="2800" b="0" i="0" u="none" strike="noStrike" kern="0" cap="none" spc="0" normalizeH="0" baseline="0" noProof="0" dirty="0">
                <a:ln>
                  <a:noFill/>
                </a:ln>
                <a:solidFill>
                  <a:srgbClr val="000000"/>
                </a:solidFill>
                <a:effectLst/>
                <a:uLnTx/>
                <a:uFillTx/>
                <a:latin typeface="Arial"/>
                <a:ea typeface="+mn-ea"/>
                <a:cs typeface="+mn-cs"/>
              </a:rPr>
              <a:t>O</a:t>
            </a:r>
            <a:r>
              <a:rPr kumimoji="0" lang="en-US" altLang="en-US" sz="2800" b="0" i="0" u="none" strike="noStrike" kern="0" cap="none" spc="0" normalizeH="0" baseline="-25000" noProof="0" dirty="0">
                <a:ln>
                  <a:noFill/>
                </a:ln>
                <a:solidFill>
                  <a:srgbClr val="000000"/>
                </a:solidFill>
                <a:effectLst/>
                <a:uLnTx/>
                <a:uFillTx/>
                <a:latin typeface="Arial"/>
                <a:ea typeface="+mn-ea"/>
                <a:cs typeface="+mn-cs"/>
              </a:rPr>
              <a:t>5</a:t>
            </a:r>
            <a:r>
              <a:rPr kumimoji="0" lang="en-US" altLang="en-US" sz="2800" b="0" i="0" u="none" strike="noStrike" kern="0" cap="none" spc="0" normalizeH="0" baseline="0" noProof="0" dirty="0">
                <a:ln>
                  <a:noFill/>
                </a:ln>
                <a:solidFill>
                  <a:srgbClr val="000000"/>
                </a:solidFill>
                <a:effectLst/>
                <a:uLnTx/>
                <a:uFillTx/>
                <a:latin typeface="Arial"/>
                <a:ea typeface="+mn-ea"/>
                <a:cs typeface="+mn-cs"/>
              </a:rPr>
              <a:t>	                      =      $ 4,050</a:t>
            </a:r>
          </a:p>
          <a:p>
            <a:pPr marL="747713" marR="0" lvl="1" indent="-277813" algn="l" defTabSz="914400" rtl="0" eaLnBrk="1" fontAlgn="base" latinLnBrk="0" hangingPunct="1">
              <a:lnSpc>
                <a:spcPct val="100000"/>
              </a:lnSpc>
              <a:spcBef>
                <a:spcPct val="20000"/>
              </a:spcBef>
              <a:spcAft>
                <a:spcPct val="0"/>
              </a:spcAft>
              <a:buClr>
                <a:srgbClr val="5B5249"/>
              </a:buClr>
              <a:buSzPct val="75000"/>
              <a:buFontTx/>
              <a:buChar char=" "/>
              <a:tabLst>
                <a:tab pos="2568575" algn="l"/>
                <a:tab pos="5827713" algn="l"/>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(27 tons/cow/year @ 3 lbs. P</a:t>
            </a:r>
            <a:r>
              <a:rPr kumimoji="0" lang="en-US" altLang="en-US" sz="2000" b="0" i="0" u="none" strike="noStrike" kern="0" cap="none" spc="0" normalizeH="0" baseline="-25000" noProof="0" dirty="0">
                <a:ln>
                  <a:noFill/>
                </a:ln>
                <a:solidFill>
                  <a:srgbClr val="000000"/>
                </a:solidFill>
                <a:effectLst/>
                <a:uLnTx/>
                <a:uFillTx/>
                <a:latin typeface="Arial"/>
                <a:ea typeface="+mn-ea"/>
                <a:cs typeface="+mn-cs"/>
              </a:rPr>
              <a:t>2</a:t>
            </a:r>
            <a:r>
              <a:rPr kumimoji="0" lang="en-US" altLang="en-US" sz="2000" b="0" i="0" u="none" strike="noStrike" kern="0" cap="none" spc="0" normalizeH="0" baseline="0" noProof="0" dirty="0">
                <a:ln>
                  <a:noFill/>
                </a:ln>
                <a:solidFill>
                  <a:srgbClr val="000000"/>
                </a:solidFill>
                <a:effectLst/>
                <a:uLnTx/>
                <a:uFillTx/>
                <a:latin typeface="Arial"/>
                <a:ea typeface="+mn-ea"/>
                <a:cs typeface="+mn-cs"/>
              </a:rPr>
              <a:t>O</a:t>
            </a:r>
            <a:r>
              <a:rPr kumimoji="0" lang="en-US" altLang="en-US" sz="2000" b="0" i="0" u="none" strike="noStrike" kern="0" cap="none" spc="0" normalizeH="0" baseline="-25000" noProof="0" dirty="0">
                <a:ln>
                  <a:noFill/>
                </a:ln>
                <a:solidFill>
                  <a:srgbClr val="000000"/>
                </a:solidFill>
                <a:effectLst/>
                <a:uLnTx/>
                <a:uFillTx/>
                <a:latin typeface="Arial"/>
                <a:ea typeface="+mn-ea"/>
                <a:cs typeface="+mn-cs"/>
              </a:rPr>
              <a:t>5</a:t>
            </a:r>
            <a:r>
              <a:rPr kumimoji="0" lang="en-US" altLang="en-US" sz="2000" b="0" i="0" u="none" strike="noStrike" kern="0" cap="none" spc="0" normalizeH="0" baseline="0" noProof="0" dirty="0">
                <a:ln>
                  <a:noFill/>
                </a:ln>
                <a:solidFill>
                  <a:srgbClr val="000000"/>
                </a:solidFill>
                <a:effectLst/>
                <a:uLnTx/>
                <a:uFillTx/>
                <a:latin typeface="Arial"/>
                <a:ea typeface="+mn-ea"/>
                <a:cs typeface="+mn-cs"/>
              </a:rPr>
              <a:t>/ton)</a:t>
            </a:r>
            <a:endParaRPr kumimoji="0" lang="en-US" altLang="en-US" sz="2400" b="0" i="0" u="none" strike="noStrike" kern="0" cap="none" spc="0" normalizeH="0" baseline="0" noProof="0" dirty="0">
              <a:ln>
                <a:noFill/>
              </a:ln>
              <a:solidFill>
                <a:srgbClr val="000000"/>
              </a:solidFill>
              <a:effectLst/>
              <a:uLnTx/>
              <a:uFillTx/>
              <a:latin typeface="Arial"/>
              <a:ea typeface="+mn-ea"/>
              <a:cs typeface="+mn-cs"/>
            </a:endParaRPr>
          </a:p>
          <a:p>
            <a:pPr marL="4763" marR="0" lvl="0" indent="-4763"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2568575" algn="l"/>
                <a:tab pos="5827713" algn="l"/>
              </a:tabLst>
              <a:defRPr/>
            </a:pPr>
            <a:r>
              <a:rPr kumimoji="0" lang="en-US" altLang="en-US" sz="4400" b="0" i="0" u="none" strike="noStrike" kern="0" cap="none" spc="0" normalizeH="0" baseline="0" noProof="0" dirty="0">
                <a:ln>
                  <a:noFill/>
                </a:ln>
                <a:solidFill>
                  <a:srgbClr val="000000"/>
                </a:solidFill>
                <a:effectLst/>
                <a:uLnTx/>
                <a:uFillTx/>
                <a:latin typeface="Arial"/>
                <a:ea typeface="+mn-ea"/>
                <a:cs typeface="+mn-cs"/>
              </a:rPr>
              <a:t>	</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Total On-Farm N +</a:t>
            </a:r>
            <a:r>
              <a:rPr kumimoji="0" lang="en-US" altLang="en-US" sz="3200" b="1" i="0" u="none" strike="noStrike" kern="0" cap="none" spc="0" normalizeH="0" baseline="0" noProof="0" dirty="0">
                <a:ln>
                  <a:noFill/>
                </a:ln>
                <a:solidFill>
                  <a:srgbClr val="000000"/>
                </a:solidFill>
                <a:effectLst/>
                <a:uLnTx/>
                <a:uFillTx/>
                <a:latin typeface="Arial"/>
                <a:ea typeface="+mn-ea"/>
                <a:cs typeface="+mn-cs"/>
              </a:rPr>
              <a:t> P</a:t>
            </a:r>
            <a:r>
              <a:rPr kumimoji="0" lang="en-US" altLang="en-US" sz="3200" b="1" i="0" u="none" strike="noStrike" kern="0" cap="none" spc="0" normalizeH="0" baseline="-25000" noProof="0" dirty="0">
                <a:ln>
                  <a:noFill/>
                </a:ln>
                <a:solidFill>
                  <a:srgbClr val="000000"/>
                </a:solidFill>
                <a:effectLst/>
                <a:uLnTx/>
                <a:uFillTx/>
                <a:latin typeface="Arial"/>
                <a:ea typeface="+mn-ea"/>
                <a:cs typeface="+mn-cs"/>
              </a:rPr>
              <a:t>2</a:t>
            </a:r>
            <a:r>
              <a:rPr kumimoji="0" lang="en-US" altLang="en-US" sz="3200" b="1" i="0" u="none" strike="noStrike" kern="0" cap="none" spc="0" normalizeH="0" baseline="0" noProof="0" dirty="0">
                <a:ln>
                  <a:noFill/>
                </a:ln>
                <a:solidFill>
                  <a:srgbClr val="000000"/>
                </a:solidFill>
                <a:effectLst/>
                <a:uLnTx/>
                <a:uFillTx/>
                <a:latin typeface="Arial"/>
                <a:ea typeface="+mn-ea"/>
                <a:cs typeface="+mn-cs"/>
              </a:rPr>
              <a:t>0</a:t>
            </a:r>
            <a:r>
              <a:rPr kumimoji="0" lang="en-US" altLang="en-US" sz="3200" b="1" i="0" u="none" strike="noStrike" kern="0" cap="none" spc="0" normalizeH="0" baseline="-25000" noProof="0" dirty="0">
                <a:ln>
                  <a:noFill/>
                </a:ln>
                <a:solidFill>
                  <a:srgbClr val="000000"/>
                </a:solidFill>
                <a:effectLst/>
                <a:uLnTx/>
                <a:uFillTx/>
                <a:latin typeface="Arial"/>
                <a:ea typeface="+mn-ea"/>
                <a:cs typeface="+mn-cs"/>
              </a:rPr>
              <a:t>5 </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a:t>
            </a:r>
            <a:r>
              <a:rPr kumimoji="0" lang="en-US" altLang="en-US" sz="3200" b="1"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   =	$18,600</a:t>
            </a: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763" marR="0" lvl="0" indent="-4763"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2568575" algn="l"/>
                <a:tab pos="5827713" algn="l"/>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
                <a:prstClr val="black"/>
              </a:buClr>
              <a:buSzPct val="70000"/>
              <a:buFontTx/>
              <a:buChar char=" "/>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331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1103-E95C-60E0-537D-3BAEC606F6E9}"/>
              </a:ext>
            </a:extLst>
          </p:cNvPr>
          <p:cNvSpPr>
            <a:spLocks noGrp="1"/>
          </p:cNvSpPr>
          <p:nvPr>
            <p:ph type="title"/>
          </p:nvPr>
        </p:nvSpPr>
        <p:spPr/>
        <p:txBody>
          <a:bodyPr>
            <a:normAutofit/>
          </a:bodyPr>
          <a:lstStyle/>
          <a:p>
            <a:r>
              <a:rPr lang="en-US" dirty="0"/>
              <a:t>Why Nutrient Management Planning? </a:t>
            </a:r>
          </a:p>
        </p:txBody>
      </p:sp>
      <p:pic>
        <p:nvPicPr>
          <p:cNvPr id="5" name="Content Placeholder 4" descr="A close-up of a green algae&#10;&#10;Description automatically generated">
            <a:extLst>
              <a:ext uri="{FF2B5EF4-FFF2-40B4-BE49-F238E27FC236}">
                <a16:creationId xmlns:a16="http://schemas.microsoft.com/office/drawing/2014/main" id="{316838DB-206D-E184-C000-79AD2DE93A11}"/>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046133" y="1686747"/>
            <a:ext cx="6383401" cy="4252153"/>
          </a:xfrm>
        </p:spPr>
      </p:pic>
      <p:pic>
        <p:nvPicPr>
          <p:cNvPr id="6" name="Picture 5" descr="EPA to fracking-polluted village: here's some clean water ...">
            <a:extLst>
              <a:ext uri="{FF2B5EF4-FFF2-40B4-BE49-F238E27FC236}">
                <a16:creationId xmlns:a16="http://schemas.microsoft.com/office/drawing/2014/main" id="{0D8F8C56-F3B1-D6A0-BD01-AB09B7A783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167" y="1686747"/>
            <a:ext cx="3237416" cy="4575548"/>
          </a:xfrm>
          <a:prstGeom prst="rect">
            <a:avLst/>
          </a:prstGeom>
        </p:spPr>
      </p:pic>
    </p:spTree>
    <p:extLst>
      <p:ext uri="{BB962C8B-B14F-4D97-AF65-F5344CB8AC3E}">
        <p14:creationId xmlns:p14="http://schemas.microsoft.com/office/powerpoint/2010/main" val="238854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516093-4297-5689-4B17-5724A056A906}"/>
              </a:ext>
            </a:extLst>
          </p:cNvPr>
          <p:cNvPicPr>
            <a:picLocks noChangeAspect="1"/>
          </p:cNvPicPr>
          <p:nvPr/>
        </p:nvPicPr>
        <p:blipFill>
          <a:blip r:embed="rId3"/>
          <a:stretch>
            <a:fillRect/>
          </a:stretch>
        </p:blipFill>
        <p:spPr>
          <a:xfrm>
            <a:off x="9027042" y="512275"/>
            <a:ext cx="3071853" cy="6143705"/>
          </a:xfrm>
          <a:prstGeom prst="rect">
            <a:avLst/>
          </a:prstGeom>
        </p:spPr>
      </p:pic>
      <p:sp>
        <p:nvSpPr>
          <p:cNvPr id="2" name="Title 1">
            <a:extLst>
              <a:ext uri="{FF2B5EF4-FFF2-40B4-BE49-F238E27FC236}">
                <a16:creationId xmlns:a16="http://schemas.microsoft.com/office/drawing/2014/main" id="{0AE81103-E95C-60E0-537D-3BAEC606F6E9}"/>
              </a:ext>
            </a:extLst>
          </p:cNvPr>
          <p:cNvSpPr>
            <a:spLocks noGrp="1"/>
          </p:cNvSpPr>
          <p:nvPr>
            <p:ph type="title"/>
          </p:nvPr>
        </p:nvSpPr>
        <p:spPr>
          <a:xfrm>
            <a:off x="841081" y="780222"/>
            <a:ext cx="9955086" cy="910466"/>
          </a:xfrm>
        </p:spPr>
        <p:txBody>
          <a:bodyPr>
            <a:normAutofit/>
          </a:bodyPr>
          <a:lstStyle/>
          <a:p>
            <a:r>
              <a:rPr lang="en-US" dirty="0"/>
              <a:t>Why Nutrient Management Planning? </a:t>
            </a:r>
          </a:p>
        </p:txBody>
      </p:sp>
      <p:sp>
        <p:nvSpPr>
          <p:cNvPr id="7" name="Content Placeholder 2">
            <a:extLst>
              <a:ext uri="{FF2B5EF4-FFF2-40B4-BE49-F238E27FC236}">
                <a16:creationId xmlns:a16="http://schemas.microsoft.com/office/drawing/2014/main" id="{B8CDDC88-9B93-4BE6-0FE5-B3F0E2520F09}"/>
              </a:ext>
            </a:extLst>
          </p:cNvPr>
          <p:cNvSpPr>
            <a:spLocks noGrp="1"/>
          </p:cNvSpPr>
          <p:nvPr>
            <p:ph idx="1"/>
          </p:nvPr>
        </p:nvSpPr>
        <p:spPr>
          <a:xfrm>
            <a:off x="1236496" y="1690688"/>
            <a:ext cx="5493915" cy="4351338"/>
          </a:xfrm>
        </p:spPr>
        <p:txBody>
          <a:bodyPr/>
          <a:lstStyle/>
          <a:p>
            <a:r>
              <a:rPr lang="en-US" sz="3200" dirty="0"/>
              <a:t>Nitrate is the most detected groundwater contaminant in WI.</a:t>
            </a:r>
          </a:p>
          <a:p>
            <a:pPr lvl="1"/>
            <a:r>
              <a:rPr lang="en-US" sz="2800" dirty="0"/>
              <a:t>10 to 15% of well water samples exceed the drinking water health standard of 10 ppm nitrate-N</a:t>
            </a:r>
          </a:p>
          <a:p>
            <a:r>
              <a:rPr lang="en-US" sz="3200" dirty="0"/>
              <a:t>Phosphorus in runoff degrades lakes and streams.</a:t>
            </a:r>
          </a:p>
        </p:txBody>
      </p:sp>
      <p:sp>
        <p:nvSpPr>
          <p:cNvPr id="8" name="Freeform 4">
            <a:extLst>
              <a:ext uri="{FF2B5EF4-FFF2-40B4-BE49-F238E27FC236}">
                <a16:creationId xmlns:a16="http://schemas.microsoft.com/office/drawing/2014/main" id="{298D3222-E59A-E754-C0D9-541FFCDF2C17}"/>
              </a:ext>
            </a:extLst>
          </p:cNvPr>
          <p:cNvSpPr/>
          <p:nvPr/>
        </p:nvSpPr>
        <p:spPr>
          <a:xfrm>
            <a:off x="6730412" y="4104167"/>
            <a:ext cx="2130871" cy="2472797"/>
          </a:xfrm>
          <a:custGeom>
            <a:avLst/>
            <a:gdLst/>
            <a:ahLst/>
            <a:cxnLst/>
            <a:rect l="l" t="t" r="r" b="b"/>
            <a:pathLst>
              <a:path w="2720280" h="3260188">
                <a:moveTo>
                  <a:pt x="0" y="0"/>
                </a:moveTo>
                <a:lnTo>
                  <a:pt x="2720280" y="0"/>
                </a:lnTo>
                <a:lnTo>
                  <a:pt x="2720280" y="3260188"/>
                </a:lnTo>
                <a:lnTo>
                  <a:pt x="0" y="3260188"/>
                </a:lnTo>
                <a:lnTo>
                  <a:pt x="0" y="0"/>
                </a:lnTo>
                <a:close/>
              </a:path>
            </a:pathLst>
          </a:custGeom>
          <a:blipFill>
            <a:blip r:embed="rId4" cstate="hqprint">
              <a:extLst>
                <a:ext uri="{28A0092B-C50C-407E-A947-70E740481C1C}">
                  <a14:useLocalDpi xmlns:a14="http://schemas.microsoft.com/office/drawing/2010/main"/>
                </a:ext>
              </a:extLst>
            </a:blip>
            <a:stretch>
              <a:fillRect l="-2273" r="-96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2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normAutofit fontScale="90000"/>
          </a:bodyPr>
          <a:lstStyle/>
          <a:p>
            <a:r>
              <a:rPr lang="en-US" dirty="0"/>
              <a:t>A2809- Nutrient Application Guidelines for Field, Vegetable, and Fruit Crops in Wisconsin</a:t>
            </a:r>
          </a:p>
        </p:txBody>
      </p:sp>
      <p:sp>
        <p:nvSpPr>
          <p:cNvPr id="4" name="Content Placeholder 2">
            <a:extLst>
              <a:ext uri="{FF2B5EF4-FFF2-40B4-BE49-F238E27FC236}">
                <a16:creationId xmlns:a16="http://schemas.microsoft.com/office/drawing/2014/main" id="{5039E766-5E9E-7D12-CBB6-C1347723CBA1}"/>
              </a:ext>
            </a:extLst>
          </p:cNvPr>
          <p:cNvSpPr>
            <a:spLocks noGrp="1"/>
          </p:cNvSpPr>
          <p:nvPr>
            <p:ph idx="1"/>
          </p:nvPr>
        </p:nvSpPr>
        <p:spPr>
          <a:xfrm>
            <a:off x="1039054" y="1870992"/>
            <a:ext cx="7229183" cy="4631498"/>
          </a:xfrm>
        </p:spPr>
        <p:txBody>
          <a:bodyPr vert="horz" lIns="91440" tIns="45720" rIns="91440" bIns="45720" rtlCol="0" anchor="t">
            <a:normAutofit/>
          </a:bodyPr>
          <a:lstStyle/>
          <a:p>
            <a:pPr>
              <a:lnSpc>
                <a:spcPct val="116000"/>
              </a:lnSpc>
              <a:spcBef>
                <a:spcPts val="200"/>
              </a:spcBef>
            </a:pPr>
            <a:r>
              <a:rPr lang="en-US" dirty="0">
                <a:effectLst/>
                <a:ea typeface="Calibri" panose="020F0502020204030204" pitchFamily="34" charset="0"/>
                <a:cs typeface="Times New Roman" panose="02020603050405020304" pitchFamily="18" charset="0"/>
              </a:rPr>
              <a:t>Provides info on how to collect soil samples, interpret soil test results, and determine nutrient application rates and nutrient credits for most crops grown in Wisconsin.  </a:t>
            </a:r>
          </a:p>
          <a:p>
            <a:pPr marL="0" indent="0">
              <a:lnSpc>
                <a:spcPct val="116000"/>
              </a:lnSpc>
              <a:spcBef>
                <a:spcPts val="200"/>
              </a:spcBef>
              <a:buNone/>
            </a:pPr>
            <a:endParaRPr lang="en-US" dirty="0">
              <a:effectLst/>
              <a:ea typeface="Calibri" panose="020F0502020204030204" pitchFamily="34" charset="0"/>
              <a:cs typeface="Times New Roman" panose="02020603050405020304" pitchFamily="18" charset="0"/>
            </a:endParaRPr>
          </a:p>
          <a:p>
            <a:pPr>
              <a:lnSpc>
                <a:spcPct val="116000"/>
              </a:lnSpc>
              <a:spcBef>
                <a:spcPts val="0"/>
              </a:spcBef>
            </a:pPr>
            <a:r>
              <a:rPr lang="en-US" dirty="0">
                <a:effectLst/>
                <a:ea typeface="Calibri" panose="020F0502020204030204" pitchFamily="34" charset="0"/>
                <a:cs typeface="Times New Roman" panose="02020603050405020304" pitchFamily="18" charset="0"/>
              </a:rPr>
              <a:t>A2809 is available online for free </a:t>
            </a:r>
            <a:r>
              <a:rPr lang="en-US">
                <a:effectLst/>
                <a:ea typeface="Calibri" panose="020F0502020204030204" pitchFamily="34" charset="0"/>
                <a:cs typeface="Times New Roman" panose="02020603050405020304" pitchFamily="18" charset="0"/>
              </a:rPr>
              <a:t>through the </a:t>
            </a:r>
            <a:r>
              <a:rPr lang="en-US" dirty="0">
                <a:effectLst/>
                <a:ea typeface="Calibri" panose="020F0502020204030204" pitchFamily="34" charset="0"/>
                <a:cs typeface="Times New Roman" panose="02020603050405020304" pitchFamily="18" charset="0"/>
              </a:rPr>
              <a:t>UW-Madison Division of Extension</a:t>
            </a:r>
            <a:r>
              <a:rPr lang="en-US"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6000"/>
              </a:lnSpc>
              <a:spcBef>
                <a:spcPts val="200"/>
              </a:spcBef>
              <a:spcAft>
                <a:spcPts val="0"/>
              </a:spcAft>
            </a:pPr>
            <a:endParaRPr lang="en-US" sz="40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ea typeface="Calibri"/>
              <a:cs typeface="Calibri"/>
            </a:endParaRPr>
          </a:p>
        </p:txBody>
      </p:sp>
      <p:pic>
        <p:nvPicPr>
          <p:cNvPr id="5" name="Picture 4">
            <a:extLst>
              <a:ext uri="{FF2B5EF4-FFF2-40B4-BE49-F238E27FC236}">
                <a16:creationId xmlns:a16="http://schemas.microsoft.com/office/drawing/2014/main" id="{A950D11D-AE3B-EC6E-1B07-1CEFCC03FF77}"/>
              </a:ext>
            </a:extLst>
          </p:cNvPr>
          <p:cNvPicPr>
            <a:picLocks noChangeAspect="1"/>
          </p:cNvPicPr>
          <p:nvPr/>
        </p:nvPicPr>
        <p:blipFill>
          <a:blip r:embed="rId3"/>
          <a:stretch>
            <a:fillRect/>
          </a:stretch>
        </p:blipFill>
        <p:spPr>
          <a:xfrm>
            <a:off x="8847787" y="1550128"/>
            <a:ext cx="3174878" cy="4152386"/>
          </a:xfrm>
          <a:prstGeom prst="rect">
            <a:avLst/>
          </a:prstGeom>
        </p:spPr>
      </p:pic>
    </p:spTree>
    <p:extLst>
      <p:ext uri="{BB962C8B-B14F-4D97-AF65-F5344CB8AC3E}">
        <p14:creationId xmlns:p14="http://schemas.microsoft.com/office/powerpoint/2010/main" val="215484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F492-CD96-CD84-67C0-730D62213D2F}"/>
              </a:ext>
            </a:extLst>
          </p:cNvPr>
          <p:cNvSpPr>
            <a:spLocks noGrp="1"/>
          </p:cNvSpPr>
          <p:nvPr>
            <p:ph type="title"/>
          </p:nvPr>
        </p:nvSpPr>
        <p:spPr/>
        <p:txBody>
          <a:bodyPr/>
          <a:lstStyle/>
          <a:p>
            <a:r>
              <a:rPr lang="en-US" dirty="0"/>
              <a:t>A Nutrient Management Plan Will:</a:t>
            </a:r>
          </a:p>
        </p:txBody>
      </p:sp>
      <p:sp>
        <p:nvSpPr>
          <p:cNvPr id="4" name="Content Placeholder 2">
            <a:extLst>
              <a:ext uri="{FF2B5EF4-FFF2-40B4-BE49-F238E27FC236}">
                <a16:creationId xmlns:a16="http://schemas.microsoft.com/office/drawing/2014/main" id="{5039E766-5E9E-7D12-CBB6-C1347723CBA1}"/>
              </a:ext>
            </a:extLst>
          </p:cNvPr>
          <p:cNvSpPr>
            <a:spLocks noGrp="1"/>
          </p:cNvSpPr>
          <p:nvPr>
            <p:ph idx="1"/>
          </p:nvPr>
        </p:nvSpPr>
        <p:spPr>
          <a:xfrm>
            <a:off x="1000417" y="1690688"/>
            <a:ext cx="10831008" cy="4631498"/>
          </a:xfrm>
        </p:spPr>
        <p:txBody>
          <a:bodyPr vert="horz" lIns="91440" tIns="45720" rIns="91440" bIns="45720" rtlCol="0" anchor="t">
            <a:normAutofit/>
          </a:bodyPr>
          <a:lstStyle/>
          <a:p>
            <a:r>
              <a:rPr lang="en-US" dirty="0"/>
              <a:t>Measure current levels of soil fertility</a:t>
            </a:r>
          </a:p>
          <a:p>
            <a:r>
              <a:rPr lang="en-US" dirty="0"/>
              <a:t>Determine crop nutrient needs</a:t>
            </a:r>
          </a:p>
          <a:p>
            <a:r>
              <a:rPr lang="en-US" dirty="0"/>
              <a:t>Account for on-farm nutrient resources</a:t>
            </a:r>
          </a:p>
          <a:p>
            <a:pPr lvl="1"/>
            <a:r>
              <a:rPr lang="en-US" dirty="0"/>
              <a:t>Manure applications</a:t>
            </a:r>
          </a:p>
          <a:p>
            <a:pPr lvl="1"/>
            <a:r>
              <a:rPr lang="en-US" dirty="0"/>
              <a:t>Legumes in crop rotation</a:t>
            </a:r>
          </a:p>
          <a:p>
            <a:pPr lvl="1"/>
            <a:r>
              <a:rPr lang="en-US" dirty="0"/>
              <a:t>Residual soil nitrate</a:t>
            </a:r>
          </a:p>
          <a:p>
            <a:r>
              <a:rPr lang="en-US" dirty="0"/>
              <a:t>Adjust commercial fertilizer application rates</a:t>
            </a:r>
          </a:p>
          <a:p>
            <a:pPr marL="0" indent="0">
              <a:buNone/>
            </a:pPr>
            <a:endParaRPr lang="en-US" dirty="0">
              <a:ea typeface="Calibri"/>
              <a:cs typeface="Calibri"/>
            </a:endParaRPr>
          </a:p>
        </p:txBody>
      </p:sp>
      <p:pic>
        <p:nvPicPr>
          <p:cNvPr id="6" name="Picture 5" descr="A close up of a leaf&#10;&#10;Description automatically generated">
            <a:extLst>
              <a:ext uri="{FF2B5EF4-FFF2-40B4-BE49-F238E27FC236}">
                <a16:creationId xmlns:a16="http://schemas.microsoft.com/office/drawing/2014/main" id="{E1CA0EFF-A040-F6D6-BF9D-7D0CB72C28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7641274" y="2067235"/>
            <a:ext cx="4327301" cy="3245476"/>
          </a:xfrm>
          <a:prstGeom prst="rect">
            <a:avLst/>
          </a:prstGeom>
        </p:spPr>
      </p:pic>
    </p:spTree>
    <p:extLst>
      <p:ext uri="{BB962C8B-B14F-4D97-AF65-F5344CB8AC3E}">
        <p14:creationId xmlns:p14="http://schemas.microsoft.com/office/powerpoint/2010/main" val="320609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Nutrient Mgmt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itrogen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Phosphoru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Potassium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Manure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382</TotalTime>
  <Words>2631</Words>
  <Application>Microsoft Macintosh PowerPoint</Application>
  <PresentationFormat>Widescreen</PresentationFormat>
  <Paragraphs>218</Paragraphs>
  <Slides>36</Slides>
  <Notes>26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36</vt:i4>
      </vt:variant>
    </vt:vector>
  </HeadingPairs>
  <TitlesOfParts>
    <vt:vector size="52" baseType="lpstr">
      <vt:lpstr>Aptos</vt:lpstr>
      <vt:lpstr>Aptos Display</vt:lpstr>
      <vt:lpstr>Arial</vt:lpstr>
      <vt:lpstr>Calibri</vt:lpstr>
      <vt:lpstr>Calibri Light</vt:lpstr>
      <vt:lpstr>Helvetica</vt:lpstr>
      <vt:lpstr>Times New Roman</vt:lpstr>
      <vt:lpstr>Wingdings</vt:lpstr>
      <vt:lpstr>3_Soils template</vt:lpstr>
      <vt:lpstr>2 Nutrient Mgmt template</vt:lpstr>
      <vt:lpstr>1 NMFE opening template</vt:lpstr>
      <vt:lpstr>4_Soils template</vt:lpstr>
      <vt:lpstr>4_Nitrogen template</vt:lpstr>
      <vt:lpstr>5_Phosphorus template</vt:lpstr>
      <vt:lpstr>6_Potassium template</vt:lpstr>
      <vt:lpstr>7_Manure template</vt:lpstr>
      <vt:lpstr>PowerPoint Presentation</vt:lpstr>
      <vt:lpstr>Introduction to Nutrient Management Planning</vt:lpstr>
      <vt:lpstr>Following Along in Fast Facts?  </vt:lpstr>
      <vt:lpstr>What is a Nutrient Management Plan?</vt:lpstr>
      <vt:lpstr>Why Nutrient Management Planning?</vt:lpstr>
      <vt:lpstr>Why Nutrient Management Planning? </vt:lpstr>
      <vt:lpstr>Why Nutrient Management Planning? </vt:lpstr>
      <vt:lpstr>A2809- Nutrient Application Guidelines for Field, Vegetable, and Fruit Crops in Wisconsin</vt:lpstr>
      <vt:lpstr>A Nutrient Management Plan Will:</vt:lpstr>
      <vt:lpstr>More Fertilizer does not always = More Yield</vt:lpstr>
      <vt:lpstr>Additional Slides to Use as Needed</vt:lpstr>
      <vt:lpstr>Strip Till </vt:lpstr>
      <vt:lpstr>No-Till </vt:lpstr>
      <vt:lpstr>Base Cation Saturation Ratio</vt:lpstr>
      <vt:lpstr>SnapPlus Version 2 Time to switch to the SnapPlus Quick Guide  </vt:lpstr>
      <vt:lpstr>Nutrient Management Planning in WI= SnapPlus</vt:lpstr>
      <vt:lpstr>Nutrient Management Components</vt:lpstr>
      <vt:lpstr>Nutrient Management Components- Farm Narrative</vt:lpstr>
      <vt:lpstr>Nutrient Management Components</vt:lpstr>
      <vt:lpstr>Nutrient Management Components- Nutrients</vt:lpstr>
      <vt:lpstr>Nutrient Management Components- Crop Rotation</vt:lpstr>
      <vt:lpstr>Nutrient Management Components- Soil Conservation</vt:lpstr>
      <vt:lpstr>Nutrient Management Components- WI Phosphorus Index</vt:lpstr>
      <vt:lpstr>Nutrient Management Components- Average Soil Loss and Field “T”</vt:lpstr>
      <vt:lpstr>Nutrient Management Components- Soil Conservation</vt:lpstr>
      <vt:lpstr>SnapPlus Version 3 Time to switch to the SnapPlus Quick Guide  </vt:lpstr>
      <vt:lpstr>Nutrient Management Planning in WI= SnapPlus</vt:lpstr>
      <vt:lpstr>Nutrient Management Components</vt:lpstr>
      <vt:lpstr>Nutrient Management Components- Farm Narrative</vt:lpstr>
      <vt:lpstr>Nutrient Management Components</vt:lpstr>
      <vt:lpstr>Nutrient Management Components- Nutrients</vt:lpstr>
      <vt:lpstr>Nutrient Management Components- Crop Rotation</vt:lpstr>
      <vt:lpstr>Nutrient Management Components- Soil Conservation</vt:lpstr>
      <vt:lpstr>Nutrient Management Components- WI Phosphorus Index</vt:lpstr>
      <vt:lpstr>Nutrient Management Components- Average Soil Loss and Field “T”</vt:lpstr>
      <vt:lpstr>Nutrient Management Components- Soil Conservation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 Smith</dc:creator>
  <cp:lastModifiedBy>Madeline Rastall</cp:lastModifiedBy>
  <cp:revision>13</cp:revision>
  <dcterms:created xsi:type="dcterms:W3CDTF">2025-10-15T17:50:15Z</dcterms:created>
  <dcterms:modified xsi:type="dcterms:W3CDTF">2025-11-20T17:57:14Z</dcterms:modified>
</cp:coreProperties>
</file>