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2" r:id="rId5"/>
  </p:sldMasterIdLst>
  <p:notesMasterIdLst>
    <p:notesMasterId r:id="rId27"/>
  </p:notesMasterIdLst>
  <p:handoutMasterIdLst>
    <p:handoutMasterId r:id="rId28"/>
  </p:handoutMasterIdLst>
  <p:sldIdLst>
    <p:sldId id="365" r:id="rId6"/>
    <p:sldId id="361" r:id="rId7"/>
    <p:sldId id="368" r:id="rId8"/>
    <p:sldId id="283" r:id="rId9"/>
    <p:sldId id="293" r:id="rId10"/>
    <p:sldId id="285" r:id="rId11"/>
    <p:sldId id="287" r:id="rId12"/>
    <p:sldId id="274" r:id="rId13"/>
    <p:sldId id="258" r:id="rId14"/>
    <p:sldId id="1657" r:id="rId15"/>
    <p:sldId id="1658" r:id="rId16"/>
    <p:sldId id="1659" r:id="rId17"/>
    <p:sldId id="270" r:id="rId18"/>
    <p:sldId id="260" r:id="rId19"/>
    <p:sldId id="341" r:id="rId20"/>
    <p:sldId id="259" r:id="rId21"/>
    <p:sldId id="369" r:id="rId22"/>
    <p:sldId id="371" r:id="rId23"/>
    <p:sldId id="370" r:id="rId24"/>
    <p:sldId id="1656" r:id="rId25"/>
    <p:sldId id="1655" r:id="rId26"/>
  </p:sldIdLst>
  <p:sldSz cx="9144000" cy="5143500" type="screen16x9"/>
  <p:notesSz cx="7315200" cy="9601200"/>
  <p:custDataLst>
    <p:tags r:id="rId29"/>
  </p:custDataLst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4745"/>
    <a:srgbClr val="EEEEEE"/>
    <a:srgbClr val="666666"/>
    <a:srgbClr val="D7DF23"/>
    <a:srgbClr val="003F5A"/>
    <a:srgbClr val="F8F8F8"/>
    <a:srgbClr val="1AB589"/>
    <a:srgbClr val="4AB4AB"/>
    <a:srgbClr val="E66767"/>
    <a:srgbClr val="424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BA225-D783-6BF8-0C1F-1BC829F0B9DD}" v="6" dt="2024-11-27T16:35:39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7"/>
    <p:restoredTop sz="89861" autoAdjust="0"/>
  </p:normalViewPr>
  <p:slideViewPr>
    <p:cSldViewPr snapToGrid="0">
      <p:cViewPr varScale="1">
        <p:scale>
          <a:sx n="163" d="100"/>
          <a:sy n="163" d="100"/>
        </p:scale>
        <p:origin x="3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9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2761F-C5C2-4318-84D0-9CE8F2B438D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DF79028-3659-49FD-B59B-E1795A8849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The productivity of some lands worldwide has declined by 50% due to soil erosion </a:t>
          </a:r>
          <a:r>
            <a:rPr lang="en-US"/>
            <a:t>&amp;</a:t>
          </a:r>
          <a:r>
            <a:rPr lang="en-US" b="0"/>
            <a:t> desertification</a:t>
          </a:r>
          <a:endParaRPr lang="en-US"/>
        </a:p>
      </dgm:t>
    </dgm:pt>
    <dgm:pt modelId="{F8F88510-AF7E-4DF6-87EC-03AD8978A10C}" type="parTrans" cxnId="{A49499D8-B746-45B0-A638-FB133D220918}">
      <dgm:prSet/>
      <dgm:spPr/>
      <dgm:t>
        <a:bodyPr/>
        <a:lstStyle/>
        <a:p>
          <a:endParaRPr lang="en-US"/>
        </a:p>
      </dgm:t>
    </dgm:pt>
    <dgm:pt modelId="{65315FBF-8E84-40F9-9C2B-D774F40CA350}" type="sibTrans" cxnId="{A49499D8-B746-45B0-A638-FB133D220918}">
      <dgm:prSet/>
      <dgm:spPr/>
      <dgm:t>
        <a:bodyPr/>
        <a:lstStyle/>
        <a:p>
          <a:endParaRPr lang="en-US"/>
        </a:p>
      </dgm:t>
    </dgm:pt>
    <dgm:pt modelId="{71D68ED8-B4D3-4C80-86E6-A9A308280B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e</a:t>
          </a:r>
          <a:r>
            <a:rPr lang="en-US" b="0"/>
            <a:t>stimated annual cost of erosion from agriculture in the USA is about $44 billion per year</a:t>
          </a:r>
          <a:r>
            <a:rPr lang="en-US"/>
            <a:t> or</a:t>
          </a:r>
          <a:r>
            <a:rPr lang="en-US" b="0"/>
            <a:t> about $100 per acre</a:t>
          </a:r>
          <a:endParaRPr lang="en-US"/>
        </a:p>
      </dgm:t>
    </dgm:pt>
    <dgm:pt modelId="{EDB7275E-A92C-4227-A575-54D08461BC4D}" type="parTrans" cxnId="{E0977430-F59D-4701-927F-482E820F8EB5}">
      <dgm:prSet/>
      <dgm:spPr/>
      <dgm:t>
        <a:bodyPr/>
        <a:lstStyle/>
        <a:p>
          <a:endParaRPr lang="en-US"/>
        </a:p>
      </dgm:t>
    </dgm:pt>
    <dgm:pt modelId="{86717DDE-C532-44B0-975E-7D1D5EBDE58D}" type="sibTrans" cxnId="{E0977430-F59D-4701-927F-482E820F8EB5}">
      <dgm:prSet/>
      <dgm:spPr/>
      <dgm:t>
        <a:bodyPr/>
        <a:lstStyle/>
        <a:p>
          <a:endParaRPr lang="en-US"/>
        </a:p>
      </dgm:t>
    </dgm:pt>
    <dgm:pt modelId="{81FDDDE6-A659-4EB3-A6EE-C852F3F393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Some of the best soil has already washed away</a:t>
          </a:r>
        </a:p>
      </dgm:t>
    </dgm:pt>
    <dgm:pt modelId="{68A3E0A0-BFB7-4AA0-A009-5E9179A1A6F3}" type="parTrans" cxnId="{17FC130A-25D5-4E54-B828-50DEB9DBE2B6}">
      <dgm:prSet/>
      <dgm:spPr/>
      <dgm:t>
        <a:bodyPr/>
        <a:lstStyle/>
        <a:p>
          <a:endParaRPr lang="en-US"/>
        </a:p>
      </dgm:t>
    </dgm:pt>
    <dgm:pt modelId="{4990D33B-C913-401A-AA3A-E1714F8AEE20}" type="sibTrans" cxnId="{17FC130A-25D5-4E54-B828-50DEB9DBE2B6}">
      <dgm:prSet/>
      <dgm:spPr/>
      <dgm:t>
        <a:bodyPr/>
        <a:lstStyle/>
        <a:p>
          <a:endParaRPr lang="en-US"/>
        </a:p>
      </dgm:t>
    </dgm:pt>
    <dgm:pt modelId="{AB61D261-8990-4226-87BD-306CCA28F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Globally the annual loss of 75 billion tons of soil costs the world about $400 billion per year, or approximately $70 per person per year</a:t>
          </a:r>
          <a:endParaRPr lang="en-US"/>
        </a:p>
      </dgm:t>
    </dgm:pt>
    <dgm:pt modelId="{2B227CF0-3C52-4266-A380-50F2588C3579}" type="parTrans" cxnId="{A10233D6-F05D-42BB-8073-C1E23DCE71BB}">
      <dgm:prSet/>
      <dgm:spPr/>
      <dgm:t>
        <a:bodyPr/>
        <a:lstStyle/>
        <a:p>
          <a:endParaRPr lang="en-US"/>
        </a:p>
      </dgm:t>
    </dgm:pt>
    <dgm:pt modelId="{729F5F85-D741-46BD-83D7-9C54955F9FBA}" type="sibTrans" cxnId="{A10233D6-F05D-42BB-8073-C1E23DCE71BB}">
      <dgm:prSet/>
      <dgm:spPr/>
      <dgm:t>
        <a:bodyPr/>
        <a:lstStyle/>
        <a:p>
          <a:endParaRPr lang="en-US"/>
        </a:p>
      </dgm:t>
    </dgm:pt>
    <dgm:pt modelId="{C9AF0D2A-CF2D-4FED-BE9C-5BE987B5FEB3}" type="pres">
      <dgm:prSet presAssocID="{98F2761F-C5C2-4318-84D0-9CE8F2B438DD}" presName="root" presStyleCnt="0">
        <dgm:presLayoutVars>
          <dgm:dir/>
          <dgm:resizeHandles val="exact"/>
        </dgm:presLayoutVars>
      </dgm:prSet>
      <dgm:spPr/>
    </dgm:pt>
    <dgm:pt modelId="{A2655CCB-4D80-455A-82B7-0289DD40C4C8}" type="pres">
      <dgm:prSet presAssocID="{5DF79028-3659-49FD-B59B-E1795A8849A2}" presName="compNode" presStyleCnt="0"/>
      <dgm:spPr/>
    </dgm:pt>
    <dgm:pt modelId="{4B980064-3A9D-4123-8FC3-DADCE4EFF8F8}" type="pres">
      <dgm:prSet presAssocID="{5DF79028-3659-49FD-B59B-E1795A8849A2}" presName="bgRect" presStyleLbl="bgShp" presStyleIdx="0" presStyleCnt="3"/>
      <dgm:spPr/>
    </dgm:pt>
    <dgm:pt modelId="{3D977522-8CDF-4272-88B1-644C4E7DF482}" type="pres">
      <dgm:prSet presAssocID="{5DF79028-3659-49FD-B59B-E1795A8849A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sert scene"/>
        </a:ext>
      </dgm:extLst>
    </dgm:pt>
    <dgm:pt modelId="{73DA2AE1-54A6-4D76-B77F-CEAA11E1B7E5}" type="pres">
      <dgm:prSet presAssocID="{5DF79028-3659-49FD-B59B-E1795A8849A2}" presName="spaceRect" presStyleCnt="0"/>
      <dgm:spPr/>
    </dgm:pt>
    <dgm:pt modelId="{88055782-E79B-4D2F-8E09-540EC4E2FA82}" type="pres">
      <dgm:prSet presAssocID="{5DF79028-3659-49FD-B59B-E1795A8849A2}" presName="parTx" presStyleLbl="revTx" presStyleIdx="0" presStyleCnt="4">
        <dgm:presLayoutVars>
          <dgm:chMax val="0"/>
          <dgm:chPref val="0"/>
        </dgm:presLayoutVars>
      </dgm:prSet>
      <dgm:spPr/>
    </dgm:pt>
    <dgm:pt modelId="{51B468FB-5E55-4098-B7FB-397E4131945E}" type="pres">
      <dgm:prSet presAssocID="{65315FBF-8E84-40F9-9C2B-D774F40CA350}" presName="sibTrans" presStyleCnt="0"/>
      <dgm:spPr/>
    </dgm:pt>
    <dgm:pt modelId="{3F387F25-AB30-4C3D-B876-7669A481610F}" type="pres">
      <dgm:prSet presAssocID="{71D68ED8-B4D3-4C80-86E6-A9A308280B7F}" presName="compNode" presStyleCnt="0"/>
      <dgm:spPr/>
    </dgm:pt>
    <dgm:pt modelId="{9A1AB216-C56F-42FB-BC6C-AA7C2F12AE08}" type="pres">
      <dgm:prSet presAssocID="{71D68ED8-B4D3-4C80-86E6-A9A308280B7F}" presName="bgRect" presStyleLbl="bgShp" presStyleIdx="1" presStyleCnt="3"/>
      <dgm:spPr/>
    </dgm:pt>
    <dgm:pt modelId="{44CE497C-CF0B-41CA-91DD-DEDF0D400A8F}" type="pres">
      <dgm:prSet presAssocID="{71D68ED8-B4D3-4C80-86E6-A9A308280B7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429C7E67-7FC0-4305-BF59-94714978C668}" type="pres">
      <dgm:prSet presAssocID="{71D68ED8-B4D3-4C80-86E6-A9A308280B7F}" presName="spaceRect" presStyleCnt="0"/>
      <dgm:spPr/>
    </dgm:pt>
    <dgm:pt modelId="{45A419AA-2391-401C-9834-E7D4410E2CF4}" type="pres">
      <dgm:prSet presAssocID="{71D68ED8-B4D3-4C80-86E6-A9A308280B7F}" presName="parTx" presStyleLbl="revTx" presStyleIdx="1" presStyleCnt="4">
        <dgm:presLayoutVars>
          <dgm:chMax val="0"/>
          <dgm:chPref val="0"/>
        </dgm:presLayoutVars>
      </dgm:prSet>
      <dgm:spPr/>
    </dgm:pt>
    <dgm:pt modelId="{6C6DA7C6-1FAE-4540-837C-564DFB51EA33}" type="pres">
      <dgm:prSet presAssocID="{71D68ED8-B4D3-4C80-86E6-A9A308280B7F}" presName="desTx" presStyleLbl="revTx" presStyleIdx="2" presStyleCnt="4">
        <dgm:presLayoutVars/>
      </dgm:prSet>
      <dgm:spPr/>
    </dgm:pt>
    <dgm:pt modelId="{6E83F1C6-30D1-4CBB-8A72-9D28C6F2BF16}" type="pres">
      <dgm:prSet presAssocID="{86717DDE-C532-44B0-975E-7D1D5EBDE58D}" presName="sibTrans" presStyleCnt="0"/>
      <dgm:spPr/>
    </dgm:pt>
    <dgm:pt modelId="{EA251318-FB5A-451B-AEC5-19B26F0F79BA}" type="pres">
      <dgm:prSet presAssocID="{AB61D261-8990-4226-87BD-306CCA28F33F}" presName="compNode" presStyleCnt="0"/>
      <dgm:spPr/>
    </dgm:pt>
    <dgm:pt modelId="{59CC33D2-4AA6-4E79-96E7-6319F299A887}" type="pres">
      <dgm:prSet presAssocID="{AB61D261-8990-4226-87BD-306CCA28F33F}" presName="bgRect" presStyleLbl="bgShp" presStyleIdx="2" presStyleCnt="3"/>
      <dgm:spPr/>
    </dgm:pt>
    <dgm:pt modelId="{8ADC5F0D-F851-4EB4-9C8F-A68C1A45EAD2}" type="pres">
      <dgm:prSet presAssocID="{AB61D261-8990-4226-87BD-306CCA28F33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F5C7D9BD-F824-4E0B-8A46-33D9E1F3A69C}" type="pres">
      <dgm:prSet presAssocID="{AB61D261-8990-4226-87BD-306CCA28F33F}" presName="spaceRect" presStyleCnt="0"/>
      <dgm:spPr/>
    </dgm:pt>
    <dgm:pt modelId="{307EE742-3F46-4979-8ED5-DACC8E06D6C7}" type="pres">
      <dgm:prSet presAssocID="{AB61D261-8990-4226-87BD-306CCA28F33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7FC130A-25D5-4E54-B828-50DEB9DBE2B6}" srcId="{71D68ED8-B4D3-4C80-86E6-A9A308280B7F}" destId="{81FDDDE6-A659-4EB3-A6EE-C852F3F39337}" srcOrd="0" destOrd="0" parTransId="{68A3E0A0-BFB7-4AA0-A009-5E9179A1A6F3}" sibTransId="{4990D33B-C913-401A-AA3A-E1714F8AEE20}"/>
    <dgm:cxn modelId="{E0977430-F59D-4701-927F-482E820F8EB5}" srcId="{98F2761F-C5C2-4318-84D0-9CE8F2B438DD}" destId="{71D68ED8-B4D3-4C80-86E6-A9A308280B7F}" srcOrd="1" destOrd="0" parTransId="{EDB7275E-A92C-4227-A575-54D08461BC4D}" sibTransId="{86717DDE-C532-44B0-975E-7D1D5EBDE58D}"/>
    <dgm:cxn modelId="{806F013A-7A7D-4247-B9F2-CD3B3CECE594}" type="presOf" srcId="{AB61D261-8990-4226-87BD-306CCA28F33F}" destId="{307EE742-3F46-4979-8ED5-DACC8E06D6C7}" srcOrd="0" destOrd="0" presId="urn:microsoft.com/office/officeart/2018/2/layout/IconVerticalSolidList"/>
    <dgm:cxn modelId="{63E9C24D-1D18-48CD-85C0-0AA58B6292E3}" type="presOf" srcId="{98F2761F-C5C2-4318-84D0-9CE8F2B438DD}" destId="{C9AF0D2A-CF2D-4FED-BE9C-5BE987B5FEB3}" srcOrd="0" destOrd="0" presId="urn:microsoft.com/office/officeart/2018/2/layout/IconVerticalSolidList"/>
    <dgm:cxn modelId="{B9D17D77-AC72-4F53-AC2A-FA06431EA532}" type="presOf" srcId="{5DF79028-3659-49FD-B59B-E1795A8849A2}" destId="{88055782-E79B-4D2F-8E09-540EC4E2FA82}" srcOrd="0" destOrd="0" presId="urn:microsoft.com/office/officeart/2018/2/layout/IconVerticalSolidList"/>
    <dgm:cxn modelId="{A00D959A-30B5-4789-8F5F-662DBA7D9F68}" type="presOf" srcId="{81FDDDE6-A659-4EB3-A6EE-C852F3F39337}" destId="{6C6DA7C6-1FAE-4540-837C-564DFB51EA33}" srcOrd="0" destOrd="0" presId="urn:microsoft.com/office/officeart/2018/2/layout/IconVerticalSolidList"/>
    <dgm:cxn modelId="{A10233D6-F05D-42BB-8073-C1E23DCE71BB}" srcId="{98F2761F-C5C2-4318-84D0-9CE8F2B438DD}" destId="{AB61D261-8990-4226-87BD-306CCA28F33F}" srcOrd="2" destOrd="0" parTransId="{2B227CF0-3C52-4266-A380-50F2588C3579}" sibTransId="{729F5F85-D741-46BD-83D7-9C54955F9FBA}"/>
    <dgm:cxn modelId="{A49499D8-B746-45B0-A638-FB133D220918}" srcId="{98F2761F-C5C2-4318-84D0-9CE8F2B438DD}" destId="{5DF79028-3659-49FD-B59B-E1795A8849A2}" srcOrd="0" destOrd="0" parTransId="{F8F88510-AF7E-4DF6-87EC-03AD8978A10C}" sibTransId="{65315FBF-8E84-40F9-9C2B-D774F40CA350}"/>
    <dgm:cxn modelId="{8E55A0EA-C8AE-495A-AD3F-1EB4E9BD6144}" type="presOf" srcId="{71D68ED8-B4D3-4C80-86E6-A9A308280B7F}" destId="{45A419AA-2391-401C-9834-E7D4410E2CF4}" srcOrd="0" destOrd="0" presId="urn:microsoft.com/office/officeart/2018/2/layout/IconVerticalSolidList"/>
    <dgm:cxn modelId="{303788D0-F87D-43F4-8128-5397D6598962}" type="presParOf" srcId="{C9AF0D2A-CF2D-4FED-BE9C-5BE987B5FEB3}" destId="{A2655CCB-4D80-455A-82B7-0289DD40C4C8}" srcOrd="0" destOrd="0" presId="urn:microsoft.com/office/officeart/2018/2/layout/IconVerticalSolidList"/>
    <dgm:cxn modelId="{E52455DE-5466-48B6-83BF-CABBA0489D81}" type="presParOf" srcId="{A2655CCB-4D80-455A-82B7-0289DD40C4C8}" destId="{4B980064-3A9D-4123-8FC3-DADCE4EFF8F8}" srcOrd="0" destOrd="0" presId="urn:microsoft.com/office/officeart/2018/2/layout/IconVerticalSolidList"/>
    <dgm:cxn modelId="{FF6CCFDD-69D1-468F-9693-8CD84A7D1CEC}" type="presParOf" srcId="{A2655CCB-4D80-455A-82B7-0289DD40C4C8}" destId="{3D977522-8CDF-4272-88B1-644C4E7DF482}" srcOrd="1" destOrd="0" presId="urn:microsoft.com/office/officeart/2018/2/layout/IconVerticalSolidList"/>
    <dgm:cxn modelId="{11B392F1-858B-4755-8ECB-FA1692453941}" type="presParOf" srcId="{A2655CCB-4D80-455A-82B7-0289DD40C4C8}" destId="{73DA2AE1-54A6-4D76-B77F-CEAA11E1B7E5}" srcOrd="2" destOrd="0" presId="urn:microsoft.com/office/officeart/2018/2/layout/IconVerticalSolidList"/>
    <dgm:cxn modelId="{C77A80C5-E760-4EE1-A3C4-3785B4393ED1}" type="presParOf" srcId="{A2655CCB-4D80-455A-82B7-0289DD40C4C8}" destId="{88055782-E79B-4D2F-8E09-540EC4E2FA82}" srcOrd="3" destOrd="0" presId="urn:microsoft.com/office/officeart/2018/2/layout/IconVerticalSolidList"/>
    <dgm:cxn modelId="{51BE553C-5AF5-4184-B894-AC2C6A88B687}" type="presParOf" srcId="{C9AF0D2A-CF2D-4FED-BE9C-5BE987B5FEB3}" destId="{51B468FB-5E55-4098-B7FB-397E4131945E}" srcOrd="1" destOrd="0" presId="urn:microsoft.com/office/officeart/2018/2/layout/IconVerticalSolidList"/>
    <dgm:cxn modelId="{62EAA4BD-94AC-4E97-AB62-3613581E9E1D}" type="presParOf" srcId="{C9AF0D2A-CF2D-4FED-BE9C-5BE987B5FEB3}" destId="{3F387F25-AB30-4C3D-B876-7669A481610F}" srcOrd="2" destOrd="0" presId="urn:microsoft.com/office/officeart/2018/2/layout/IconVerticalSolidList"/>
    <dgm:cxn modelId="{E8B02576-278B-4E37-98AE-A96B540C6B4D}" type="presParOf" srcId="{3F387F25-AB30-4C3D-B876-7669A481610F}" destId="{9A1AB216-C56F-42FB-BC6C-AA7C2F12AE08}" srcOrd="0" destOrd="0" presId="urn:microsoft.com/office/officeart/2018/2/layout/IconVerticalSolidList"/>
    <dgm:cxn modelId="{590D5693-A533-4323-9FD1-291C5C6EA493}" type="presParOf" srcId="{3F387F25-AB30-4C3D-B876-7669A481610F}" destId="{44CE497C-CF0B-41CA-91DD-DEDF0D400A8F}" srcOrd="1" destOrd="0" presId="urn:microsoft.com/office/officeart/2018/2/layout/IconVerticalSolidList"/>
    <dgm:cxn modelId="{BC67AD50-17F6-43F1-A1A4-E490DA64F2BE}" type="presParOf" srcId="{3F387F25-AB30-4C3D-B876-7669A481610F}" destId="{429C7E67-7FC0-4305-BF59-94714978C668}" srcOrd="2" destOrd="0" presId="urn:microsoft.com/office/officeart/2018/2/layout/IconVerticalSolidList"/>
    <dgm:cxn modelId="{0DAAE3D2-2998-4B2D-A0BB-4D9957AB69B0}" type="presParOf" srcId="{3F387F25-AB30-4C3D-B876-7669A481610F}" destId="{45A419AA-2391-401C-9834-E7D4410E2CF4}" srcOrd="3" destOrd="0" presId="urn:microsoft.com/office/officeart/2018/2/layout/IconVerticalSolidList"/>
    <dgm:cxn modelId="{480AE537-DB97-4341-862C-1E3C1F05A443}" type="presParOf" srcId="{3F387F25-AB30-4C3D-B876-7669A481610F}" destId="{6C6DA7C6-1FAE-4540-837C-564DFB51EA33}" srcOrd="4" destOrd="0" presId="urn:microsoft.com/office/officeart/2018/2/layout/IconVerticalSolidList"/>
    <dgm:cxn modelId="{8613B6BA-4202-4931-8A74-3E289B92525C}" type="presParOf" srcId="{C9AF0D2A-CF2D-4FED-BE9C-5BE987B5FEB3}" destId="{6E83F1C6-30D1-4CBB-8A72-9D28C6F2BF16}" srcOrd="3" destOrd="0" presId="urn:microsoft.com/office/officeart/2018/2/layout/IconVerticalSolidList"/>
    <dgm:cxn modelId="{0A76C7E6-CF7A-41E2-8F83-A0981A8582E4}" type="presParOf" srcId="{C9AF0D2A-CF2D-4FED-BE9C-5BE987B5FEB3}" destId="{EA251318-FB5A-451B-AEC5-19B26F0F79BA}" srcOrd="4" destOrd="0" presId="urn:microsoft.com/office/officeart/2018/2/layout/IconVerticalSolidList"/>
    <dgm:cxn modelId="{409C43A4-0444-46C4-AD9A-07B7F9F7DDD3}" type="presParOf" srcId="{EA251318-FB5A-451B-AEC5-19B26F0F79BA}" destId="{59CC33D2-4AA6-4E79-96E7-6319F299A887}" srcOrd="0" destOrd="0" presId="urn:microsoft.com/office/officeart/2018/2/layout/IconVerticalSolidList"/>
    <dgm:cxn modelId="{CBB1FC7E-9CE7-46EC-BA25-06370B0CFB92}" type="presParOf" srcId="{EA251318-FB5A-451B-AEC5-19B26F0F79BA}" destId="{8ADC5F0D-F851-4EB4-9C8F-A68C1A45EAD2}" srcOrd="1" destOrd="0" presId="urn:microsoft.com/office/officeart/2018/2/layout/IconVerticalSolidList"/>
    <dgm:cxn modelId="{C4882EB8-C99D-4573-8F0D-CB725C68A537}" type="presParOf" srcId="{EA251318-FB5A-451B-AEC5-19B26F0F79BA}" destId="{F5C7D9BD-F824-4E0B-8A46-33D9E1F3A69C}" srcOrd="2" destOrd="0" presId="urn:microsoft.com/office/officeart/2018/2/layout/IconVerticalSolidList"/>
    <dgm:cxn modelId="{9603B48C-AD90-4F12-B5D9-E749E023923C}" type="presParOf" srcId="{EA251318-FB5A-451B-AEC5-19B26F0F79BA}" destId="{307EE742-3F46-4979-8ED5-DACC8E06D6C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29AB4C-688B-4A70-9A12-4977D0A965A5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6BA3E46-AB59-4EBC-AB4E-78B5DC433CC0}">
      <dgm:prSet/>
      <dgm:spPr/>
      <dgm:t>
        <a:bodyPr/>
        <a:lstStyle/>
        <a:p>
          <a:r>
            <a:rPr lang="en-US" b="0" i="0" dirty="0"/>
            <a:t>Yield reductions of 20 to 40% have been measured for row crops in the Midwestern states (Schumacher </a:t>
          </a:r>
          <a:r>
            <a:rPr lang="en-US" b="0" i="1" dirty="0"/>
            <a:t>et al.,</a:t>
          </a:r>
          <a:r>
            <a:rPr lang="en-US" b="0" i="0" dirty="0"/>
            <a:t> 1994)</a:t>
          </a:r>
          <a:endParaRPr lang="en-US" dirty="0"/>
        </a:p>
      </dgm:t>
    </dgm:pt>
    <dgm:pt modelId="{AF4662B8-58E0-4F56-9108-65530F1B222E}" type="parTrans" cxnId="{87AE5B70-ED03-45AD-886D-CB7246EA48A7}">
      <dgm:prSet/>
      <dgm:spPr/>
      <dgm:t>
        <a:bodyPr/>
        <a:lstStyle/>
        <a:p>
          <a:endParaRPr lang="en-US"/>
        </a:p>
      </dgm:t>
    </dgm:pt>
    <dgm:pt modelId="{5D6D3788-549C-4BA1-82CD-86FEF5278F7F}" type="sibTrans" cxnId="{87AE5B70-ED03-45AD-886D-CB7246EA48A7}">
      <dgm:prSet/>
      <dgm:spPr/>
      <dgm:t>
        <a:bodyPr/>
        <a:lstStyle/>
        <a:p>
          <a:endParaRPr lang="en-US"/>
        </a:p>
      </dgm:t>
    </dgm:pt>
    <dgm:pt modelId="{486B883D-59AC-4545-950B-46865D3809B2}">
      <dgm:prSet/>
      <dgm:spPr/>
      <dgm:t>
        <a:bodyPr/>
        <a:lstStyle/>
        <a:p>
          <a:r>
            <a:rPr lang="en-US" b="0" i="0"/>
            <a:t>Soil compaction is a worldwide problem, causing yield reductions of 25 to 50% in some regions of Europe (Ericksson </a:t>
          </a:r>
          <a:r>
            <a:rPr lang="en-US" b="0" i="1"/>
            <a:t>et al</a:t>
          </a:r>
          <a:r>
            <a:rPr lang="en-US" b="0" i="0"/>
            <a:t>., 1974) and North America</a:t>
          </a:r>
          <a:endParaRPr lang="en-US"/>
        </a:p>
      </dgm:t>
    </dgm:pt>
    <dgm:pt modelId="{A29D42DF-88CB-4477-B0FD-89369FB18439}" type="parTrans" cxnId="{30623C95-77E2-4E48-9D30-9D900291C969}">
      <dgm:prSet/>
      <dgm:spPr/>
      <dgm:t>
        <a:bodyPr/>
        <a:lstStyle/>
        <a:p>
          <a:endParaRPr lang="en-US"/>
        </a:p>
      </dgm:t>
    </dgm:pt>
    <dgm:pt modelId="{B77ED075-9ED0-4895-9D90-BC22CBA20F25}" type="sibTrans" cxnId="{30623C95-77E2-4E48-9D30-9D900291C969}">
      <dgm:prSet/>
      <dgm:spPr/>
      <dgm:t>
        <a:bodyPr/>
        <a:lstStyle/>
        <a:p>
          <a:endParaRPr lang="en-US"/>
        </a:p>
      </dgm:t>
    </dgm:pt>
    <dgm:pt modelId="{EFDBE6B9-2B10-45DC-8719-FDBD0D2938FD}">
      <dgm:prSet/>
      <dgm:spPr/>
      <dgm:t>
        <a:bodyPr/>
        <a:lstStyle/>
        <a:p>
          <a:r>
            <a:rPr lang="en-US" b="0" i="0"/>
            <a:t>On-farm losses through compaction in the USA have been estimated at $1.2 billion per year (Gill, 1971).</a:t>
          </a:r>
          <a:endParaRPr lang="en-US"/>
        </a:p>
      </dgm:t>
    </dgm:pt>
    <dgm:pt modelId="{C3B8E564-3F6C-4874-A5CA-2F5807A77604}" type="parTrans" cxnId="{9CE29D3D-B8E9-4FA9-8389-1486127AC9CC}">
      <dgm:prSet/>
      <dgm:spPr/>
      <dgm:t>
        <a:bodyPr/>
        <a:lstStyle/>
        <a:p>
          <a:endParaRPr lang="en-US"/>
        </a:p>
      </dgm:t>
    </dgm:pt>
    <dgm:pt modelId="{D294A013-90DA-48B0-AEF1-E1E4A29E4644}" type="sibTrans" cxnId="{9CE29D3D-B8E9-4FA9-8389-1486127AC9CC}">
      <dgm:prSet/>
      <dgm:spPr/>
      <dgm:t>
        <a:bodyPr/>
        <a:lstStyle/>
        <a:p>
          <a:endParaRPr lang="en-US"/>
        </a:p>
      </dgm:t>
    </dgm:pt>
    <dgm:pt modelId="{37622986-59CE-44C7-B393-DC5972EFD647}" type="pres">
      <dgm:prSet presAssocID="{D529AB4C-688B-4A70-9A12-4977D0A965A5}" presName="Name0" presStyleCnt="0">
        <dgm:presLayoutVars>
          <dgm:dir/>
          <dgm:animLvl val="lvl"/>
          <dgm:resizeHandles val="exact"/>
        </dgm:presLayoutVars>
      </dgm:prSet>
      <dgm:spPr/>
    </dgm:pt>
    <dgm:pt modelId="{E770A314-2A5E-4273-808A-28747DB35000}" type="pres">
      <dgm:prSet presAssocID="{EFDBE6B9-2B10-45DC-8719-FDBD0D2938FD}" presName="boxAndChildren" presStyleCnt="0"/>
      <dgm:spPr/>
    </dgm:pt>
    <dgm:pt modelId="{7DEE9BED-C089-4765-B8C2-E13F6828AD98}" type="pres">
      <dgm:prSet presAssocID="{EFDBE6B9-2B10-45DC-8719-FDBD0D2938FD}" presName="parentTextBox" presStyleLbl="node1" presStyleIdx="0" presStyleCnt="3"/>
      <dgm:spPr/>
    </dgm:pt>
    <dgm:pt modelId="{FF1CFA60-BA84-4EDB-ACDF-4FA94176D01C}" type="pres">
      <dgm:prSet presAssocID="{B77ED075-9ED0-4895-9D90-BC22CBA20F25}" presName="sp" presStyleCnt="0"/>
      <dgm:spPr/>
    </dgm:pt>
    <dgm:pt modelId="{6BA957CF-14CA-467F-AA2C-FA19D477386F}" type="pres">
      <dgm:prSet presAssocID="{486B883D-59AC-4545-950B-46865D3809B2}" presName="arrowAndChildren" presStyleCnt="0"/>
      <dgm:spPr/>
    </dgm:pt>
    <dgm:pt modelId="{CC0F1BE4-5E4B-4CDD-8B9B-D3C05B4439C3}" type="pres">
      <dgm:prSet presAssocID="{486B883D-59AC-4545-950B-46865D3809B2}" presName="parentTextArrow" presStyleLbl="node1" presStyleIdx="1" presStyleCnt="3"/>
      <dgm:spPr/>
    </dgm:pt>
    <dgm:pt modelId="{2E11BEB7-F286-4F69-98E7-438E3F66632C}" type="pres">
      <dgm:prSet presAssocID="{5D6D3788-549C-4BA1-82CD-86FEF5278F7F}" presName="sp" presStyleCnt="0"/>
      <dgm:spPr/>
    </dgm:pt>
    <dgm:pt modelId="{BAD622E0-2E85-4AF8-98B9-3CD7BFA7BBA2}" type="pres">
      <dgm:prSet presAssocID="{66BA3E46-AB59-4EBC-AB4E-78B5DC433CC0}" presName="arrowAndChildren" presStyleCnt="0"/>
      <dgm:spPr/>
    </dgm:pt>
    <dgm:pt modelId="{7CDCBC52-352F-4F0B-9608-C8F4282B6FAA}" type="pres">
      <dgm:prSet presAssocID="{66BA3E46-AB59-4EBC-AB4E-78B5DC433CC0}" presName="parentTextArrow" presStyleLbl="node1" presStyleIdx="2" presStyleCnt="3"/>
      <dgm:spPr/>
    </dgm:pt>
  </dgm:ptLst>
  <dgm:cxnLst>
    <dgm:cxn modelId="{03776C36-9BEE-45F5-B9AC-5FE2DF57FD54}" type="presOf" srcId="{66BA3E46-AB59-4EBC-AB4E-78B5DC433CC0}" destId="{7CDCBC52-352F-4F0B-9608-C8F4282B6FAA}" srcOrd="0" destOrd="0" presId="urn:microsoft.com/office/officeart/2005/8/layout/process4"/>
    <dgm:cxn modelId="{9CE29D3D-B8E9-4FA9-8389-1486127AC9CC}" srcId="{D529AB4C-688B-4A70-9A12-4977D0A965A5}" destId="{EFDBE6B9-2B10-45DC-8719-FDBD0D2938FD}" srcOrd="2" destOrd="0" parTransId="{C3B8E564-3F6C-4874-A5CA-2F5807A77604}" sibTransId="{D294A013-90DA-48B0-AEF1-E1E4A29E4644}"/>
    <dgm:cxn modelId="{070EE35F-BB75-4E1A-A3DB-D93DF567FB2E}" type="presOf" srcId="{EFDBE6B9-2B10-45DC-8719-FDBD0D2938FD}" destId="{7DEE9BED-C089-4765-B8C2-E13F6828AD98}" srcOrd="0" destOrd="0" presId="urn:microsoft.com/office/officeart/2005/8/layout/process4"/>
    <dgm:cxn modelId="{18853F66-5750-4840-A408-1AF5749CE283}" type="presOf" srcId="{486B883D-59AC-4545-950B-46865D3809B2}" destId="{CC0F1BE4-5E4B-4CDD-8B9B-D3C05B4439C3}" srcOrd="0" destOrd="0" presId="urn:microsoft.com/office/officeart/2005/8/layout/process4"/>
    <dgm:cxn modelId="{87AE5B70-ED03-45AD-886D-CB7246EA48A7}" srcId="{D529AB4C-688B-4A70-9A12-4977D0A965A5}" destId="{66BA3E46-AB59-4EBC-AB4E-78B5DC433CC0}" srcOrd="0" destOrd="0" parTransId="{AF4662B8-58E0-4F56-9108-65530F1B222E}" sibTransId="{5D6D3788-549C-4BA1-82CD-86FEF5278F7F}"/>
    <dgm:cxn modelId="{C758BC91-2862-47FE-B3E8-ABF89FCCED79}" type="presOf" srcId="{D529AB4C-688B-4A70-9A12-4977D0A965A5}" destId="{37622986-59CE-44C7-B393-DC5972EFD647}" srcOrd="0" destOrd="0" presId="urn:microsoft.com/office/officeart/2005/8/layout/process4"/>
    <dgm:cxn modelId="{30623C95-77E2-4E48-9D30-9D900291C969}" srcId="{D529AB4C-688B-4A70-9A12-4977D0A965A5}" destId="{486B883D-59AC-4545-950B-46865D3809B2}" srcOrd="1" destOrd="0" parTransId="{A29D42DF-88CB-4477-B0FD-89369FB18439}" sibTransId="{B77ED075-9ED0-4895-9D90-BC22CBA20F25}"/>
    <dgm:cxn modelId="{6F7F3350-8ED3-4465-A472-EFD2E650E8C2}" type="presParOf" srcId="{37622986-59CE-44C7-B393-DC5972EFD647}" destId="{E770A314-2A5E-4273-808A-28747DB35000}" srcOrd="0" destOrd="0" presId="urn:microsoft.com/office/officeart/2005/8/layout/process4"/>
    <dgm:cxn modelId="{4C46FD85-4765-4CB1-A700-BA7EC1E4A8A9}" type="presParOf" srcId="{E770A314-2A5E-4273-808A-28747DB35000}" destId="{7DEE9BED-C089-4765-B8C2-E13F6828AD98}" srcOrd="0" destOrd="0" presId="urn:microsoft.com/office/officeart/2005/8/layout/process4"/>
    <dgm:cxn modelId="{27D98DE8-F841-4514-8D6D-572421277E09}" type="presParOf" srcId="{37622986-59CE-44C7-B393-DC5972EFD647}" destId="{FF1CFA60-BA84-4EDB-ACDF-4FA94176D01C}" srcOrd="1" destOrd="0" presId="urn:microsoft.com/office/officeart/2005/8/layout/process4"/>
    <dgm:cxn modelId="{5E4F40D8-2C6E-4673-8A51-B61981B597AB}" type="presParOf" srcId="{37622986-59CE-44C7-B393-DC5972EFD647}" destId="{6BA957CF-14CA-467F-AA2C-FA19D477386F}" srcOrd="2" destOrd="0" presId="urn:microsoft.com/office/officeart/2005/8/layout/process4"/>
    <dgm:cxn modelId="{75EDC2DA-9454-46D1-A3BB-C1D754EFB1F4}" type="presParOf" srcId="{6BA957CF-14CA-467F-AA2C-FA19D477386F}" destId="{CC0F1BE4-5E4B-4CDD-8B9B-D3C05B4439C3}" srcOrd="0" destOrd="0" presId="urn:microsoft.com/office/officeart/2005/8/layout/process4"/>
    <dgm:cxn modelId="{D31E8A14-15B6-4427-AA9E-588D6708A157}" type="presParOf" srcId="{37622986-59CE-44C7-B393-DC5972EFD647}" destId="{2E11BEB7-F286-4F69-98E7-438E3F66632C}" srcOrd="3" destOrd="0" presId="urn:microsoft.com/office/officeart/2005/8/layout/process4"/>
    <dgm:cxn modelId="{35CCECF1-52B8-4344-B11D-C1BC589647E1}" type="presParOf" srcId="{37622986-59CE-44C7-B393-DC5972EFD647}" destId="{BAD622E0-2E85-4AF8-98B9-3CD7BFA7BBA2}" srcOrd="4" destOrd="0" presId="urn:microsoft.com/office/officeart/2005/8/layout/process4"/>
    <dgm:cxn modelId="{60F90528-14ED-4445-B7DA-22B5A644F184}" type="presParOf" srcId="{BAD622E0-2E85-4AF8-98B9-3CD7BFA7BBA2}" destId="{7CDCBC52-352F-4F0B-9608-C8F4282B6FA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ADD6F6-589B-4A50-ABD0-91D75F3794F5}" type="doc">
      <dgm:prSet loTypeId="urn:microsoft.com/office/officeart/2005/8/layout/cycle6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299486-3DD1-424C-8B4B-A2BB84CB5F27}">
      <dgm:prSet phldrT="[Text]"/>
      <dgm:spPr/>
      <dgm:t>
        <a:bodyPr/>
        <a:lstStyle/>
        <a:p>
          <a:r>
            <a:rPr lang="en-US" dirty="0">
              <a:latin typeface="+mn-lt"/>
            </a:rPr>
            <a:t>High Quality crops to feed cows</a:t>
          </a:r>
        </a:p>
      </dgm:t>
    </dgm:pt>
    <dgm:pt modelId="{B9A93A8F-7E4D-4060-8361-08B88B6358EB}" type="parTrans" cxnId="{4423A797-3262-4891-91DB-E43CB049526D}">
      <dgm:prSet/>
      <dgm:spPr/>
      <dgm:t>
        <a:bodyPr/>
        <a:lstStyle/>
        <a:p>
          <a:endParaRPr lang="en-US"/>
        </a:p>
      </dgm:t>
    </dgm:pt>
    <dgm:pt modelId="{4D23EF5E-2F5E-4A3D-9229-3EDA8C273335}" type="sibTrans" cxnId="{4423A797-3262-4891-91DB-E43CB049526D}">
      <dgm:prSet/>
      <dgm:spPr/>
      <dgm:t>
        <a:bodyPr/>
        <a:lstStyle/>
        <a:p>
          <a:endParaRPr lang="en-US"/>
        </a:p>
      </dgm:t>
    </dgm:pt>
    <dgm:pt modelId="{EA725E4E-6E52-4D30-81EE-D11ADFBB3C2D}">
      <dgm:prSet phldrT="[Text]"/>
      <dgm:spPr/>
      <dgm:t>
        <a:bodyPr/>
        <a:lstStyle/>
        <a:p>
          <a:r>
            <a:rPr lang="en-US" dirty="0">
              <a:latin typeface="+mn-lt"/>
            </a:rPr>
            <a:t>Lack of erosion</a:t>
          </a:r>
        </a:p>
      </dgm:t>
    </dgm:pt>
    <dgm:pt modelId="{3BAA2F90-330B-4BF1-B515-4CEA8FE28ABE}" type="parTrans" cxnId="{74C849C3-D463-4DEF-A8B9-0959ABEDF779}">
      <dgm:prSet/>
      <dgm:spPr/>
      <dgm:t>
        <a:bodyPr/>
        <a:lstStyle/>
        <a:p>
          <a:endParaRPr lang="en-US"/>
        </a:p>
      </dgm:t>
    </dgm:pt>
    <dgm:pt modelId="{3A655FBC-9B46-40E6-AC38-C62F4CBBE9EA}" type="sibTrans" cxnId="{74C849C3-D463-4DEF-A8B9-0959ABEDF779}">
      <dgm:prSet/>
      <dgm:spPr/>
      <dgm:t>
        <a:bodyPr/>
        <a:lstStyle/>
        <a:p>
          <a:endParaRPr lang="en-US"/>
        </a:p>
      </dgm:t>
    </dgm:pt>
    <dgm:pt modelId="{06F442C5-9445-4556-A5AD-03A5EF6225A7}">
      <dgm:prSet phldrT="[Text]"/>
      <dgm:spPr/>
      <dgm:t>
        <a:bodyPr/>
        <a:lstStyle/>
        <a:p>
          <a:r>
            <a:rPr lang="en-US" dirty="0">
              <a:latin typeface="+mn-lt"/>
            </a:rPr>
            <a:t>High yield</a:t>
          </a:r>
        </a:p>
      </dgm:t>
    </dgm:pt>
    <dgm:pt modelId="{0B588537-1176-4418-9F6F-7104DBFE472A}" type="parTrans" cxnId="{84662E8B-9ED9-47CC-8B8C-E52AF99582D4}">
      <dgm:prSet/>
      <dgm:spPr/>
      <dgm:t>
        <a:bodyPr/>
        <a:lstStyle/>
        <a:p>
          <a:endParaRPr lang="en-US"/>
        </a:p>
      </dgm:t>
    </dgm:pt>
    <dgm:pt modelId="{7E87309C-5A0C-49DE-9151-1F5BBCFAF83C}" type="sibTrans" cxnId="{84662E8B-9ED9-47CC-8B8C-E52AF99582D4}">
      <dgm:prSet/>
      <dgm:spPr/>
      <dgm:t>
        <a:bodyPr/>
        <a:lstStyle/>
        <a:p>
          <a:endParaRPr lang="en-US"/>
        </a:p>
      </dgm:t>
    </dgm:pt>
    <dgm:pt modelId="{315DCB3F-4136-4E27-821E-480291AF96DC}">
      <dgm:prSet phldrT="[Text]"/>
      <dgm:spPr/>
      <dgm:t>
        <a:bodyPr/>
        <a:lstStyle/>
        <a:p>
          <a:r>
            <a:rPr lang="en-US" dirty="0">
              <a:latin typeface="+mn-lt"/>
            </a:rPr>
            <a:t>Low weed pressure</a:t>
          </a:r>
        </a:p>
      </dgm:t>
    </dgm:pt>
    <dgm:pt modelId="{AA14C326-0856-4F42-832C-FAB933C8BC19}" type="parTrans" cxnId="{9F00DC63-F277-4425-87E0-89AD6E3D46D5}">
      <dgm:prSet/>
      <dgm:spPr/>
      <dgm:t>
        <a:bodyPr/>
        <a:lstStyle/>
        <a:p>
          <a:endParaRPr lang="en-US"/>
        </a:p>
      </dgm:t>
    </dgm:pt>
    <dgm:pt modelId="{CDD4E9BB-1712-4FF5-BE24-FF2FF3AE727F}" type="sibTrans" cxnId="{9F00DC63-F277-4425-87E0-89AD6E3D46D5}">
      <dgm:prSet/>
      <dgm:spPr/>
      <dgm:t>
        <a:bodyPr/>
        <a:lstStyle/>
        <a:p>
          <a:endParaRPr lang="en-US"/>
        </a:p>
      </dgm:t>
    </dgm:pt>
    <dgm:pt modelId="{8C414415-85FD-4EE8-AD57-E6D0D48EACEF}">
      <dgm:prSet phldrT="[Text]"/>
      <dgm:spPr/>
      <dgm:t>
        <a:bodyPr/>
        <a:lstStyle/>
        <a:p>
          <a:r>
            <a:rPr lang="en-US" dirty="0">
              <a:latin typeface="+mn-lt"/>
            </a:rPr>
            <a:t>Takes less horsepower to till</a:t>
          </a:r>
        </a:p>
      </dgm:t>
    </dgm:pt>
    <dgm:pt modelId="{8111F99C-F8E5-4841-ABA8-D1E48E8A9465}" type="parTrans" cxnId="{AF64ED0F-9D27-46E2-9E10-1F0C2C2680DC}">
      <dgm:prSet/>
      <dgm:spPr/>
      <dgm:t>
        <a:bodyPr/>
        <a:lstStyle/>
        <a:p>
          <a:endParaRPr lang="en-US"/>
        </a:p>
      </dgm:t>
    </dgm:pt>
    <dgm:pt modelId="{F09CF26D-C6DE-444A-8E46-C04197770904}" type="sibTrans" cxnId="{AF64ED0F-9D27-46E2-9E10-1F0C2C2680DC}">
      <dgm:prSet/>
      <dgm:spPr/>
      <dgm:t>
        <a:bodyPr/>
        <a:lstStyle/>
        <a:p>
          <a:endParaRPr lang="en-US"/>
        </a:p>
      </dgm:t>
    </dgm:pt>
    <dgm:pt modelId="{7F5C8BA5-E018-461E-9764-EAF44344B003}">
      <dgm:prSet/>
      <dgm:spPr/>
      <dgm:t>
        <a:bodyPr/>
        <a:lstStyle/>
        <a:p>
          <a:r>
            <a:rPr lang="en-US" dirty="0">
              <a:latin typeface="+mn-lt"/>
            </a:rPr>
            <a:t>Higher water infiltration</a:t>
          </a:r>
        </a:p>
      </dgm:t>
    </dgm:pt>
    <dgm:pt modelId="{66623D4D-5779-4C46-9FB7-C1D334E39C9A}" type="parTrans" cxnId="{DD5B2454-E644-465F-AF65-E10639041143}">
      <dgm:prSet/>
      <dgm:spPr/>
      <dgm:t>
        <a:bodyPr/>
        <a:lstStyle/>
        <a:p>
          <a:endParaRPr lang="en-US"/>
        </a:p>
      </dgm:t>
    </dgm:pt>
    <dgm:pt modelId="{52144216-6E62-44A7-9D01-BF133EDE136C}" type="sibTrans" cxnId="{DD5B2454-E644-465F-AF65-E10639041143}">
      <dgm:prSet/>
      <dgm:spPr/>
      <dgm:t>
        <a:bodyPr/>
        <a:lstStyle/>
        <a:p>
          <a:endParaRPr lang="en-US"/>
        </a:p>
      </dgm:t>
    </dgm:pt>
    <dgm:pt modelId="{4B7F4767-5790-4FFC-8A4A-0F15C1A1379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</a:rPr>
            <a:t>Healthy Vigorous Plants better able to resist diseases/insects</a:t>
          </a:r>
        </a:p>
      </dgm:t>
    </dgm:pt>
    <dgm:pt modelId="{2E4C5EBE-1E2B-4A4B-851B-5692B7ABCCB1}" type="parTrans" cxnId="{F4F2C3EE-F1D6-4688-AB05-595FDEE01DFC}">
      <dgm:prSet/>
      <dgm:spPr/>
      <dgm:t>
        <a:bodyPr/>
        <a:lstStyle/>
        <a:p>
          <a:endParaRPr lang="en-US"/>
        </a:p>
      </dgm:t>
    </dgm:pt>
    <dgm:pt modelId="{D1B9BEFB-5D1F-460D-80C6-C238CC604321}" type="sibTrans" cxnId="{F4F2C3EE-F1D6-4688-AB05-595FDEE01DFC}">
      <dgm:prSet/>
      <dgm:spPr/>
      <dgm:t>
        <a:bodyPr/>
        <a:lstStyle/>
        <a:p>
          <a:endParaRPr lang="en-US"/>
        </a:p>
      </dgm:t>
    </dgm:pt>
    <dgm:pt modelId="{0EB0C8BC-DEC3-4D04-80AA-D3A0349F9AE7}">
      <dgm:prSet/>
      <dgm:spPr/>
      <dgm:t>
        <a:bodyPr/>
        <a:lstStyle/>
        <a:p>
          <a:r>
            <a:rPr lang="en-US" dirty="0">
              <a:latin typeface="+mn-lt"/>
            </a:rPr>
            <a:t>Provides excellent seed bed with ease of root growth</a:t>
          </a:r>
        </a:p>
      </dgm:t>
    </dgm:pt>
    <dgm:pt modelId="{37CD76BF-48E0-4979-B4F7-C72E96AF6E70}" type="parTrans" cxnId="{9FC06490-EAB1-49B0-866C-09DA31EC740A}">
      <dgm:prSet/>
      <dgm:spPr/>
      <dgm:t>
        <a:bodyPr/>
        <a:lstStyle/>
        <a:p>
          <a:endParaRPr lang="en-US"/>
        </a:p>
      </dgm:t>
    </dgm:pt>
    <dgm:pt modelId="{AE18F920-5BE9-418F-BE37-B3A718A81AFC}" type="sibTrans" cxnId="{9FC06490-EAB1-49B0-866C-09DA31EC740A}">
      <dgm:prSet/>
      <dgm:spPr/>
      <dgm:t>
        <a:bodyPr/>
        <a:lstStyle/>
        <a:p>
          <a:endParaRPr lang="en-US"/>
        </a:p>
      </dgm:t>
    </dgm:pt>
    <dgm:pt modelId="{919FA2F9-01DE-4896-8133-097D0023199E}" type="pres">
      <dgm:prSet presAssocID="{38ADD6F6-589B-4A50-ABD0-91D75F3794F5}" presName="cycle" presStyleCnt="0">
        <dgm:presLayoutVars>
          <dgm:dir/>
          <dgm:resizeHandles val="exact"/>
        </dgm:presLayoutVars>
      </dgm:prSet>
      <dgm:spPr/>
    </dgm:pt>
    <dgm:pt modelId="{0068E5FC-5D29-4602-86B0-C387F022753D}" type="pres">
      <dgm:prSet presAssocID="{02299486-3DD1-424C-8B4B-A2BB84CB5F27}" presName="node" presStyleLbl="node1" presStyleIdx="0" presStyleCnt="8" custScaleX="157765" custScaleY="94510">
        <dgm:presLayoutVars>
          <dgm:bulletEnabled val="1"/>
        </dgm:presLayoutVars>
      </dgm:prSet>
      <dgm:spPr/>
    </dgm:pt>
    <dgm:pt modelId="{DF5BABF7-D612-4DA9-B001-637C629C7713}" type="pres">
      <dgm:prSet presAssocID="{02299486-3DD1-424C-8B4B-A2BB84CB5F27}" presName="spNode" presStyleCnt="0"/>
      <dgm:spPr/>
    </dgm:pt>
    <dgm:pt modelId="{474175FE-0918-4709-9E6E-727166A7ECFB}" type="pres">
      <dgm:prSet presAssocID="{4D23EF5E-2F5E-4A3D-9229-3EDA8C273335}" presName="sibTrans" presStyleLbl="sibTrans1D1" presStyleIdx="0" presStyleCnt="8"/>
      <dgm:spPr/>
    </dgm:pt>
    <dgm:pt modelId="{D17F4EF9-5CC5-4D7A-B4E4-EDAC3AF2B94C}" type="pres">
      <dgm:prSet presAssocID="{EA725E4E-6E52-4D30-81EE-D11ADFBB3C2D}" presName="node" presStyleLbl="node1" presStyleIdx="1" presStyleCnt="8" custScaleX="174292" custScaleY="71983" custRadScaleRad="102298" custRadScaleInc="53141">
        <dgm:presLayoutVars>
          <dgm:bulletEnabled val="1"/>
        </dgm:presLayoutVars>
      </dgm:prSet>
      <dgm:spPr/>
    </dgm:pt>
    <dgm:pt modelId="{CC3508EF-08D2-4B51-9432-2160644EC1A6}" type="pres">
      <dgm:prSet presAssocID="{EA725E4E-6E52-4D30-81EE-D11ADFBB3C2D}" presName="spNode" presStyleCnt="0"/>
      <dgm:spPr/>
    </dgm:pt>
    <dgm:pt modelId="{7CB53E95-4103-4444-AFF2-65EEDE36B44A}" type="pres">
      <dgm:prSet presAssocID="{3A655FBC-9B46-40E6-AC38-C62F4CBBE9EA}" presName="sibTrans" presStyleLbl="sibTrans1D1" presStyleIdx="1" presStyleCnt="8"/>
      <dgm:spPr/>
    </dgm:pt>
    <dgm:pt modelId="{B8ABDE37-880D-47A3-AA60-A16711E7BA76}" type="pres">
      <dgm:prSet presAssocID="{0EB0C8BC-DEC3-4D04-80AA-D3A0349F9AE7}" presName="node" presStyleLbl="node1" presStyleIdx="2" presStyleCnt="8" custScaleX="165741" custScaleY="116320" custRadScaleRad="103779" custRadScaleInc="-5789">
        <dgm:presLayoutVars>
          <dgm:bulletEnabled val="1"/>
        </dgm:presLayoutVars>
      </dgm:prSet>
      <dgm:spPr/>
    </dgm:pt>
    <dgm:pt modelId="{FC0CA3FB-ADEF-42C1-AFE6-B4417DF34C41}" type="pres">
      <dgm:prSet presAssocID="{0EB0C8BC-DEC3-4D04-80AA-D3A0349F9AE7}" presName="spNode" presStyleCnt="0"/>
      <dgm:spPr/>
    </dgm:pt>
    <dgm:pt modelId="{B138DB44-F770-4A10-842E-550B5BDA8151}" type="pres">
      <dgm:prSet presAssocID="{AE18F920-5BE9-418F-BE37-B3A718A81AFC}" presName="sibTrans" presStyleLbl="sibTrans1D1" presStyleIdx="2" presStyleCnt="8"/>
      <dgm:spPr/>
    </dgm:pt>
    <dgm:pt modelId="{EB3EA283-8F7A-4290-9F95-0C9F266A5CE6}" type="pres">
      <dgm:prSet presAssocID="{4B7F4767-5790-4FFC-8A4A-0F15C1A13797}" presName="node" presStyleLbl="node1" presStyleIdx="3" presStyleCnt="8" custScaleX="201379" custScaleY="116320" custRadScaleRad="103002" custRadScaleInc="-49470">
        <dgm:presLayoutVars>
          <dgm:bulletEnabled val="1"/>
        </dgm:presLayoutVars>
      </dgm:prSet>
      <dgm:spPr/>
    </dgm:pt>
    <dgm:pt modelId="{6CBF8249-F5DB-45B7-9E93-235F424CAFC5}" type="pres">
      <dgm:prSet presAssocID="{4B7F4767-5790-4FFC-8A4A-0F15C1A13797}" presName="spNode" presStyleCnt="0"/>
      <dgm:spPr/>
    </dgm:pt>
    <dgm:pt modelId="{558BC68A-D4C9-4E2A-84E6-27AE8DADE09C}" type="pres">
      <dgm:prSet presAssocID="{D1B9BEFB-5D1F-460D-80C6-C238CC604321}" presName="sibTrans" presStyleLbl="sibTrans1D1" presStyleIdx="3" presStyleCnt="8"/>
      <dgm:spPr/>
    </dgm:pt>
    <dgm:pt modelId="{10850F48-6F11-41E1-980A-F2F9394E46DA}" type="pres">
      <dgm:prSet presAssocID="{06F442C5-9445-4556-A5AD-03A5EF6225A7}" presName="node" presStyleLbl="node1" presStyleIdx="4" presStyleCnt="8" custScaleX="142059" custScaleY="72700">
        <dgm:presLayoutVars>
          <dgm:bulletEnabled val="1"/>
        </dgm:presLayoutVars>
      </dgm:prSet>
      <dgm:spPr/>
    </dgm:pt>
    <dgm:pt modelId="{67CBBA4C-DC6D-430E-98E5-FA918E5A198B}" type="pres">
      <dgm:prSet presAssocID="{06F442C5-9445-4556-A5AD-03A5EF6225A7}" presName="spNode" presStyleCnt="0"/>
      <dgm:spPr/>
    </dgm:pt>
    <dgm:pt modelId="{CE17EF97-7CC5-4514-A281-013DD3740DAF}" type="pres">
      <dgm:prSet presAssocID="{7E87309C-5A0C-49DE-9151-1F5BBCFAF83C}" presName="sibTrans" presStyleLbl="sibTrans1D1" presStyleIdx="4" presStyleCnt="8"/>
      <dgm:spPr/>
    </dgm:pt>
    <dgm:pt modelId="{CBCE18B0-5796-4B12-9203-6FBE01CB7A90}" type="pres">
      <dgm:prSet presAssocID="{315DCB3F-4136-4E27-821E-480291AF96DC}" presName="node" presStyleLbl="node1" presStyleIdx="5" presStyleCnt="8" custScaleX="179666" custScaleY="72700" custRadScaleRad="105797" custRadScaleInc="52812">
        <dgm:presLayoutVars>
          <dgm:bulletEnabled val="1"/>
        </dgm:presLayoutVars>
      </dgm:prSet>
      <dgm:spPr/>
    </dgm:pt>
    <dgm:pt modelId="{657D0201-B7FB-46FD-A65E-EC888070BB87}" type="pres">
      <dgm:prSet presAssocID="{315DCB3F-4136-4E27-821E-480291AF96DC}" presName="spNode" presStyleCnt="0"/>
      <dgm:spPr/>
    </dgm:pt>
    <dgm:pt modelId="{9EFBCB4E-F6F5-4EA9-837B-A05DF8F1C8A4}" type="pres">
      <dgm:prSet presAssocID="{CDD4E9BB-1712-4FF5-BE24-FF2FF3AE727F}" presName="sibTrans" presStyleLbl="sibTrans1D1" presStyleIdx="5" presStyleCnt="8"/>
      <dgm:spPr/>
    </dgm:pt>
    <dgm:pt modelId="{AE15DAE6-B5D3-490E-9A0A-F3496EF89AE0}" type="pres">
      <dgm:prSet presAssocID="{8C414415-85FD-4EE8-AD57-E6D0D48EACEF}" presName="node" presStyleLbl="node1" presStyleIdx="6" presStyleCnt="8" custScaleX="156067" custScaleY="94721" custRadScaleRad="105921" custRadScaleInc="-1369">
        <dgm:presLayoutVars>
          <dgm:bulletEnabled val="1"/>
        </dgm:presLayoutVars>
      </dgm:prSet>
      <dgm:spPr/>
    </dgm:pt>
    <dgm:pt modelId="{1F5DE74C-4F67-42B7-BE30-B08D60D03DAB}" type="pres">
      <dgm:prSet presAssocID="{8C414415-85FD-4EE8-AD57-E6D0D48EACEF}" presName="spNode" presStyleCnt="0"/>
      <dgm:spPr/>
    </dgm:pt>
    <dgm:pt modelId="{C2CA4CC1-60E9-405C-95C0-5F37D860E4F6}" type="pres">
      <dgm:prSet presAssocID="{F09CF26D-C6DE-444A-8E46-C04197770904}" presName="sibTrans" presStyleLbl="sibTrans1D1" presStyleIdx="6" presStyleCnt="8"/>
      <dgm:spPr/>
    </dgm:pt>
    <dgm:pt modelId="{84941295-C699-4D1E-AB80-D7B4291F716D}" type="pres">
      <dgm:prSet presAssocID="{7F5C8BA5-E018-461E-9764-EAF44344B003}" presName="node" presStyleLbl="node1" presStyleIdx="7" presStyleCnt="8" custScaleX="153383" custScaleY="94510" custRadScaleRad="104423" custRadScaleInc="-58970">
        <dgm:presLayoutVars>
          <dgm:bulletEnabled val="1"/>
        </dgm:presLayoutVars>
      </dgm:prSet>
      <dgm:spPr/>
    </dgm:pt>
    <dgm:pt modelId="{952FBDED-E1A3-4C1B-9ACA-7D1EB7C5CD4E}" type="pres">
      <dgm:prSet presAssocID="{7F5C8BA5-E018-461E-9764-EAF44344B003}" presName="spNode" presStyleCnt="0"/>
      <dgm:spPr/>
    </dgm:pt>
    <dgm:pt modelId="{3F55A25F-4F40-4B86-80C3-2828AA8B11F1}" type="pres">
      <dgm:prSet presAssocID="{52144216-6E62-44A7-9D01-BF133EDE136C}" presName="sibTrans" presStyleLbl="sibTrans1D1" presStyleIdx="7" presStyleCnt="8"/>
      <dgm:spPr/>
    </dgm:pt>
  </dgm:ptLst>
  <dgm:cxnLst>
    <dgm:cxn modelId="{51049C0B-667B-403A-96E1-4FFFD9D411A5}" type="presOf" srcId="{52144216-6E62-44A7-9D01-BF133EDE136C}" destId="{3F55A25F-4F40-4B86-80C3-2828AA8B11F1}" srcOrd="0" destOrd="0" presId="urn:microsoft.com/office/officeart/2005/8/layout/cycle6"/>
    <dgm:cxn modelId="{CE0F4C0C-5AE3-4485-A7DB-436C0302416D}" type="presOf" srcId="{02299486-3DD1-424C-8B4B-A2BB84CB5F27}" destId="{0068E5FC-5D29-4602-86B0-C387F022753D}" srcOrd="0" destOrd="0" presId="urn:microsoft.com/office/officeart/2005/8/layout/cycle6"/>
    <dgm:cxn modelId="{AF64ED0F-9D27-46E2-9E10-1F0C2C2680DC}" srcId="{38ADD6F6-589B-4A50-ABD0-91D75F3794F5}" destId="{8C414415-85FD-4EE8-AD57-E6D0D48EACEF}" srcOrd="6" destOrd="0" parTransId="{8111F99C-F8E5-4841-ABA8-D1E48E8A9465}" sibTransId="{F09CF26D-C6DE-444A-8E46-C04197770904}"/>
    <dgm:cxn modelId="{E7AAAB30-C14E-4576-BF83-7FBA6C0E5BEC}" type="presOf" srcId="{38ADD6F6-589B-4A50-ABD0-91D75F3794F5}" destId="{919FA2F9-01DE-4896-8133-097D0023199E}" srcOrd="0" destOrd="0" presId="urn:microsoft.com/office/officeart/2005/8/layout/cycle6"/>
    <dgm:cxn modelId="{DB08C631-3DDE-42F6-9217-4632EC960624}" type="presOf" srcId="{AE18F920-5BE9-418F-BE37-B3A718A81AFC}" destId="{B138DB44-F770-4A10-842E-550B5BDA8151}" srcOrd="0" destOrd="0" presId="urn:microsoft.com/office/officeart/2005/8/layout/cycle6"/>
    <dgm:cxn modelId="{69114B39-E668-44B9-9AA7-EAA219B0B8D6}" type="presOf" srcId="{8C414415-85FD-4EE8-AD57-E6D0D48EACEF}" destId="{AE15DAE6-B5D3-490E-9A0A-F3496EF89AE0}" srcOrd="0" destOrd="0" presId="urn:microsoft.com/office/officeart/2005/8/layout/cycle6"/>
    <dgm:cxn modelId="{CFA1963E-2B8D-406D-9723-E1431E9D60FA}" type="presOf" srcId="{CDD4E9BB-1712-4FF5-BE24-FF2FF3AE727F}" destId="{9EFBCB4E-F6F5-4EA9-837B-A05DF8F1C8A4}" srcOrd="0" destOrd="0" presId="urn:microsoft.com/office/officeart/2005/8/layout/cycle6"/>
    <dgm:cxn modelId="{1394B844-A71C-48B8-9F8F-52CADD29C5A6}" type="presOf" srcId="{D1B9BEFB-5D1F-460D-80C6-C238CC604321}" destId="{558BC68A-D4C9-4E2A-84E6-27AE8DADE09C}" srcOrd="0" destOrd="0" presId="urn:microsoft.com/office/officeart/2005/8/layout/cycle6"/>
    <dgm:cxn modelId="{DD5B2454-E644-465F-AF65-E10639041143}" srcId="{38ADD6F6-589B-4A50-ABD0-91D75F3794F5}" destId="{7F5C8BA5-E018-461E-9764-EAF44344B003}" srcOrd="7" destOrd="0" parTransId="{66623D4D-5779-4C46-9FB7-C1D334E39C9A}" sibTransId="{52144216-6E62-44A7-9D01-BF133EDE136C}"/>
    <dgm:cxn modelId="{90AF505E-4029-4BD7-809B-DD11AC1DBA0D}" type="presOf" srcId="{F09CF26D-C6DE-444A-8E46-C04197770904}" destId="{C2CA4CC1-60E9-405C-95C0-5F37D860E4F6}" srcOrd="0" destOrd="0" presId="urn:microsoft.com/office/officeart/2005/8/layout/cycle6"/>
    <dgm:cxn modelId="{9F00DC63-F277-4425-87E0-89AD6E3D46D5}" srcId="{38ADD6F6-589B-4A50-ABD0-91D75F3794F5}" destId="{315DCB3F-4136-4E27-821E-480291AF96DC}" srcOrd="5" destOrd="0" parTransId="{AA14C326-0856-4F42-832C-FAB933C8BC19}" sibTransId="{CDD4E9BB-1712-4FF5-BE24-FF2FF3AE727F}"/>
    <dgm:cxn modelId="{91492576-27F0-4C3E-8B33-F154874FD344}" type="presOf" srcId="{0EB0C8BC-DEC3-4D04-80AA-D3A0349F9AE7}" destId="{B8ABDE37-880D-47A3-AA60-A16711E7BA76}" srcOrd="0" destOrd="0" presId="urn:microsoft.com/office/officeart/2005/8/layout/cycle6"/>
    <dgm:cxn modelId="{6EE8647C-39B3-4C3B-9C0F-052F96EA13EA}" type="presOf" srcId="{EA725E4E-6E52-4D30-81EE-D11ADFBB3C2D}" destId="{D17F4EF9-5CC5-4D7A-B4E4-EDAC3AF2B94C}" srcOrd="0" destOrd="0" presId="urn:microsoft.com/office/officeart/2005/8/layout/cycle6"/>
    <dgm:cxn modelId="{7DA9A687-BB2D-487A-AFFB-5198B36FE29B}" type="presOf" srcId="{4B7F4767-5790-4FFC-8A4A-0F15C1A13797}" destId="{EB3EA283-8F7A-4290-9F95-0C9F266A5CE6}" srcOrd="0" destOrd="0" presId="urn:microsoft.com/office/officeart/2005/8/layout/cycle6"/>
    <dgm:cxn modelId="{84662E8B-9ED9-47CC-8B8C-E52AF99582D4}" srcId="{38ADD6F6-589B-4A50-ABD0-91D75F3794F5}" destId="{06F442C5-9445-4556-A5AD-03A5EF6225A7}" srcOrd="4" destOrd="0" parTransId="{0B588537-1176-4418-9F6F-7104DBFE472A}" sibTransId="{7E87309C-5A0C-49DE-9151-1F5BBCFAF83C}"/>
    <dgm:cxn modelId="{9FC06490-EAB1-49B0-866C-09DA31EC740A}" srcId="{38ADD6F6-589B-4A50-ABD0-91D75F3794F5}" destId="{0EB0C8BC-DEC3-4D04-80AA-D3A0349F9AE7}" srcOrd="2" destOrd="0" parTransId="{37CD76BF-48E0-4979-B4F7-C72E96AF6E70}" sibTransId="{AE18F920-5BE9-418F-BE37-B3A718A81AFC}"/>
    <dgm:cxn modelId="{4423A797-3262-4891-91DB-E43CB049526D}" srcId="{38ADD6F6-589B-4A50-ABD0-91D75F3794F5}" destId="{02299486-3DD1-424C-8B4B-A2BB84CB5F27}" srcOrd="0" destOrd="0" parTransId="{B9A93A8F-7E4D-4060-8361-08B88B6358EB}" sibTransId="{4D23EF5E-2F5E-4A3D-9229-3EDA8C273335}"/>
    <dgm:cxn modelId="{719D59B3-4612-49F7-8CB9-B772C8759255}" type="presOf" srcId="{4D23EF5E-2F5E-4A3D-9229-3EDA8C273335}" destId="{474175FE-0918-4709-9E6E-727166A7ECFB}" srcOrd="0" destOrd="0" presId="urn:microsoft.com/office/officeart/2005/8/layout/cycle6"/>
    <dgm:cxn modelId="{B0A592B8-EF85-47A3-87C6-0D2012ADBE47}" type="presOf" srcId="{315DCB3F-4136-4E27-821E-480291AF96DC}" destId="{CBCE18B0-5796-4B12-9203-6FBE01CB7A90}" srcOrd="0" destOrd="0" presId="urn:microsoft.com/office/officeart/2005/8/layout/cycle6"/>
    <dgm:cxn modelId="{74C849C3-D463-4DEF-A8B9-0959ABEDF779}" srcId="{38ADD6F6-589B-4A50-ABD0-91D75F3794F5}" destId="{EA725E4E-6E52-4D30-81EE-D11ADFBB3C2D}" srcOrd="1" destOrd="0" parTransId="{3BAA2F90-330B-4BF1-B515-4CEA8FE28ABE}" sibTransId="{3A655FBC-9B46-40E6-AC38-C62F4CBBE9EA}"/>
    <dgm:cxn modelId="{F822FDC4-CBC5-41B7-BB8C-52951FD90F95}" type="presOf" srcId="{3A655FBC-9B46-40E6-AC38-C62F4CBBE9EA}" destId="{7CB53E95-4103-4444-AFF2-65EEDE36B44A}" srcOrd="0" destOrd="0" presId="urn:microsoft.com/office/officeart/2005/8/layout/cycle6"/>
    <dgm:cxn modelId="{88660AEC-EBE0-4D89-BA42-B6C1924F7ABF}" type="presOf" srcId="{7E87309C-5A0C-49DE-9151-1F5BBCFAF83C}" destId="{CE17EF97-7CC5-4514-A281-013DD3740DAF}" srcOrd="0" destOrd="0" presId="urn:microsoft.com/office/officeart/2005/8/layout/cycle6"/>
    <dgm:cxn modelId="{F4F2C3EE-F1D6-4688-AB05-595FDEE01DFC}" srcId="{38ADD6F6-589B-4A50-ABD0-91D75F3794F5}" destId="{4B7F4767-5790-4FFC-8A4A-0F15C1A13797}" srcOrd="3" destOrd="0" parTransId="{2E4C5EBE-1E2B-4A4B-851B-5692B7ABCCB1}" sibTransId="{D1B9BEFB-5D1F-460D-80C6-C238CC604321}"/>
    <dgm:cxn modelId="{E2894CF6-7BB9-4F2C-BC41-DC1D05491FE2}" type="presOf" srcId="{7F5C8BA5-E018-461E-9764-EAF44344B003}" destId="{84941295-C699-4D1E-AB80-D7B4291F716D}" srcOrd="0" destOrd="0" presId="urn:microsoft.com/office/officeart/2005/8/layout/cycle6"/>
    <dgm:cxn modelId="{B39016F9-CD6D-4F0B-A02D-C1CF7334E222}" type="presOf" srcId="{06F442C5-9445-4556-A5AD-03A5EF6225A7}" destId="{10850F48-6F11-41E1-980A-F2F9394E46DA}" srcOrd="0" destOrd="0" presId="urn:microsoft.com/office/officeart/2005/8/layout/cycle6"/>
    <dgm:cxn modelId="{B21BC37E-180A-4A7F-A161-9DFBFA0CE721}" type="presParOf" srcId="{919FA2F9-01DE-4896-8133-097D0023199E}" destId="{0068E5FC-5D29-4602-86B0-C387F022753D}" srcOrd="0" destOrd="0" presId="urn:microsoft.com/office/officeart/2005/8/layout/cycle6"/>
    <dgm:cxn modelId="{5B253204-310B-4ECE-8B53-930C791FCF18}" type="presParOf" srcId="{919FA2F9-01DE-4896-8133-097D0023199E}" destId="{DF5BABF7-D612-4DA9-B001-637C629C7713}" srcOrd="1" destOrd="0" presId="urn:microsoft.com/office/officeart/2005/8/layout/cycle6"/>
    <dgm:cxn modelId="{8C17623C-E0CF-469A-9082-51C62E439F6F}" type="presParOf" srcId="{919FA2F9-01DE-4896-8133-097D0023199E}" destId="{474175FE-0918-4709-9E6E-727166A7ECFB}" srcOrd="2" destOrd="0" presId="urn:microsoft.com/office/officeart/2005/8/layout/cycle6"/>
    <dgm:cxn modelId="{1D5DC72E-5ACA-49DB-A03C-F3DB2565509D}" type="presParOf" srcId="{919FA2F9-01DE-4896-8133-097D0023199E}" destId="{D17F4EF9-5CC5-4D7A-B4E4-EDAC3AF2B94C}" srcOrd="3" destOrd="0" presId="urn:microsoft.com/office/officeart/2005/8/layout/cycle6"/>
    <dgm:cxn modelId="{6C9BA2DE-33CB-46FA-9B09-81766958EFFA}" type="presParOf" srcId="{919FA2F9-01DE-4896-8133-097D0023199E}" destId="{CC3508EF-08D2-4B51-9432-2160644EC1A6}" srcOrd="4" destOrd="0" presId="urn:microsoft.com/office/officeart/2005/8/layout/cycle6"/>
    <dgm:cxn modelId="{10380C49-3C2B-4B96-A4C2-4BF40CCBB71A}" type="presParOf" srcId="{919FA2F9-01DE-4896-8133-097D0023199E}" destId="{7CB53E95-4103-4444-AFF2-65EEDE36B44A}" srcOrd="5" destOrd="0" presId="urn:microsoft.com/office/officeart/2005/8/layout/cycle6"/>
    <dgm:cxn modelId="{1B0DD699-3400-49BF-9E27-F94B67CFB409}" type="presParOf" srcId="{919FA2F9-01DE-4896-8133-097D0023199E}" destId="{B8ABDE37-880D-47A3-AA60-A16711E7BA76}" srcOrd="6" destOrd="0" presId="urn:microsoft.com/office/officeart/2005/8/layout/cycle6"/>
    <dgm:cxn modelId="{00B17FE6-7F11-4ECE-8CA8-C6C8C0ED52C6}" type="presParOf" srcId="{919FA2F9-01DE-4896-8133-097D0023199E}" destId="{FC0CA3FB-ADEF-42C1-AFE6-B4417DF34C41}" srcOrd="7" destOrd="0" presId="urn:microsoft.com/office/officeart/2005/8/layout/cycle6"/>
    <dgm:cxn modelId="{B7FE413F-4376-42A7-9F2B-01CE42BAA92F}" type="presParOf" srcId="{919FA2F9-01DE-4896-8133-097D0023199E}" destId="{B138DB44-F770-4A10-842E-550B5BDA8151}" srcOrd="8" destOrd="0" presId="urn:microsoft.com/office/officeart/2005/8/layout/cycle6"/>
    <dgm:cxn modelId="{A1815823-351B-417C-915D-84DDA88018AF}" type="presParOf" srcId="{919FA2F9-01DE-4896-8133-097D0023199E}" destId="{EB3EA283-8F7A-4290-9F95-0C9F266A5CE6}" srcOrd="9" destOrd="0" presId="urn:microsoft.com/office/officeart/2005/8/layout/cycle6"/>
    <dgm:cxn modelId="{78065D53-E80E-4012-952C-0A2FD6047CBC}" type="presParOf" srcId="{919FA2F9-01DE-4896-8133-097D0023199E}" destId="{6CBF8249-F5DB-45B7-9E93-235F424CAFC5}" srcOrd="10" destOrd="0" presId="urn:microsoft.com/office/officeart/2005/8/layout/cycle6"/>
    <dgm:cxn modelId="{A3FBA9EF-3F45-4B84-8E06-7548B16BD187}" type="presParOf" srcId="{919FA2F9-01DE-4896-8133-097D0023199E}" destId="{558BC68A-D4C9-4E2A-84E6-27AE8DADE09C}" srcOrd="11" destOrd="0" presId="urn:microsoft.com/office/officeart/2005/8/layout/cycle6"/>
    <dgm:cxn modelId="{B3505E41-D5EB-42C3-B3FE-578FDD6C4288}" type="presParOf" srcId="{919FA2F9-01DE-4896-8133-097D0023199E}" destId="{10850F48-6F11-41E1-980A-F2F9394E46DA}" srcOrd="12" destOrd="0" presId="urn:microsoft.com/office/officeart/2005/8/layout/cycle6"/>
    <dgm:cxn modelId="{09B46AF8-F628-4B17-A119-EE5E62C12947}" type="presParOf" srcId="{919FA2F9-01DE-4896-8133-097D0023199E}" destId="{67CBBA4C-DC6D-430E-98E5-FA918E5A198B}" srcOrd="13" destOrd="0" presId="urn:microsoft.com/office/officeart/2005/8/layout/cycle6"/>
    <dgm:cxn modelId="{1D02F0B7-2CFC-416D-AB44-422C58B4ED9F}" type="presParOf" srcId="{919FA2F9-01DE-4896-8133-097D0023199E}" destId="{CE17EF97-7CC5-4514-A281-013DD3740DAF}" srcOrd="14" destOrd="0" presId="urn:microsoft.com/office/officeart/2005/8/layout/cycle6"/>
    <dgm:cxn modelId="{C550B95E-ACD9-4654-9F19-CE072145AC4D}" type="presParOf" srcId="{919FA2F9-01DE-4896-8133-097D0023199E}" destId="{CBCE18B0-5796-4B12-9203-6FBE01CB7A90}" srcOrd="15" destOrd="0" presId="urn:microsoft.com/office/officeart/2005/8/layout/cycle6"/>
    <dgm:cxn modelId="{28507D89-79E6-4403-8DB1-26CA1BF73582}" type="presParOf" srcId="{919FA2F9-01DE-4896-8133-097D0023199E}" destId="{657D0201-B7FB-46FD-A65E-EC888070BB87}" srcOrd="16" destOrd="0" presId="urn:microsoft.com/office/officeart/2005/8/layout/cycle6"/>
    <dgm:cxn modelId="{99C14FC2-91B4-43CD-912B-D1E585688248}" type="presParOf" srcId="{919FA2F9-01DE-4896-8133-097D0023199E}" destId="{9EFBCB4E-F6F5-4EA9-837B-A05DF8F1C8A4}" srcOrd="17" destOrd="0" presId="urn:microsoft.com/office/officeart/2005/8/layout/cycle6"/>
    <dgm:cxn modelId="{1A6DCDC4-83D7-46C9-B05A-ECB2186B49F8}" type="presParOf" srcId="{919FA2F9-01DE-4896-8133-097D0023199E}" destId="{AE15DAE6-B5D3-490E-9A0A-F3496EF89AE0}" srcOrd="18" destOrd="0" presId="urn:microsoft.com/office/officeart/2005/8/layout/cycle6"/>
    <dgm:cxn modelId="{99C5B4A3-B599-4AEE-8B94-308FFEE8EB94}" type="presParOf" srcId="{919FA2F9-01DE-4896-8133-097D0023199E}" destId="{1F5DE74C-4F67-42B7-BE30-B08D60D03DAB}" srcOrd="19" destOrd="0" presId="urn:microsoft.com/office/officeart/2005/8/layout/cycle6"/>
    <dgm:cxn modelId="{4D5CB29A-34E3-45B9-8005-0E2D821F134A}" type="presParOf" srcId="{919FA2F9-01DE-4896-8133-097D0023199E}" destId="{C2CA4CC1-60E9-405C-95C0-5F37D860E4F6}" srcOrd="20" destOrd="0" presId="urn:microsoft.com/office/officeart/2005/8/layout/cycle6"/>
    <dgm:cxn modelId="{8BF7FEA6-4451-4971-BD63-2CF00D523E8B}" type="presParOf" srcId="{919FA2F9-01DE-4896-8133-097D0023199E}" destId="{84941295-C699-4D1E-AB80-D7B4291F716D}" srcOrd="21" destOrd="0" presId="urn:microsoft.com/office/officeart/2005/8/layout/cycle6"/>
    <dgm:cxn modelId="{0424A21B-0144-4EDF-B074-BC0A2F28CB58}" type="presParOf" srcId="{919FA2F9-01DE-4896-8133-097D0023199E}" destId="{952FBDED-E1A3-4C1B-9ACA-7D1EB7C5CD4E}" srcOrd="22" destOrd="0" presId="urn:microsoft.com/office/officeart/2005/8/layout/cycle6"/>
    <dgm:cxn modelId="{49451DF9-95F5-4EC4-9B59-4DD1550CBEEC}" type="presParOf" srcId="{919FA2F9-01DE-4896-8133-097D0023199E}" destId="{3F55A25F-4F40-4B86-80C3-2828AA8B11F1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80064-3A9D-4123-8FC3-DADCE4EFF8F8}">
      <dsp:nvSpPr>
        <dsp:cNvPr id="0" name=""/>
        <dsp:cNvSpPr/>
      </dsp:nvSpPr>
      <dsp:spPr>
        <a:xfrm>
          <a:off x="0" y="398"/>
          <a:ext cx="7466013" cy="931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77522-8CDF-4272-88B1-644C4E7DF482}">
      <dsp:nvSpPr>
        <dsp:cNvPr id="0" name=""/>
        <dsp:cNvSpPr/>
      </dsp:nvSpPr>
      <dsp:spPr>
        <a:xfrm>
          <a:off x="281888" y="210067"/>
          <a:ext cx="512523" cy="512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55782-E79B-4D2F-8E09-540EC4E2FA82}">
      <dsp:nvSpPr>
        <dsp:cNvPr id="0" name=""/>
        <dsp:cNvSpPr/>
      </dsp:nvSpPr>
      <dsp:spPr>
        <a:xfrm>
          <a:off x="1076300" y="398"/>
          <a:ext cx="6389712" cy="93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22" tIns="98622" rIns="98622" bIns="9862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/>
            <a:t>The productivity of some lands worldwide has declined by 50% due to soil erosion </a:t>
          </a:r>
          <a:r>
            <a:rPr lang="en-US" sz="1500" kern="1200"/>
            <a:t>&amp;</a:t>
          </a:r>
          <a:r>
            <a:rPr lang="en-US" sz="1500" b="0" kern="1200"/>
            <a:t> desertification</a:t>
          </a:r>
          <a:endParaRPr lang="en-US" sz="1500" kern="1200"/>
        </a:p>
      </dsp:txBody>
      <dsp:txXfrm>
        <a:off x="1076300" y="398"/>
        <a:ext cx="6389712" cy="931861"/>
      </dsp:txXfrm>
    </dsp:sp>
    <dsp:sp modelId="{9A1AB216-C56F-42FB-BC6C-AA7C2F12AE08}">
      <dsp:nvSpPr>
        <dsp:cNvPr id="0" name=""/>
        <dsp:cNvSpPr/>
      </dsp:nvSpPr>
      <dsp:spPr>
        <a:xfrm>
          <a:off x="0" y="1165225"/>
          <a:ext cx="7466013" cy="9318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E497C-CF0B-41CA-91DD-DEDF0D400A8F}">
      <dsp:nvSpPr>
        <dsp:cNvPr id="0" name=""/>
        <dsp:cNvSpPr/>
      </dsp:nvSpPr>
      <dsp:spPr>
        <a:xfrm>
          <a:off x="281888" y="1374894"/>
          <a:ext cx="512523" cy="5125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419AA-2391-401C-9834-E7D4410E2CF4}">
      <dsp:nvSpPr>
        <dsp:cNvPr id="0" name=""/>
        <dsp:cNvSpPr/>
      </dsp:nvSpPr>
      <dsp:spPr>
        <a:xfrm>
          <a:off x="1076300" y="1165225"/>
          <a:ext cx="3359705" cy="93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22" tIns="98622" rIns="98622" bIns="9862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e</a:t>
          </a:r>
          <a:r>
            <a:rPr lang="en-US" sz="1500" b="0" kern="1200"/>
            <a:t>stimated annual cost of erosion from agriculture in the USA is about $44 billion per year</a:t>
          </a:r>
          <a:r>
            <a:rPr lang="en-US" sz="1500" kern="1200"/>
            <a:t> or</a:t>
          </a:r>
          <a:r>
            <a:rPr lang="en-US" sz="1500" b="0" kern="1200"/>
            <a:t> about $100 per acre</a:t>
          </a:r>
          <a:endParaRPr lang="en-US" sz="1500" kern="1200"/>
        </a:p>
      </dsp:txBody>
      <dsp:txXfrm>
        <a:off x="1076300" y="1165225"/>
        <a:ext cx="3359705" cy="931861"/>
      </dsp:txXfrm>
    </dsp:sp>
    <dsp:sp modelId="{6C6DA7C6-1FAE-4540-837C-564DFB51EA33}">
      <dsp:nvSpPr>
        <dsp:cNvPr id="0" name=""/>
        <dsp:cNvSpPr/>
      </dsp:nvSpPr>
      <dsp:spPr>
        <a:xfrm>
          <a:off x="4436005" y="1165225"/>
          <a:ext cx="3030007" cy="93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22" tIns="98622" rIns="98622" bIns="9862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Some of the best soil has already washed away</a:t>
          </a:r>
        </a:p>
      </dsp:txBody>
      <dsp:txXfrm>
        <a:off x="4436005" y="1165225"/>
        <a:ext cx="3030007" cy="931861"/>
      </dsp:txXfrm>
    </dsp:sp>
    <dsp:sp modelId="{59CC33D2-4AA6-4E79-96E7-6319F299A887}">
      <dsp:nvSpPr>
        <dsp:cNvPr id="0" name=""/>
        <dsp:cNvSpPr/>
      </dsp:nvSpPr>
      <dsp:spPr>
        <a:xfrm>
          <a:off x="0" y="2330052"/>
          <a:ext cx="7466013" cy="9318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C5F0D-F851-4EB4-9C8F-A68C1A45EAD2}">
      <dsp:nvSpPr>
        <dsp:cNvPr id="0" name=""/>
        <dsp:cNvSpPr/>
      </dsp:nvSpPr>
      <dsp:spPr>
        <a:xfrm>
          <a:off x="281888" y="2539721"/>
          <a:ext cx="512523" cy="5125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EE742-3F46-4979-8ED5-DACC8E06D6C7}">
      <dsp:nvSpPr>
        <dsp:cNvPr id="0" name=""/>
        <dsp:cNvSpPr/>
      </dsp:nvSpPr>
      <dsp:spPr>
        <a:xfrm>
          <a:off x="1076300" y="2330052"/>
          <a:ext cx="6389712" cy="93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22" tIns="98622" rIns="98622" bIns="9862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/>
            <a:t>Globally the annual loss of 75 billion tons of soil costs the world about $400 billion per year, or approximately $70 per person per year</a:t>
          </a:r>
          <a:endParaRPr lang="en-US" sz="1500" kern="1200"/>
        </a:p>
      </dsp:txBody>
      <dsp:txXfrm>
        <a:off x="1076300" y="2330052"/>
        <a:ext cx="6389712" cy="931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E9BED-C089-4765-B8C2-E13F6828AD98}">
      <dsp:nvSpPr>
        <dsp:cNvPr id="0" name=""/>
        <dsp:cNvSpPr/>
      </dsp:nvSpPr>
      <dsp:spPr>
        <a:xfrm>
          <a:off x="0" y="2744476"/>
          <a:ext cx="7879842" cy="9007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On-farm losses through compaction in the USA have been estimated at $1.2 billion per year (Gill, 1971).</a:t>
          </a:r>
          <a:endParaRPr lang="en-US" sz="2000" kern="1200"/>
        </a:p>
      </dsp:txBody>
      <dsp:txXfrm>
        <a:off x="0" y="2744476"/>
        <a:ext cx="7879842" cy="900798"/>
      </dsp:txXfrm>
    </dsp:sp>
    <dsp:sp modelId="{CC0F1BE4-5E4B-4CDD-8B9B-D3C05B4439C3}">
      <dsp:nvSpPr>
        <dsp:cNvPr id="0" name=""/>
        <dsp:cNvSpPr/>
      </dsp:nvSpPr>
      <dsp:spPr>
        <a:xfrm rot="10800000">
          <a:off x="0" y="1372560"/>
          <a:ext cx="7879842" cy="1385428"/>
        </a:xfrm>
        <a:prstGeom prst="upArrowCallout">
          <a:avLst/>
        </a:prstGeom>
        <a:solidFill>
          <a:schemeClr val="accent2">
            <a:hueOff val="1500072"/>
            <a:satOff val="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Soil compaction is a worldwide problem, causing yield reductions of 25 to 50% in some regions of Europe (Ericksson </a:t>
          </a:r>
          <a:r>
            <a:rPr lang="en-US" sz="2000" b="0" i="1" kern="1200"/>
            <a:t>et al</a:t>
          </a:r>
          <a:r>
            <a:rPr lang="en-US" sz="2000" b="0" i="0" kern="1200"/>
            <a:t>., 1974) and North America</a:t>
          </a:r>
          <a:endParaRPr lang="en-US" sz="2000" kern="1200"/>
        </a:p>
      </dsp:txBody>
      <dsp:txXfrm rot="10800000">
        <a:off x="0" y="1372560"/>
        <a:ext cx="7879842" cy="900210"/>
      </dsp:txXfrm>
    </dsp:sp>
    <dsp:sp modelId="{7CDCBC52-352F-4F0B-9608-C8F4282B6FAA}">
      <dsp:nvSpPr>
        <dsp:cNvPr id="0" name=""/>
        <dsp:cNvSpPr/>
      </dsp:nvSpPr>
      <dsp:spPr>
        <a:xfrm rot="10800000">
          <a:off x="0" y="644"/>
          <a:ext cx="7879842" cy="1385428"/>
        </a:xfrm>
        <a:prstGeom prst="upArrowCallout">
          <a:avLst/>
        </a:prstGeom>
        <a:solidFill>
          <a:schemeClr val="accent2">
            <a:hueOff val="3000144"/>
            <a:satOff val="0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Yield reductions of 20 to 40% have been measured for row crops in the Midwestern states (Schumacher </a:t>
          </a:r>
          <a:r>
            <a:rPr lang="en-US" sz="2000" b="0" i="1" kern="1200" dirty="0"/>
            <a:t>et al.,</a:t>
          </a:r>
          <a:r>
            <a:rPr lang="en-US" sz="2000" b="0" i="0" kern="1200" dirty="0"/>
            <a:t> 1994)</a:t>
          </a:r>
          <a:endParaRPr lang="en-US" sz="2000" kern="1200" dirty="0"/>
        </a:p>
      </dsp:txBody>
      <dsp:txXfrm rot="10800000">
        <a:off x="0" y="644"/>
        <a:ext cx="7879842" cy="900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8E5FC-5D29-4602-86B0-C387F022753D}">
      <dsp:nvSpPr>
        <dsp:cNvPr id="0" name=""/>
        <dsp:cNvSpPr/>
      </dsp:nvSpPr>
      <dsp:spPr>
        <a:xfrm>
          <a:off x="3842999" y="51780"/>
          <a:ext cx="1526397" cy="59435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n-lt"/>
            </a:rPr>
            <a:t>High Quality crops to feed cows</a:t>
          </a:r>
        </a:p>
      </dsp:txBody>
      <dsp:txXfrm>
        <a:off x="3872013" y="80794"/>
        <a:ext cx="1468369" cy="536330"/>
      </dsp:txXfrm>
    </dsp:sp>
    <dsp:sp modelId="{474175FE-0918-4709-9E6E-727166A7ECFB}">
      <dsp:nvSpPr>
        <dsp:cNvPr id="0" name=""/>
        <dsp:cNvSpPr/>
      </dsp:nvSpPr>
      <dsp:spPr>
        <a:xfrm>
          <a:off x="2538045" y="387479"/>
          <a:ext cx="4360968" cy="4360968"/>
        </a:xfrm>
        <a:custGeom>
          <a:avLst/>
          <a:gdLst/>
          <a:ahLst/>
          <a:cxnLst/>
          <a:rect l="0" t="0" r="0" b="0"/>
          <a:pathLst>
            <a:path>
              <a:moveTo>
                <a:pt x="2840393" y="102256"/>
              </a:moveTo>
              <a:arcTo wR="2180484" hR="2180484" stAng="17256987" swAng="147679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F4EF9-5CC5-4D7A-B4E4-EDAC3AF2B94C}">
      <dsp:nvSpPr>
        <dsp:cNvPr id="0" name=""/>
        <dsp:cNvSpPr/>
      </dsp:nvSpPr>
      <dsp:spPr>
        <a:xfrm>
          <a:off x="5543802" y="959798"/>
          <a:ext cx="1686298" cy="4526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n-lt"/>
            </a:rPr>
            <a:t>Lack of erosion</a:t>
          </a:r>
        </a:p>
      </dsp:txBody>
      <dsp:txXfrm>
        <a:off x="5565900" y="981896"/>
        <a:ext cx="1642102" cy="408493"/>
      </dsp:txXfrm>
    </dsp:sp>
    <dsp:sp modelId="{7CB53E95-4103-4444-AFF2-65EEDE36B44A}">
      <dsp:nvSpPr>
        <dsp:cNvPr id="0" name=""/>
        <dsp:cNvSpPr/>
      </dsp:nvSpPr>
      <dsp:spPr>
        <a:xfrm>
          <a:off x="2521868" y="410402"/>
          <a:ext cx="4360968" cy="4360968"/>
        </a:xfrm>
        <a:custGeom>
          <a:avLst/>
          <a:gdLst/>
          <a:ahLst/>
          <a:cxnLst/>
          <a:rect l="0" t="0" r="0" b="0"/>
          <a:pathLst>
            <a:path>
              <a:moveTo>
                <a:pt x="4019300" y="1008620"/>
              </a:moveTo>
              <a:arcTo wR="2180484" hR="2180484" stAng="19649456" swAng="120517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BDE37-880D-47A3-AA60-A16711E7BA76}">
      <dsp:nvSpPr>
        <dsp:cNvPr id="0" name=""/>
        <dsp:cNvSpPr/>
      </dsp:nvSpPr>
      <dsp:spPr>
        <a:xfrm>
          <a:off x="6067040" y="2129390"/>
          <a:ext cx="1603566" cy="73151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n-lt"/>
            </a:rPr>
            <a:t>Provides excellent seed bed with ease of root growth</a:t>
          </a:r>
        </a:p>
      </dsp:txBody>
      <dsp:txXfrm>
        <a:off x="6102750" y="2165100"/>
        <a:ext cx="1532146" cy="660097"/>
      </dsp:txXfrm>
    </dsp:sp>
    <dsp:sp modelId="{B138DB44-F770-4A10-842E-550B5BDA8151}">
      <dsp:nvSpPr>
        <dsp:cNvPr id="0" name=""/>
        <dsp:cNvSpPr/>
      </dsp:nvSpPr>
      <dsp:spPr>
        <a:xfrm>
          <a:off x="2513357" y="322061"/>
          <a:ext cx="4360968" cy="4360968"/>
        </a:xfrm>
        <a:custGeom>
          <a:avLst/>
          <a:gdLst/>
          <a:ahLst/>
          <a:cxnLst/>
          <a:rect l="0" t="0" r="0" b="0"/>
          <a:pathLst>
            <a:path>
              <a:moveTo>
                <a:pt x="4330139" y="2545853"/>
              </a:moveTo>
              <a:arcTo wR="2180484" hR="2180484" stAng="578771" swAng="1102856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EA283-8F7A-4290-9F95-0C9F266A5CE6}">
      <dsp:nvSpPr>
        <dsp:cNvPr id="0" name=""/>
        <dsp:cNvSpPr/>
      </dsp:nvSpPr>
      <dsp:spPr>
        <a:xfrm>
          <a:off x="5411941" y="3533398"/>
          <a:ext cx="1948369" cy="73151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+mn-lt"/>
            </a:rPr>
            <a:t>Healthy Vigorous Plants better able to resist diseases/insects</a:t>
          </a:r>
        </a:p>
      </dsp:txBody>
      <dsp:txXfrm>
        <a:off x="5447651" y="3569108"/>
        <a:ext cx="1876949" cy="660097"/>
      </dsp:txXfrm>
    </dsp:sp>
    <dsp:sp modelId="{558BC68A-D4C9-4E2A-84E6-27AE8DADE09C}">
      <dsp:nvSpPr>
        <dsp:cNvPr id="0" name=""/>
        <dsp:cNvSpPr/>
      </dsp:nvSpPr>
      <dsp:spPr>
        <a:xfrm>
          <a:off x="2599398" y="299167"/>
          <a:ext cx="4360968" cy="4360968"/>
        </a:xfrm>
        <a:custGeom>
          <a:avLst/>
          <a:gdLst/>
          <a:ahLst/>
          <a:cxnLst/>
          <a:rect l="0" t="0" r="0" b="0"/>
          <a:pathLst>
            <a:path>
              <a:moveTo>
                <a:pt x="3425776" y="3970389"/>
              </a:moveTo>
              <a:arcTo wR="2180484" hR="2180484" stAng="3310349" swAng="125955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50F48-6F11-41E1-980A-F2F9394E46DA}">
      <dsp:nvSpPr>
        <dsp:cNvPr id="0" name=""/>
        <dsp:cNvSpPr/>
      </dsp:nvSpPr>
      <dsp:spPr>
        <a:xfrm>
          <a:off x="3918978" y="4481328"/>
          <a:ext cx="1374440" cy="45719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n-lt"/>
            </a:rPr>
            <a:t>High yield</a:t>
          </a:r>
        </a:p>
      </dsp:txBody>
      <dsp:txXfrm>
        <a:off x="3941297" y="4503647"/>
        <a:ext cx="1329802" cy="412560"/>
      </dsp:txXfrm>
    </dsp:sp>
    <dsp:sp modelId="{CE17EF97-7CC5-4514-A281-013DD3740DAF}">
      <dsp:nvSpPr>
        <dsp:cNvPr id="0" name=""/>
        <dsp:cNvSpPr/>
      </dsp:nvSpPr>
      <dsp:spPr>
        <a:xfrm>
          <a:off x="2161750" y="279305"/>
          <a:ext cx="4360968" cy="4360968"/>
        </a:xfrm>
        <a:custGeom>
          <a:avLst/>
          <a:gdLst/>
          <a:ahLst/>
          <a:cxnLst/>
          <a:rect l="0" t="0" r="0" b="0"/>
          <a:pathLst>
            <a:path>
              <a:moveTo>
                <a:pt x="1746871" y="4317419"/>
              </a:moveTo>
              <a:arcTo wR="2180484" hR="2180484" stAng="6088221" swAng="164879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E18B0-5796-4B12-9203-6FBE01CB7A90}">
      <dsp:nvSpPr>
        <dsp:cNvPr id="0" name=""/>
        <dsp:cNvSpPr/>
      </dsp:nvSpPr>
      <dsp:spPr>
        <a:xfrm>
          <a:off x="1896586" y="3691676"/>
          <a:ext cx="1738293" cy="4571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n-lt"/>
            </a:rPr>
            <a:t>Low weed pressure</a:t>
          </a:r>
        </a:p>
      </dsp:txBody>
      <dsp:txXfrm>
        <a:off x="1918905" y="3713995"/>
        <a:ext cx="1693655" cy="412560"/>
      </dsp:txXfrm>
    </dsp:sp>
    <dsp:sp modelId="{9EFBCB4E-F6F5-4EA9-837B-A05DF8F1C8A4}">
      <dsp:nvSpPr>
        <dsp:cNvPr id="0" name=""/>
        <dsp:cNvSpPr/>
      </dsp:nvSpPr>
      <dsp:spPr>
        <a:xfrm>
          <a:off x="2300210" y="385134"/>
          <a:ext cx="4360968" cy="4360968"/>
        </a:xfrm>
        <a:custGeom>
          <a:avLst/>
          <a:gdLst/>
          <a:ahLst/>
          <a:cxnLst/>
          <a:rect l="0" t="0" r="0" b="0"/>
          <a:pathLst>
            <a:path>
              <a:moveTo>
                <a:pt x="308603" y="3298774"/>
              </a:moveTo>
              <a:arcTo wR="2180484" hR="2180484" stAng="8948716" swAng="141031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5DAE6-B5D3-490E-9A0A-F3496EF89AE0}">
      <dsp:nvSpPr>
        <dsp:cNvPr id="0" name=""/>
        <dsp:cNvSpPr/>
      </dsp:nvSpPr>
      <dsp:spPr>
        <a:xfrm>
          <a:off x="1541637" y="2239878"/>
          <a:ext cx="1509969" cy="5956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n-lt"/>
            </a:rPr>
            <a:t>Takes less horsepower to till</a:t>
          </a:r>
        </a:p>
      </dsp:txBody>
      <dsp:txXfrm>
        <a:off x="1570716" y="2268957"/>
        <a:ext cx="1451811" cy="537527"/>
      </dsp:txXfrm>
    </dsp:sp>
    <dsp:sp modelId="{C2CA4CC1-60E9-405C-95C0-5F37D860E4F6}">
      <dsp:nvSpPr>
        <dsp:cNvPr id="0" name=""/>
        <dsp:cNvSpPr/>
      </dsp:nvSpPr>
      <dsp:spPr>
        <a:xfrm>
          <a:off x="2288210" y="399079"/>
          <a:ext cx="4360968" cy="4360968"/>
        </a:xfrm>
        <a:custGeom>
          <a:avLst/>
          <a:gdLst/>
          <a:ahLst/>
          <a:cxnLst/>
          <a:rect l="0" t="0" r="0" b="0"/>
          <a:pathLst>
            <a:path>
              <a:moveTo>
                <a:pt x="27886" y="1832869"/>
              </a:moveTo>
              <a:arcTo wR="2180484" hR="2180484" stAng="11350397" swAng="1247887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41295-C699-4D1E-AB80-D7B4291F716D}">
      <dsp:nvSpPr>
        <dsp:cNvPr id="0" name=""/>
        <dsp:cNvSpPr/>
      </dsp:nvSpPr>
      <dsp:spPr>
        <a:xfrm>
          <a:off x="2025740" y="888957"/>
          <a:ext cx="1484001" cy="59435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n-lt"/>
            </a:rPr>
            <a:t>Higher water infiltration</a:t>
          </a:r>
        </a:p>
      </dsp:txBody>
      <dsp:txXfrm>
        <a:off x="2054754" y="917971"/>
        <a:ext cx="1425973" cy="536330"/>
      </dsp:txXfrm>
    </dsp:sp>
    <dsp:sp modelId="{3F55A25F-4F40-4B86-80C3-2828AA8B11F1}">
      <dsp:nvSpPr>
        <dsp:cNvPr id="0" name=""/>
        <dsp:cNvSpPr/>
      </dsp:nvSpPr>
      <dsp:spPr>
        <a:xfrm>
          <a:off x="2197381" y="420268"/>
          <a:ext cx="4360968" cy="4360968"/>
        </a:xfrm>
        <a:custGeom>
          <a:avLst/>
          <a:gdLst/>
          <a:ahLst/>
          <a:cxnLst/>
          <a:rect l="0" t="0" r="0" b="0"/>
          <a:pathLst>
            <a:path>
              <a:moveTo>
                <a:pt x="836980" y="463070"/>
              </a:moveTo>
              <a:arcTo wR="2180484" hR="2180484" stAng="13917871" swAng="1415827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2A8B663-6A83-F342-86D7-C6FCD6137B10}" type="datetimeFigureOut">
              <a:rPr lang="en-US" smtClean="0"/>
              <a:t>2/10/25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51EE126-6802-4E4E-A88E-320480906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64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7AC0833-4347-0741-B300-1B78E938DAEA}" type="datetimeFigureOut">
              <a:rPr lang="en-US" smtClean="0"/>
              <a:t>2/10/25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6F1A29-1D2A-234A-B96A-44167D6D9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1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this be a better into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F1A29-1D2A-234A-B96A-44167D6D91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3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F1A29-1D2A-234A-B96A-44167D6D91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1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F1A29-1D2A-234A-B96A-44167D6D91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47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44275-3C62-F6DE-693C-0CFE869AD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AA0A3D-B824-C98C-829F-318B95EB74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3E1AC7-E7D2-BF07-D7A0-07E50C6A3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1F296-B1B0-3122-E399-25E832134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F1A29-1D2A-234A-B96A-44167D6D91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9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6F6D4-C58E-1708-F9CF-41C067413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5FC19A-EA18-B8BF-4C0B-5077885520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9A6B82-0B88-1FDB-DAD8-2951CB1F2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FEE76-EDF5-6B6C-B323-6ED3C59F5D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F1A29-1D2A-234A-B96A-44167D6D91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56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3FAB7-017A-C7C8-6AC8-4F30F155E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5B20AA-B84B-6395-C6E2-8F89A7C22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53860B-F973-C81F-E232-C452777FC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FA4B3-6731-9C1E-FD9F-A0CECE163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F1A29-1D2A-234A-B96A-44167D6D91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0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2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3 Soils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06" y="-116"/>
            <a:ext cx="5564670" cy="51435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5968148" y="879287"/>
            <a:ext cx="2636043" cy="364331"/>
          </a:xfrm>
          <a:prstGeom prst="roundRect">
            <a:avLst>
              <a:gd name="adj" fmla="val 50000"/>
            </a:avLst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spc="75" dirty="0"/>
              <a:t>Soils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5661578" y="40707"/>
            <a:ext cx="338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pc="75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100" spc="75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8148" y="1308238"/>
            <a:ext cx="2636043" cy="144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i="0">
                <a:solidFill>
                  <a:srgbClr val="996600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7179" y="2844404"/>
            <a:ext cx="2607469" cy="1524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dirty="0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20295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1 NMFE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06" y="-116"/>
            <a:ext cx="5564670" cy="51435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5968148" y="879287"/>
            <a:ext cx="2636043" cy="364331"/>
          </a:xfrm>
          <a:prstGeom prst="roundRect">
            <a:avLst>
              <a:gd name="adj" fmla="val 50000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spc="75" dirty="0"/>
              <a:t>Nutrient Management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A029CBC2-C4C5-7942-5C9E-13FEABA3F59C}"/>
              </a:ext>
            </a:extLst>
          </p:cNvPr>
          <p:cNvSpPr/>
          <p:nvPr userDrawn="1"/>
        </p:nvSpPr>
        <p:spPr>
          <a:xfrm>
            <a:off x="5968148" y="1442239"/>
            <a:ext cx="2636043" cy="364331"/>
          </a:xfrm>
          <a:prstGeom prst="roundRect">
            <a:avLst>
              <a:gd name="adj" fmla="val 50000"/>
            </a:avLst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spc="75" dirty="0"/>
              <a:t>Soils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E0106DF6-6E35-0B9D-8176-0E77CDE014C7}"/>
              </a:ext>
            </a:extLst>
          </p:cNvPr>
          <p:cNvSpPr/>
          <p:nvPr userDrawn="1"/>
        </p:nvSpPr>
        <p:spPr>
          <a:xfrm>
            <a:off x="5968148" y="2007930"/>
            <a:ext cx="2636043" cy="364331"/>
          </a:xfrm>
          <a:prstGeom prst="roundRect">
            <a:avLst>
              <a:gd name="adj" fmla="val 50000"/>
            </a:avLst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spc="75" dirty="0"/>
              <a:t>Nitrogen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618407D2-F221-2867-4EE9-D24577BF61F1}"/>
              </a:ext>
            </a:extLst>
          </p:cNvPr>
          <p:cNvSpPr/>
          <p:nvPr userDrawn="1"/>
        </p:nvSpPr>
        <p:spPr>
          <a:xfrm>
            <a:off x="5968148" y="2613899"/>
            <a:ext cx="2636043" cy="364331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spc="75" dirty="0"/>
              <a:t>Phosphorus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3D6E2A02-C1A7-A0F5-4F9A-E0BB16D028EB}"/>
              </a:ext>
            </a:extLst>
          </p:cNvPr>
          <p:cNvSpPr/>
          <p:nvPr userDrawn="1"/>
        </p:nvSpPr>
        <p:spPr>
          <a:xfrm>
            <a:off x="5968148" y="3207457"/>
            <a:ext cx="2636043" cy="364331"/>
          </a:xfrm>
          <a:prstGeom prst="roundRect">
            <a:avLst>
              <a:gd name="adj" fmla="val 50000"/>
            </a:avLst>
          </a:prstGeom>
          <a:solidFill>
            <a:srgbClr val="99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spc="75" dirty="0"/>
              <a:t>Potassium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836CD9B9-DBA4-D7DD-F0E1-3E3729AEF5C8}"/>
              </a:ext>
            </a:extLst>
          </p:cNvPr>
          <p:cNvSpPr/>
          <p:nvPr userDrawn="1"/>
        </p:nvSpPr>
        <p:spPr>
          <a:xfrm>
            <a:off x="5968148" y="3815758"/>
            <a:ext cx="2636043" cy="364331"/>
          </a:xfrm>
          <a:prstGeom prst="roundRect">
            <a:avLst>
              <a:gd name="adj" fmla="val 50000"/>
            </a:avLst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spc="75" dirty="0"/>
              <a:t>Manure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5661578" y="40707"/>
            <a:ext cx="338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pc="75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100" spc="75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0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73926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.1 Soils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7373" y="585166"/>
            <a:ext cx="7466315" cy="682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21BC-7CDA-58A2-DBEC-CF3470ED92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7373" y="1369219"/>
            <a:ext cx="7466315" cy="32635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08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03B4-6369-4CB0-A84D-3484B519E184}" type="datetimeFigureOut">
              <a:rPr lang="en-US" smtClean="0"/>
              <a:t>2/10/25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8E0B-3B03-4AB3-8D3E-F5BCA2B6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8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4 Potassium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66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72193-03AE-0678-8D3B-009CAB57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B9613-C81F-A795-2104-BC237611B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25E-6DD3-DA23-C2A5-F0D74F348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8D7A0-6005-D34D-C867-11BC70140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FDABB-6E88-889B-E07A-D4656F7BD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EFB06-A2FA-4863-AE15-FB559C4A5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1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0" r:id="rId2"/>
    <p:sldLayoutId id="2147483732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animals in a field&#10;&#10;Description automatically generated">
            <a:extLst>
              <a:ext uri="{FF2B5EF4-FFF2-40B4-BE49-F238E27FC236}">
                <a16:creationId xmlns:a16="http://schemas.microsoft.com/office/drawing/2014/main" id="{8142DDBD-DB73-F46E-281E-C2559A5F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16"/>
            <a:ext cx="559076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19921-D005-463C-D71D-1D4BB866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30" y="596347"/>
            <a:ext cx="7542047" cy="671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372-7707-8068-67B8-6D1AFC4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130" y="1369219"/>
            <a:ext cx="7542047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DAD0A-0706-F08D-D5FF-611FC70373CC}"/>
              </a:ext>
            </a:extLst>
          </p:cNvPr>
          <p:cNvSpPr/>
          <p:nvPr userDrawn="1"/>
        </p:nvSpPr>
        <p:spPr>
          <a:xfrm>
            <a:off x="0" y="5027798"/>
            <a:ext cx="9144000" cy="1157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D1C39-88CB-E6D2-2AE9-88B192D109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249" y="4417831"/>
            <a:ext cx="1136202" cy="567426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0EAEF10-7D94-8C2A-FBBE-E654904D7482}"/>
              </a:ext>
            </a:extLst>
          </p:cNvPr>
          <p:cNvSpPr/>
          <p:nvPr userDrawn="1"/>
        </p:nvSpPr>
        <p:spPr>
          <a:xfrm>
            <a:off x="64305" y="145034"/>
            <a:ext cx="2636043" cy="364331"/>
          </a:xfrm>
          <a:prstGeom prst="roundRect">
            <a:avLst>
              <a:gd name="adj" fmla="val 50000"/>
            </a:avLst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spc="75" dirty="0"/>
              <a:t>Soils</a:t>
            </a:r>
          </a:p>
        </p:txBody>
      </p:sp>
    </p:spTree>
    <p:extLst>
      <p:ext uri="{BB962C8B-B14F-4D97-AF65-F5344CB8AC3E}">
        <p14:creationId xmlns:p14="http://schemas.microsoft.com/office/powerpoint/2010/main" val="265373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0" r:id="rId2"/>
    <p:sldLayoutId id="2147483731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9966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urldefense.com/v3/__https:/datcp.wi.gov/Pages/ATCP-50-Office-Hours-Series.aspx__;!!Mak6IKo!KG8x1oal4h0uTmhdDwgsd2OkCEALP99GgETU19QpyQyyVfUjyf7gLKIclk8m-rDFVh0lMH9U38Dv7d_gJF1EhJjqhuu3vi5c$" TargetMode="External"/><Relationship Id="rId3" Type="http://schemas.openxmlformats.org/officeDocument/2006/relationships/hyperlink" Target="https://www.youtube.com/watch?v=kfwW6bPrQdc&amp;t=388s" TargetMode="External"/><Relationship Id="rId7" Type="http://schemas.openxmlformats.org/officeDocument/2006/relationships/hyperlink" Target="https://datcp.wi.gov/Pages/Programs_Services/SoilHealthTraining.aspx" TargetMode="External"/><Relationship Id="rId2" Type="http://schemas.openxmlformats.org/officeDocument/2006/relationships/hyperlink" Target="https://www.youtube.com/watch?v=kfwW6bPrQdc&amp;t=68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hyperlink" Target="https://www.youtube.com/watch?v=kfwW6bPrQdc&amp;t=809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B0DAC-3DF4-4912-32DD-6B8124FA0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EF464F-AD6E-BB73-BF8A-2C5A2F1A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20" y="734471"/>
            <a:ext cx="4261040" cy="682850"/>
          </a:xfrm>
        </p:spPr>
        <p:txBody>
          <a:bodyPr>
            <a:normAutofit fontScale="90000"/>
          </a:bodyPr>
          <a:lstStyle/>
          <a:p>
            <a:r>
              <a:rPr lang="en-US" dirty="0"/>
              <a:t>Soil Health and Conservation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37A3D7D3-B53E-E6BD-AD81-EE7B427277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3700" y="0"/>
            <a:ext cx="3660300" cy="3649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CCBAB6-DEE4-9226-6AAC-F799A564B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69" y="1824609"/>
            <a:ext cx="4929891" cy="297468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237CFD2-9F2F-5954-2023-8AD6685A4129}"/>
              </a:ext>
            </a:extLst>
          </p:cNvPr>
          <p:cNvSpPr txBox="1">
            <a:spLocks/>
          </p:cNvSpPr>
          <p:nvPr/>
        </p:nvSpPr>
        <p:spPr>
          <a:xfrm>
            <a:off x="-4385222" y="4596978"/>
            <a:ext cx="1161288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Source: Randy </a:t>
            </a:r>
            <a:r>
              <a:rPr lang="en-US" sz="1800" dirty="0" err="1">
                <a:solidFill>
                  <a:schemeClr val="tx1"/>
                </a:solidFill>
              </a:rPr>
              <a:t>Zogbaum</a:t>
            </a:r>
            <a:r>
              <a:rPr lang="en-US" sz="1800" dirty="0">
                <a:solidFill>
                  <a:schemeClr val="tx1"/>
                </a:solidFill>
              </a:rPr>
              <a:t> – WI DATCP Land &amp; Water Resources Bureau</a:t>
            </a:r>
          </a:p>
        </p:txBody>
      </p:sp>
    </p:spTree>
    <p:extLst>
      <p:ext uri="{BB962C8B-B14F-4D97-AF65-F5344CB8AC3E}">
        <p14:creationId xmlns:p14="http://schemas.microsoft.com/office/powerpoint/2010/main" val="301329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CC1CA-0221-3B66-1B74-C53C80F2E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AC489C-CA36-A563-A9E8-75BC77CB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435" y="80515"/>
            <a:ext cx="4261040" cy="682850"/>
          </a:xfrm>
        </p:spPr>
        <p:txBody>
          <a:bodyPr>
            <a:normAutofit fontScale="90000"/>
          </a:bodyPr>
          <a:lstStyle/>
          <a:p>
            <a:r>
              <a:rPr lang="en-US" dirty="0"/>
              <a:t>Soil Health Definition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E9FD4D9-D340-86A1-C004-F4E63BDC0CA0}"/>
              </a:ext>
            </a:extLst>
          </p:cNvPr>
          <p:cNvSpPr txBox="1">
            <a:spLocks/>
          </p:cNvSpPr>
          <p:nvPr/>
        </p:nvSpPr>
        <p:spPr>
          <a:xfrm>
            <a:off x="-4385222" y="4596978"/>
            <a:ext cx="1161288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Source: Randy </a:t>
            </a:r>
            <a:r>
              <a:rPr lang="en-US" sz="1800" dirty="0" err="1">
                <a:solidFill>
                  <a:schemeClr val="tx1"/>
                </a:solidFill>
              </a:rPr>
              <a:t>Zogbaum</a:t>
            </a:r>
            <a:r>
              <a:rPr lang="en-US" sz="1800" dirty="0">
                <a:solidFill>
                  <a:schemeClr val="tx1"/>
                </a:solidFill>
              </a:rPr>
              <a:t> – WI DATCP Land &amp; Water Resources Bureau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900F6B-3102-908F-B27E-085C45483ED5}"/>
              </a:ext>
            </a:extLst>
          </p:cNvPr>
          <p:cNvSpPr txBox="1"/>
          <p:nvPr/>
        </p:nvSpPr>
        <p:spPr>
          <a:xfrm>
            <a:off x="487759" y="659975"/>
            <a:ext cx="761183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chemeClr val="accent1"/>
                </a:solidFill>
              </a:rPr>
              <a:t>The USDA-NRCS </a:t>
            </a:r>
            <a:r>
              <a:rPr lang="en-US" sz="2400" b="1" i="0" dirty="0">
                <a:solidFill>
                  <a:schemeClr val="accent1"/>
                </a:solidFill>
              </a:rPr>
              <a:t>defines soil health </a:t>
            </a:r>
            <a:r>
              <a:rPr lang="en-US" sz="2400" i="0" dirty="0">
                <a:solidFill>
                  <a:schemeClr val="accent1"/>
                </a:solidFill>
              </a:rPr>
              <a:t>as:</a:t>
            </a:r>
          </a:p>
          <a:p>
            <a:pPr>
              <a:spcBef>
                <a:spcPts val="600"/>
              </a:spcBef>
            </a:pPr>
            <a:r>
              <a:rPr lang="en-US" sz="2400" b="0" i="1" dirty="0">
                <a:solidFill>
                  <a:schemeClr val="accent1"/>
                </a:solidFill>
              </a:rPr>
              <a:t>…the continued capacity of soil to function as a vital living ecosystem that sustains plants, animals, and humans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9A5C3163-44BE-B06D-0C65-55E5F4451B7A}"/>
              </a:ext>
            </a:extLst>
          </p:cNvPr>
          <p:cNvSpPr txBox="1"/>
          <p:nvPr/>
        </p:nvSpPr>
        <p:spPr>
          <a:xfrm>
            <a:off x="481524" y="2082541"/>
            <a:ext cx="3931949" cy="2247424"/>
          </a:xfrm>
          <a:prstGeom prst="roundRect">
            <a:avLst/>
          </a:prstGeom>
          <a:solidFill>
            <a:srgbClr val="737144">
              <a:lumMod val="40000"/>
              <a:lumOff val="60000"/>
            </a:srgbClr>
          </a:solidFill>
          <a:ln w="25400">
            <a:solidFill>
              <a:sysClr val="window" lastClr="FFFFFF">
                <a:alpha val="95000"/>
              </a:sysClr>
            </a:solidFill>
          </a:ln>
        </p:spPr>
        <p:txBody>
          <a:bodyPr wrap="square" lIns="91440" tIns="91440" rIns="91440" bIns="9144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The soil contains a wide variety of living organisms, habitats, and environments and is an ecosystem in and of itself.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FC8ACAA0-6EF9-3F67-AE58-13A4D138A7F5}"/>
              </a:ext>
            </a:extLst>
          </p:cNvPr>
          <p:cNvSpPr txBox="1"/>
          <p:nvPr/>
        </p:nvSpPr>
        <p:spPr>
          <a:xfrm>
            <a:off x="4698619" y="2083248"/>
            <a:ext cx="4445381" cy="2247424"/>
          </a:xfrm>
          <a:prstGeom prst="roundRect">
            <a:avLst/>
          </a:prstGeom>
          <a:solidFill>
            <a:srgbClr val="737144">
              <a:lumMod val="40000"/>
              <a:lumOff val="60000"/>
            </a:srgbClr>
          </a:solidFill>
          <a:ln w="25400">
            <a:solidFill>
              <a:sysClr val="window" lastClr="FFFFFF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The maintenance and improvement of soil ecosystems and soil function contributes to agricultural sustainability and environmental quality.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CA3798-7EFC-B082-D172-8E1055C15EA5}"/>
              </a:ext>
            </a:extLst>
          </p:cNvPr>
          <p:cNvSpPr txBox="1"/>
          <p:nvPr/>
        </p:nvSpPr>
        <p:spPr>
          <a:xfrm>
            <a:off x="-133015" y="1815528"/>
            <a:ext cx="34758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Key components of this definition:  </a:t>
            </a:r>
          </a:p>
        </p:txBody>
      </p:sp>
      <p:sp>
        <p:nvSpPr>
          <p:cNvPr id="4" name="Plus sign">
            <a:extLst>
              <a:ext uri="{FF2B5EF4-FFF2-40B4-BE49-F238E27FC236}">
                <a16:creationId xmlns:a16="http://schemas.microsoft.com/office/drawing/2014/main" id="{7043AA87-2EB2-E594-4B21-03B659FC6A21}"/>
              </a:ext>
            </a:extLst>
          </p:cNvPr>
          <p:cNvSpPr txBox="1">
            <a:spLocks/>
          </p:cNvSpPr>
          <p:nvPr/>
        </p:nvSpPr>
        <p:spPr>
          <a:xfrm>
            <a:off x="4194663" y="2112173"/>
            <a:ext cx="621660" cy="2115402"/>
          </a:xfrm>
          <a:prstGeom prst="rect">
            <a:avLst/>
          </a:prstGeom>
        </p:spPr>
        <p:txBody>
          <a:bodyPr vert="horz" lIns="0" tIns="60595" rIns="0" bIns="60595" rtlCol="0" anchor="ctr">
            <a:normAutofit/>
          </a:bodyPr>
          <a:lstStyle>
            <a:lvl1pPr marL="0" indent="0" algn="l" defTabSz="606125" rtl="0" eaLnBrk="1" latinLnBrk="0" hangingPunct="1">
              <a:spcBef>
                <a:spcPct val="20000"/>
              </a:spcBef>
              <a:buFont typeface="Arial"/>
              <a:buNone/>
              <a:defRPr sz="2800" b="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2880" indent="0" algn="l" defTabSz="606125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515233" indent="-303151" algn="l" defTabSz="60612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21510" indent="-303151" algn="l" defTabSz="606125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7555" indent="-303151" algn="l" defTabSz="606125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33617" indent="-303151" algn="l" defTabSz="60612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9850" indent="-303151" algn="l" defTabSz="60612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924" indent="-303151" algn="l" defTabSz="60612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52013" indent="-303151" algn="l" defTabSz="60612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7200" i="0" dirty="0">
                <a:solidFill>
                  <a:schemeClr val="tx1"/>
                </a:solidFill>
                <a:latin typeface="Calibri" panose="020F0502020204030204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96205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17069-CE23-397F-9F34-98A317AC9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2FDDA1-9400-E643-288B-20E40568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434" y="80515"/>
            <a:ext cx="5134165" cy="682850"/>
          </a:xfrm>
        </p:spPr>
        <p:txBody>
          <a:bodyPr>
            <a:normAutofit fontScale="90000"/>
          </a:bodyPr>
          <a:lstStyle/>
          <a:p>
            <a:r>
              <a:rPr lang="en-US" dirty="0"/>
              <a:t>Soil Health=Soil Function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2D564E1-EECF-5A4B-E3C3-123D427CAD77}"/>
              </a:ext>
            </a:extLst>
          </p:cNvPr>
          <p:cNvSpPr txBox="1">
            <a:spLocks/>
          </p:cNvSpPr>
          <p:nvPr/>
        </p:nvSpPr>
        <p:spPr>
          <a:xfrm>
            <a:off x="-4385222" y="4596978"/>
            <a:ext cx="1161288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Source: Randy </a:t>
            </a:r>
            <a:r>
              <a:rPr lang="en-US" sz="1800" dirty="0" err="1">
                <a:solidFill>
                  <a:schemeClr val="tx1"/>
                </a:solidFill>
              </a:rPr>
              <a:t>Zogbaum</a:t>
            </a:r>
            <a:r>
              <a:rPr lang="en-US" sz="1800" dirty="0">
                <a:solidFill>
                  <a:schemeClr val="tx1"/>
                </a:solidFill>
              </a:rPr>
              <a:t> – WI DATCP Land &amp; Water Resources Bureau</a:t>
            </a: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070AFD6B-BE13-AF52-CBFB-DEE4440F138A}"/>
              </a:ext>
            </a:extLst>
          </p:cNvPr>
          <p:cNvSpPr txBox="1">
            <a:spLocks/>
          </p:cNvSpPr>
          <p:nvPr/>
        </p:nvSpPr>
        <p:spPr>
          <a:xfrm>
            <a:off x="2799749" y="2047774"/>
            <a:ext cx="7611832" cy="2549204"/>
          </a:xfrm>
          <a:prstGeom prst="rect">
            <a:avLst/>
          </a:prstGeom>
        </p:spPr>
        <p:txBody>
          <a:bodyPr vert="horz" lIns="0" tIns="60595" rIns="0" bIns="60595" rtlCol="0">
            <a:normAutofit fontScale="92500" lnSpcReduction="20000"/>
          </a:bodyPr>
          <a:lstStyle>
            <a:lvl1pPr marL="0" indent="0" algn="l" defTabSz="606125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2880" indent="0" algn="l" defTabSz="606125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515233" indent="-303151" algn="l" defTabSz="60612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21510" indent="-303151" algn="l" defTabSz="606125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7555" indent="-303151" algn="l" defTabSz="606125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33617" indent="-303151" algn="l" defTabSz="60612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9850" indent="-303151" algn="l" defTabSz="60612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5924" indent="-303151" algn="l" defTabSz="60612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52013" indent="-303151" algn="l" defTabSz="60612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Calibri" panose="020F0502020204030204"/>
              </a:rPr>
              <a:t>nutrient cycling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defTabSz="6061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regulating water</a:t>
            </a:r>
          </a:p>
          <a:p>
            <a:pPr marL="457200" marR="0" lvl="0" indent="-457200" defTabSz="6061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filtering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buffering pollutants </a:t>
            </a:r>
          </a:p>
          <a:p>
            <a:pPr marL="457200" marR="0" lvl="0" indent="-457200" defTabSz="6061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sustaining plant and animal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life</a:t>
            </a:r>
          </a:p>
          <a:p>
            <a:pPr marL="457200" marR="0" lvl="0" indent="-457200" defTabSz="6061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baseline="0" dirty="0">
                <a:solidFill>
                  <a:schemeClr val="accent1"/>
                </a:solidFill>
                <a:latin typeface="Calibri" panose="020F0502020204030204"/>
              </a:rPr>
              <a:t>Providing physical stability and support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AA4A5-1486-0885-F628-8DD8DCF5D283}"/>
              </a:ext>
            </a:extLst>
          </p:cNvPr>
          <p:cNvSpPr txBox="1"/>
          <p:nvPr/>
        </p:nvSpPr>
        <p:spPr>
          <a:xfrm>
            <a:off x="617767" y="763365"/>
            <a:ext cx="76118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chemeClr val="accent1"/>
                </a:solidFill>
              </a:rPr>
              <a:t>Soil health is achieved through improving the soil’s </a:t>
            </a:r>
            <a:r>
              <a:rPr lang="en-US" sz="2800" b="1" i="1" dirty="0">
                <a:solidFill>
                  <a:schemeClr val="accent1"/>
                </a:solidFill>
              </a:rPr>
              <a:t>properties</a:t>
            </a:r>
            <a:r>
              <a:rPr lang="en-US" sz="2800" b="0" i="1" dirty="0">
                <a:solidFill>
                  <a:schemeClr val="accent1"/>
                </a:solidFill>
              </a:rPr>
              <a:t>, which are linked to the </a:t>
            </a:r>
            <a:br>
              <a:rPr lang="en-US" sz="2800" b="0" i="1" dirty="0">
                <a:solidFill>
                  <a:schemeClr val="accent1"/>
                </a:solidFill>
              </a:rPr>
            </a:br>
            <a:r>
              <a:rPr lang="en-US" sz="2800" b="0" i="1" dirty="0">
                <a:solidFill>
                  <a:schemeClr val="accent1"/>
                </a:solidFill>
              </a:rPr>
              <a:t>soil’s </a:t>
            </a:r>
            <a:r>
              <a:rPr lang="en-US" sz="2800" b="1" i="1" dirty="0">
                <a:solidFill>
                  <a:schemeClr val="accent1"/>
                </a:solidFill>
              </a:rPr>
              <a:t>functions</a:t>
            </a:r>
            <a:r>
              <a:rPr lang="en-US" sz="2800" b="0" i="1" dirty="0">
                <a:solidFill>
                  <a:schemeClr val="accent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045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46313-C310-41A1-A8EB-A5E44281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81" y="63616"/>
            <a:ext cx="7437991" cy="142574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Aboveground diversity is a mirror for belowground diversity.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7765D-BAB5-494D-86E8-C40C32473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709" y="1046425"/>
            <a:ext cx="8326582" cy="16331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Roots normally account for 10-20% of the total plant weight </a:t>
            </a:r>
          </a:p>
          <a:p>
            <a:r>
              <a:rPr lang="en-US" dirty="0"/>
              <a:t>But contribute 12% of soil organic C, 31% soluble organic C, and 52% of the microbial biomass C (Liang et al. 2002)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D76AD-4637-4AF5-9E14-895B47D213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7" t="2768" r="2151" b="10856"/>
          <a:stretch/>
        </p:blipFill>
        <p:spPr>
          <a:xfrm>
            <a:off x="1453614" y="2472173"/>
            <a:ext cx="6176441" cy="260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1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B9F9B3-07DD-47D0-881A-3BB3D475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Soil Health – Start thinking C-N-P-K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1154F06-8769-41CE-92F8-F91754FFB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373" y="1369219"/>
            <a:ext cx="5909989" cy="3263504"/>
          </a:xfrm>
        </p:spPr>
        <p:txBody>
          <a:bodyPr>
            <a:normAutofit/>
          </a:bodyPr>
          <a:lstStyle/>
          <a:p>
            <a:r>
              <a:rPr lang="en-US" sz="2000" dirty="0"/>
              <a:t>Agronomy and farmers are trained and so used to feeding the crop. </a:t>
            </a:r>
          </a:p>
          <a:p>
            <a:r>
              <a:rPr lang="en-US" sz="2000" dirty="0"/>
              <a:t>Yet there needs to be a mindset shift to feeding the soil. Creating a healthy soil that will do more work for you.  </a:t>
            </a:r>
          </a:p>
          <a:p>
            <a:r>
              <a:rPr lang="en-US" sz="2000" dirty="0"/>
              <a:t>C-Carbon is the food source for soil life.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9" name="Picture 8" descr="A sign on the side of a dirt field&#10;&#10;Description automatically generated">
            <a:extLst>
              <a:ext uri="{FF2B5EF4-FFF2-40B4-BE49-F238E27FC236}">
                <a16:creationId xmlns:a16="http://schemas.microsoft.com/office/drawing/2014/main" id="{F53D4825-F39A-44D1-828E-7E0D7AE4C4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7032" y="1621063"/>
            <a:ext cx="2296968" cy="3451844"/>
          </a:xfrm>
          <a:prstGeom prst="rect">
            <a:avLst/>
          </a:prstGeom>
        </p:spPr>
      </p:pic>
      <p:sp>
        <p:nvSpPr>
          <p:cNvPr id="10" name="Graphic 24">
            <a:extLst>
              <a:ext uri="{FF2B5EF4-FFF2-40B4-BE49-F238E27FC236}">
                <a16:creationId xmlns:a16="http://schemas.microsoft.com/office/drawing/2014/main" id="{66A9E984-1227-4AEB-AF1A-7ABC893C823E}"/>
              </a:ext>
            </a:extLst>
          </p:cNvPr>
          <p:cNvSpPr/>
          <p:nvPr/>
        </p:nvSpPr>
        <p:spPr>
          <a:xfrm rot="17892012">
            <a:off x="196820" y="3059065"/>
            <a:ext cx="5094378" cy="5668783"/>
          </a:xfrm>
          <a:custGeom>
            <a:avLst/>
            <a:gdLst>
              <a:gd name="connsiteX0" fmla="*/ 0 w 1758778"/>
              <a:gd name="connsiteY0" fmla="*/ 805347 h 1957086"/>
              <a:gd name="connsiteX1" fmla="*/ 349248 w 1758778"/>
              <a:gd name="connsiteY1" fmla="*/ 1358873 h 1957086"/>
              <a:gd name="connsiteX2" fmla="*/ 1688254 w 1758778"/>
              <a:gd name="connsiteY2" fmla="*/ 1507797 h 1957086"/>
              <a:gd name="connsiteX3" fmla="*/ 689271 w 1758778"/>
              <a:gd name="connsiteY3" fmla="*/ 69948 h 1957086"/>
              <a:gd name="connsiteX4" fmla="*/ 6590 w 1758778"/>
              <a:gd name="connsiteY4" fmla="*/ 796780 h 195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778" h="1957086">
                <a:moveTo>
                  <a:pt x="0" y="805347"/>
                </a:moveTo>
                <a:cubicBezTo>
                  <a:pt x="112023" y="989197"/>
                  <a:pt x="229318" y="1176341"/>
                  <a:pt x="349248" y="1358873"/>
                </a:cubicBezTo>
                <a:cubicBezTo>
                  <a:pt x="801294" y="2048144"/>
                  <a:pt x="1467502" y="2199046"/>
                  <a:pt x="1688254" y="1507797"/>
                </a:cubicBezTo>
                <a:cubicBezTo>
                  <a:pt x="1992034" y="554942"/>
                  <a:pt x="1250046" y="-245693"/>
                  <a:pt x="689271" y="69948"/>
                </a:cubicBezTo>
                <a:cubicBezTo>
                  <a:pt x="446774" y="207012"/>
                  <a:pt x="266878" y="454781"/>
                  <a:pt x="6590" y="796780"/>
                </a:cubicBezTo>
              </a:path>
            </a:pathLst>
          </a:custGeom>
          <a:solidFill>
            <a:schemeClr val="accent1"/>
          </a:solidFill>
          <a:ln w="6564" cap="flat">
            <a:noFill/>
            <a:prstDash val="solid"/>
            <a:miter/>
          </a:ln>
          <a:effectLst/>
        </p:spPr>
        <p:txBody>
          <a:bodyPr vert="vert" wrap="square" lIns="411480" tIns="205740" rIns="205740" bIns="205740" rtlCol="0" anchor="ctr"/>
          <a:lstStyle/>
          <a:p>
            <a:pPr algn="ctr"/>
            <a:endParaRPr lang="en-US" sz="1013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5D3741-E7EF-47B7-83B4-FF9E2BDCB559}"/>
              </a:ext>
            </a:extLst>
          </p:cNvPr>
          <p:cNvSpPr txBox="1"/>
          <p:nvPr/>
        </p:nvSpPr>
        <p:spPr>
          <a:xfrm>
            <a:off x="972274" y="3639096"/>
            <a:ext cx="3866317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Good management creates a resilient soil ready for all types of weather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83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F1E1C0-A828-404C-ACF5-3589A810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463" y="172762"/>
            <a:ext cx="8132807" cy="682850"/>
          </a:xfrm>
        </p:spPr>
        <p:txBody>
          <a:bodyPr>
            <a:noAutofit/>
          </a:bodyPr>
          <a:lstStyle/>
          <a:p>
            <a:r>
              <a:rPr lang="en-US" sz="2800" dirty="0"/>
              <a:t>Ask yourself – Which side do you have </a:t>
            </a:r>
            <a:br>
              <a:rPr lang="en-US" sz="2800" dirty="0"/>
            </a:br>
            <a:r>
              <a:rPr lang="en-US" sz="2800" dirty="0"/>
              <a:t>more check marks for?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2A5992-EBAD-4A55-861D-96E2E574C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373" y="1112838"/>
            <a:ext cx="4292327" cy="393160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chemeClr val="accent1"/>
                </a:solidFill>
              </a:rPr>
              <a:t>Increases Soil Health</a:t>
            </a:r>
            <a:r>
              <a:rPr lang="en-US" sz="1900" b="1" dirty="0">
                <a:solidFill>
                  <a:schemeClr val="accent1"/>
                </a:solidFill>
              </a:rPr>
              <a:t> </a:t>
            </a:r>
          </a:p>
          <a:p>
            <a:pPr>
              <a:buFont typeface="HGGothicE" panose="020B0909000000000000" pitchFamily="49" charset="-128"/>
              <a:buChar char="+"/>
            </a:pPr>
            <a:r>
              <a:rPr lang="en-US" dirty="0"/>
              <a:t>No-till/minimum till</a:t>
            </a:r>
          </a:p>
          <a:p>
            <a:pPr>
              <a:buFont typeface="HGGothicE" panose="020B0909000000000000" pitchFamily="49" charset="-128"/>
              <a:buChar char="+"/>
            </a:pPr>
            <a:r>
              <a:rPr lang="en-US" dirty="0"/>
              <a:t>Cover crops/relay crops</a:t>
            </a:r>
          </a:p>
          <a:p>
            <a:pPr>
              <a:buFont typeface="HGGothicE" panose="020B0909000000000000" pitchFamily="49" charset="-128"/>
              <a:buChar char="+"/>
            </a:pPr>
            <a:r>
              <a:rPr lang="en-US" dirty="0"/>
              <a:t>Diverse crop rotations</a:t>
            </a:r>
          </a:p>
          <a:p>
            <a:pPr>
              <a:buFont typeface="HGGothicE" panose="020B0909000000000000" pitchFamily="49" charset="-128"/>
              <a:buChar char="+"/>
            </a:pPr>
            <a:r>
              <a:rPr lang="en-US" dirty="0"/>
              <a:t>Increases biomass in fields above ground variety = underground variety</a:t>
            </a:r>
          </a:p>
          <a:p>
            <a:pPr>
              <a:buFont typeface="HGGothicE" panose="020B0909000000000000" pitchFamily="49" charset="-128"/>
              <a:buChar char="+"/>
            </a:pPr>
            <a:r>
              <a:rPr lang="en-US" dirty="0"/>
              <a:t>Perennial crops in crop rotation</a:t>
            </a:r>
          </a:p>
          <a:p>
            <a:pPr>
              <a:buFont typeface="HGGothicE" panose="020B0909000000000000" pitchFamily="49" charset="-128"/>
              <a:buChar char="+"/>
            </a:pPr>
            <a:r>
              <a:rPr lang="en-US" dirty="0"/>
              <a:t>Manure</a:t>
            </a:r>
          </a:p>
          <a:p>
            <a:pPr>
              <a:buFont typeface="HGGothicE" panose="020B0909000000000000" pitchFamily="49" charset="-128"/>
              <a:buChar char="+"/>
            </a:pPr>
            <a:r>
              <a:rPr lang="en-US" dirty="0"/>
              <a:t>Increase crop residue</a:t>
            </a:r>
          </a:p>
          <a:p>
            <a:pPr>
              <a:buFont typeface="HGGothicE" panose="020B0909000000000000" pitchFamily="49" charset="-128"/>
              <a:buChar char="+"/>
            </a:pPr>
            <a:r>
              <a:rPr lang="en-US" dirty="0"/>
              <a:t>Integrated pest management</a:t>
            </a:r>
          </a:p>
          <a:p>
            <a:pPr>
              <a:buFont typeface="HGGothicE" panose="020B0909000000000000" pitchFamily="49" charset="-128"/>
              <a:buChar char="+"/>
            </a:pPr>
            <a:r>
              <a:rPr lang="en-US" dirty="0"/>
              <a:t>Weed control by cultivation/mulching</a:t>
            </a:r>
          </a:p>
          <a:p>
            <a:pPr>
              <a:buFont typeface="HGGothicE" panose="020B0909000000000000" pitchFamily="49" charset="-128"/>
              <a:buChar char="+"/>
            </a:pPr>
            <a:r>
              <a:rPr lang="en-US" dirty="0"/>
              <a:t>Rotational/prescribed grazing</a:t>
            </a:r>
          </a:p>
          <a:p>
            <a:pPr>
              <a:buFont typeface="HGGothicE" panose="020B0909000000000000" pitchFamily="49" charset="-128"/>
              <a:buChar char="+"/>
            </a:pPr>
            <a:r>
              <a:rPr lang="en-US" dirty="0"/>
              <a:t>Variable rate/prescription fertilizer use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093142-3BA8-461F-911F-4C6250DAED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6825" y="1059499"/>
            <a:ext cx="4067175" cy="3931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chemeClr val="accent1"/>
                </a:solidFill>
              </a:rPr>
              <a:t>Decreases Soil Health </a:t>
            </a:r>
          </a:p>
          <a:p>
            <a:r>
              <a:rPr lang="en-US" sz="1500" dirty="0"/>
              <a:t>Aggressive/recreational tillage</a:t>
            </a:r>
          </a:p>
          <a:p>
            <a:r>
              <a:rPr lang="en-US" sz="1500" dirty="0"/>
              <a:t>Fields left fallow in off season</a:t>
            </a:r>
          </a:p>
          <a:p>
            <a:r>
              <a:rPr lang="en-US" sz="1500" dirty="0"/>
              <a:t>Bare soil can erode which reduces productivity</a:t>
            </a:r>
          </a:p>
          <a:p>
            <a:r>
              <a:rPr lang="en-US" sz="1500" dirty="0"/>
              <a:t>When do you get the most rain? Make sure your fields are covered during that time</a:t>
            </a:r>
          </a:p>
          <a:p>
            <a:r>
              <a:rPr lang="en-US" sz="1500" dirty="0"/>
              <a:t>Mono-cropping </a:t>
            </a:r>
          </a:p>
          <a:p>
            <a:r>
              <a:rPr lang="en-US" sz="1500" dirty="0"/>
              <a:t>Annual crops</a:t>
            </a:r>
          </a:p>
          <a:p>
            <a:r>
              <a:rPr lang="en-US" sz="1500" dirty="0"/>
              <a:t>Extensive/excessive fertilizer</a:t>
            </a:r>
          </a:p>
          <a:p>
            <a:r>
              <a:rPr lang="en-US" sz="1500" dirty="0"/>
              <a:t>Excessive crop residue removal</a:t>
            </a:r>
          </a:p>
          <a:p>
            <a:r>
              <a:rPr lang="en-US" sz="1500" dirty="0"/>
              <a:t>Broad spectrum pest control</a:t>
            </a:r>
          </a:p>
          <a:p>
            <a:r>
              <a:rPr lang="en-US" sz="1500" dirty="0"/>
              <a:t>Broad spectrum weed control </a:t>
            </a:r>
          </a:p>
        </p:txBody>
      </p:sp>
    </p:spTree>
    <p:extLst>
      <p:ext uri="{BB962C8B-B14F-4D97-AF65-F5344CB8AC3E}">
        <p14:creationId xmlns:p14="http://schemas.microsoft.com/office/powerpoint/2010/main" val="1100400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5565C0-15F3-440F-8265-FE1AE7513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Keys to building healthy, high-quality soil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9A1239-EA35-43ED-9A00-9D628E2F6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373" y="1369219"/>
            <a:ext cx="4871447" cy="3263504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Stick to the basics: </a:t>
            </a:r>
          </a:p>
          <a:p>
            <a:pPr lvl="1"/>
            <a:r>
              <a:rPr lang="en-US" sz="1600" dirty="0"/>
              <a:t>Manage soil fertility status with regular soil testing</a:t>
            </a:r>
          </a:p>
          <a:p>
            <a:pPr lvl="1"/>
            <a:r>
              <a:rPr lang="en-US" sz="1600" dirty="0"/>
              <a:t>Maintain optimal pH levels for your crops and a sufficient supply of nutrients for crop need </a:t>
            </a:r>
          </a:p>
          <a:p>
            <a:pPr lvl="1"/>
            <a:r>
              <a:rPr lang="en-US" sz="1600" dirty="0"/>
              <a:t>Follow a crop/nutrient management plan</a:t>
            </a:r>
          </a:p>
          <a:p>
            <a:r>
              <a:rPr lang="en-US" sz="1600" dirty="0"/>
              <a:t>Apply lime to adjust pH </a:t>
            </a:r>
          </a:p>
          <a:p>
            <a:r>
              <a:rPr lang="en-US" sz="1800" dirty="0"/>
              <a:t>Work toward keeping soils covered year round</a:t>
            </a:r>
          </a:p>
          <a:p>
            <a:r>
              <a:rPr lang="en-US" sz="1800" dirty="0"/>
              <a:t>Add diverse sources of organic materials to the soil</a:t>
            </a:r>
          </a:p>
          <a:p>
            <a:r>
              <a:rPr lang="en-US" sz="1800" dirty="0"/>
              <a:t>Reduce tillage and prevent compaction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5E7FE-207D-42CC-8E6E-16F91B74072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71071" y="1238430"/>
            <a:ext cx="3352800" cy="2328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65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FD64-BDE2-3AB0-DEED-7BC7168C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Insert Local NOPP Soil Health 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B64F3-956C-5422-479B-B0A283556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43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FD64-BDE2-3AB0-DEED-7BC7168C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Soil Health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B64F3-956C-5422-479B-B0A283556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Requires long-term investment in changes to soil. </a:t>
            </a:r>
          </a:p>
          <a:p>
            <a:r>
              <a:rPr lang="en-US" dirty="0"/>
              <a:t>Short history of testing/research on a large scale, more research needed to determine yield advantages, management practices changes. </a:t>
            </a:r>
          </a:p>
          <a:p>
            <a:pPr lvl="1"/>
            <a:r>
              <a:rPr lang="en-US" dirty="0"/>
              <a:t> varies on soil type, throughout the year, soil close to root vs just 6 in away in the row). </a:t>
            </a:r>
          </a:p>
          <a:p>
            <a:r>
              <a:rPr lang="en-US" dirty="0"/>
              <a:t>Lack of association between soil health metrics and yield.</a:t>
            </a:r>
          </a:p>
          <a:p>
            <a:r>
              <a:rPr lang="en-US" dirty="0"/>
              <a:t>One magic soil health number is unlikely. Results are specific to field history, crop type and genetics, soil type, environment, management, time ….. </a:t>
            </a:r>
          </a:p>
          <a:p>
            <a:r>
              <a:rPr lang="en-US" dirty="0"/>
              <a:t>Work continues and soil health tests will evolve.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52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009F-0611-5305-C684-A7936D76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27" y="624453"/>
            <a:ext cx="8310292" cy="671669"/>
          </a:xfrm>
        </p:spPr>
        <p:txBody>
          <a:bodyPr>
            <a:normAutofit/>
          </a:bodyPr>
          <a:lstStyle/>
          <a:p>
            <a:r>
              <a:rPr lang="en-US" dirty="0">
                <a:ea typeface="Calibri Light"/>
                <a:cs typeface="Calibri Light"/>
              </a:rPr>
              <a:t>DATCP Soil Health Training 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75133-8A86-91E7-7BB3-A795FCD1B7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Calibri"/>
                <a:ea typeface="Calibri"/>
                <a:cs typeface="Helvetica"/>
                <a:hlinkClick r:id="rId2"/>
              </a:rPr>
              <a:t>Module 1 | Soil Health Overview </a:t>
            </a:r>
            <a:r>
              <a:rPr lang="en-US" sz="1600" i="1" dirty="0">
                <a:latin typeface="Calibri"/>
                <a:ea typeface="Calibri"/>
                <a:cs typeface="Helvetica"/>
              </a:rPr>
              <a:t> </a:t>
            </a:r>
          </a:p>
          <a:p>
            <a:r>
              <a:rPr lang="en-US" sz="1600" i="1" dirty="0">
                <a:solidFill>
                  <a:srgbClr val="0000FF"/>
                </a:solidFill>
                <a:latin typeface="Calibri"/>
                <a:ea typeface="Calibri"/>
                <a:cs typeface="Helvetica"/>
                <a:hlinkClick r:id="rId3"/>
              </a:rPr>
              <a:t>Module 2 | Cropping System Practices to Improve Soil Health</a:t>
            </a:r>
            <a:r>
              <a:rPr lang="en-US" sz="1600" i="1" dirty="0">
                <a:latin typeface="Calibri"/>
                <a:ea typeface="Calibri"/>
                <a:cs typeface="Helvetica"/>
              </a:rPr>
              <a:t> | 6 Sections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r>
              <a:rPr lang="en-US" sz="1600" i="1" dirty="0">
                <a:solidFill>
                  <a:srgbClr val="0000FF"/>
                </a:solidFill>
                <a:latin typeface="Calibri"/>
                <a:ea typeface="Calibri"/>
                <a:cs typeface="Helvetica"/>
                <a:hlinkClick r:id="rId4"/>
              </a:rPr>
              <a:t>Module 3 | The Basics of Soil Properties </a:t>
            </a:r>
            <a:r>
              <a:rPr lang="en-US" sz="1600" i="1" dirty="0">
                <a:latin typeface="Calibri"/>
                <a:ea typeface="Calibri"/>
                <a:cs typeface="Helvetica"/>
              </a:rPr>
              <a:t> | 3 Sections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r>
              <a:rPr lang="en-US" sz="1600" i="1" dirty="0">
                <a:latin typeface="Calibri"/>
                <a:ea typeface="Calibri"/>
                <a:cs typeface="Helvetica"/>
              </a:rPr>
              <a:t>Module 4 | Applied Soil Health Strategies | 4 Sections – </a:t>
            </a:r>
            <a:r>
              <a:rPr lang="en-US" sz="1600" b="1" i="1" dirty="0">
                <a:solidFill>
                  <a:srgbClr val="FF0000"/>
                </a:solidFill>
                <a:latin typeface="Calibri"/>
                <a:ea typeface="Calibri"/>
                <a:cs typeface="Helvetica"/>
              </a:rPr>
              <a:t>Under Construction</a:t>
            </a:r>
            <a:endParaRPr lang="en-US" sz="1600" dirty="0">
              <a:latin typeface="Calibri"/>
              <a:ea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pic>
        <p:nvPicPr>
          <p:cNvPr id="5" name="Content Placeholder 4" descr="A diagram of a five principles of soil health&#10;&#10;Description automatically generated">
            <a:extLst>
              <a:ext uri="{FF2B5EF4-FFF2-40B4-BE49-F238E27FC236}">
                <a16:creationId xmlns:a16="http://schemas.microsoft.com/office/drawing/2014/main" id="{F45FF3CB-EB03-A66F-CC1F-8BF26953ED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797" y="1370013"/>
            <a:ext cx="3220643" cy="3262312"/>
          </a:xfrm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EA0D78A-6403-8136-7DD8-95E047AAC1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320" y="3523732"/>
            <a:ext cx="1293365" cy="12933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91EE12-444B-8F7D-1409-85D1C875BE0D}"/>
              </a:ext>
            </a:extLst>
          </p:cNvPr>
          <p:cNvSpPr txBox="1"/>
          <p:nvPr/>
        </p:nvSpPr>
        <p:spPr>
          <a:xfrm>
            <a:off x="2364282" y="4517015"/>
            <a:ext cx="527370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libri"/>
                <a:cs typeface="Calibri"/>
                <a:hlinkClick r:id="rId7"/>
              </a:rPr>
              <a:t>https://datcp.wi.gov/Pages/Programs_Services/SoilHealthTraining.aspx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8E1910-5F83-6607-0B4A-D500613E835C}"/>
              </a:ext>
            </a:extLst>
          </p:cNvPr>
          <p:cNvSpPr txBox="1"/>
          <p:nvPr/>
        </p:nvSpPr>
        <p:spPr>
          <a:xfrm>
            <a:off x="2571750" y="3454581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Additional Soil Health Support for ATCP 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5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9B4A6C6-BF5D-4AC1-B513-5218B75C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148" y="1717205"/>
            <a:ext cx="2636043" cy="1442417"/>
          </a:xfrm>
        </p:spPr>
        <p:txBody>
          <a:bodyPr>
            <a:normAutofit/>
          </a:bodyPr>
          <a:lstStyle/>
          <a:p>
            <a:r>
              <a:rPr lang="en-US" dirty="0"/>
              <a:t>Soil Health </a:t>
            </a:r>
            <a:br>
              <a:rPr lang="en-US" sz="4000" dirty="0"/>
            </a:br>
            <a:endParaRPr lang="en-US">
              <a:ea typeface="Calibri Light"/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CFF91-95AF-B823-7758-771B84CED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6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5A7A-F265-DD95-6BED-09AECA4E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199" y="121340"/>
            <a:ext cx="4584639" cy="682850"/>
          </a:xfrm>
        </p:spPr>
        <p:txBody>
          <a:bodyPr>
            <a:normAutofit/>
          </a:bodyPr>
          <a:lstStyle/>
          <a:p>
            <a:r>
              <a:rPr lang="en-US" dirty="0">
                <a:ea typeface="Calibri Light"/>
                <a:cs typeface="Calibri Light"/>
              </a:rPr>
              <a:t>Soil Resources 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D0C83-41C4-DB1C-2EB1-D545073C14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552" y="837588"/>
            <a:ext cx="2686819" cy="3468323"/>
          </a:xfrm>
          <a:prstGeom prst="rect">
            <a:avLst/>
          </a:prstGeom>
        </p:spPr>
      </p:pic>
      <p:pic>
        <p:nvPicPr>
          <p:cNvPr id="9" name="Picture 8" descr="A book cover of a farm&#10;&#10;Description automatically generated">
            <a:extLst>
              <a:ext uri="{FF2B5EF4-FFF2-40B4-BE49-F238E27FC236}">
                <a16:creationId xmlns:a16="http://schemas.microsoft.com/office/drawing/2014/main" id="{C0C929DA-1B31-DFE2-9ABA-2F8801E8F7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598" y="837588"/>
            <a:ext cx="2651850" cy="346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70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F996E-06ED-FD0E-D240-F2DC2560A0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0580323">
            <a:off x="793450" y="843753"/>
            <a:ext cx="1889726" cy="1157887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latin typeface="Abadi" panose="020B0604020104020204" pitchFamily="34" charset="0"/>
              </a:rPr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DA08A-B006-2D33-0BB5-22EB1ADFDB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38313" y="2572957"/>
            <a:ext cx="5667375" cy="212764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/>
              <a:t>Name</a:t>
            </a:r>
          </a:p>
          <a:p>
            <a:pPr marL="0" indent="0" algn="ctr">
              <a:buNone/>
            </a:pPr>
            <a:r>
              <a:rPr lang="en-US" dirty="0"/>
              <a:t>Title</a:t>
            </a:r>
          </a:p>
          <a:p>
            <a:pPr marL="0" indent="0" algn="ctr">
              <a:buNone/>
            </a:pPr>
            <a:r>
              <a:rPr lang="en-US" dirty="0"/>
              <a:t>Nutrient and Pest Management (NPM) Program</a:t>
            </a:r>
          </a:p>
          <a:p>
            <a:pPr marL="0" indent="0" algn="ctr">
              <a:buNone/>
            </a:pPr>
            <a:r>
              <a:rPr lang="en-US" dirty="0"/>
              <a:t>UW-Madison Division of Extension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Email: Phone: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898410-B6AD-730B-9793-188CF095233C}"/>
              </a:ext>
            </a:extLst>
          </p:cNvPr>
          <p:cNvSpPr txBox="1">
            <a:spLocks/>
          </p:cNvSpPr>
          <p:nvPr/>
        </p:nvSpPr>
        <p:spPr>
          <a:xfrm>
            <a:off x="2960187" y="1097044"/>
            <a:ext cx="3531054" cy="12683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badi" panose="020B0604020104020204" pitchFamily="34" charset="0"/>
              </a:rPr>
              <a:t>Questions?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90932A-30A4-1F0A-A3C9-008FA469BE5A}"/>
              </a:ext>
            </a:extLst>
          </p:cNvPr>
          <p:cNvSpPr/>
          <p:nvPr/>
        </p:nvSpPr>
        <p:spPr>
          <a:xfrm>
            <a:off x="0" y="5021035"/>
            <a:ext cx="9144000" cy="1224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94C7C-F1ED-6D8D-0310-CBECDB39FB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820" y="4416184"/>
            <a:ext cx="1139030" cy="5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CF6E-678A-E0A7-1832-0AA167C82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93" y="513208"/>
            <a:ext cx="7466315" cy="326350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over the country [some soils are] worn out, depleted, exhausted, almost dead. But here is comfort: These soils possess possibilities and may be restored to high productive power, provided you do a few simple things.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C.W. BURKETT, 1907 -</a:t>
            </a:r>
          </a:p>
          <a:p>
            <a:endParaRPr lang="en-US" dirty="0"/>
          </a:p>
        </p:txBody>
      </p:sp>
      <p:pic>
        <p:nvPicPr>
          <p:cNvPr id="5" name="Picture 4" descr="A cracked ground with plants around it&#10;&#10;Description automatically generated with medium confidence">
            <a:extLst>
              <a:ext uri="{FF2B5EF4-FFF2-40B4-BE49-F238E27FC236}">
                <a16:creationId xmlns:a16="http://schemas.microsoft.com/office/drawing/2014/main" id="{FBEC0F0C-A34B-E4FD-B170-6B801D0EFA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914" y="2571750"/>
            <a:ext cx="3213232" cy="240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85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88F7AE-BAC4-4248-967A-7B2B16922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Is it really that bad?</a:t>
            </a:r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4CAF4C14-9F48-8EF7-F585-467D01B0C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752600"/>
              </p:ext>
            </p:extLst>
          </p:nvPr>
        </p:nvGraphicFramePr>
        <p:xfrm>
          <a:off x="927100" y="1370013"/>
          <a:ext cx="7466013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4560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88F7AE-BAC4-4248-967A-7B2B169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0983"/>
            <a:ext cx="7882128" cy="807685"/>
          </a:xfrm>
        </p:spPr>
        <p:txBody>
          <a:bodyPr anchor="ctr">
            <a:normAutofit/>
          </a:bodyPr>
          <a:lstStyle/>
          <a:p>
            <a:r>
              <a:rPr lang="en-US" sz="3000"/>
              <a:t>Is it really that bad?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435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134745"/>
            <a:ext cx="7879842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2DAE15F-7F4C-72FE-9E4B-E6BD8271A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357946"/>
              </p:ext>
            </p:extLst>
          </p:nvPr>
        </p:nvGraphicFramePr>
        <p:xfrm>
          <a:off x="628650" y="1058668"/>
          <a:ext cx="7879842" cy="364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50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AA157E-0D84-4739-8CDA-7308A02FC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409" y="81684"/>
            <a:ext cx="7774667" cy="682850"/>
          </a:xfrm>
        </p:spPr>
        <p:txBody>
          <a:bodyPr>
            <a:normAutofit/>
          </a:bodyPr>
          <a:lstStyle/>
          <a:p>
            <a:r>
              <a:rPr lang="en-US" dirty="0"/>
              <a:t>How does it happen?</a:t>
            </a:r>
          </a:p>
        </p:txBody>
      </p:sp>
      <p:pic>
        <p:nvPicPr>
          <p:cNvPr id="10" name="Content Placeholder 9" descr="A picture containing computer, computer, sitting, dark&#10;&#10;Description automatically generated">
            <a:extLst>
              <a:ext uri="{FF2B5EF4-FFF2-40B4-BE49-F238E27FC236}">
                <a16:creationId xmlns:a16="http://schemas.microsoft.com/office/drawing/2014/main" id="{844C80B3-826C-45F2-A1DA-8EC078CF4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18" y="928255"/>
            <a:ext cx="7931727" cy="3704070"/>
          </a:xfrm>
        </p:spPr>
      </p:pic>
    </p:spTree>
    <p:extLst>
      <p:ext uri="{BB962C8B-B14F-4D97-AF65-F5344CB8AC3E}">
        <p14:creationId xmlns:p14="http://schemas.microsoft.com/office/powerpoint/2010/main" val="3429375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30D69D-63BC-4C44-9AF1-5BF44FC6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Erosion and Soil Health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74BCE0-50AE-402B-BCE4-0EF16D54A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Infiltration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Aggregated Soil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53853A0-5FA0-4030-8ED1-7D8C25661E3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6825" y="1112838"/>
            <a:ext cx="4067175" cy="3179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/>
              <a:t>Runoff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Soil Seals and Crusts after Aggregates Break Down</a:t>
            </a:r>
          </a:p>
          <a:p>
            <a:endParaRPr lang="en-US" dirty="0"/>
          </a:p>
        </p:txBody>
      </p:sp>
      <p:pic>
        <p:nvPicPr>
          <p:cNvPr id="14" name="Picture 13" descr="A close up of a purple background&#10;&#10;Description automatically generated">
            <a:extLst>
              <a:ext uri="{FF2B5EF4-FFF2-40B4-BE49-F238E27FC236}">
                <a16:creationId xmlns:a16="http://schemas.microsoft.com/office/drawing/2014/main" id="{248E7120-627B-4D0D-B5A0-582319A460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26" y="1489165"/>
            <a:ext cx="3241271" cy="2165169"/>
          </a:xfrm>
          <a:prstGeom prst="rect">
            <a:avLst/>
          </a:prstGeom>
        </p:spPr>
      </p:pic>
      <p:pic>
        <p:nvPicPr>
          <p:cNvPr id="18" name="Picture 17" descr="A picture containing honeycomb&#10;&#10;Description automatically generated">
            <a:extLst>
              <a:ext uri="{FF2B5EF4-FFF2-40B4-BE49-F238E27FC236}">
                <a16:creationId xmlns:a16="http://schemas.microsoft.com/office/drawing/2014/main" id="{B36330E1-5B8A-4FAF-8DAA-1AF9035813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5820" y="1346174"/>
            <a:ext cx="3809174" cy="188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74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oil profile plow pan">
            <a:extLst>
              <a:ext uri="{FF2B5EF4-FFF2-40B4-BE49-F238E27FC236}">
                <a16:creationId xmlns:a16="http://schemas.microsoft.com/office/drawing/2014/main" id="{28C0C61F-2CFC-4CA4-90DE-9D30650B1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37618"/>
            <a:ext cx="2213014" cy="392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eview of soil profiles">
            <a:extLst>
              <a:ext uri="{FF2B5EF4-FFF2-40B4-BE49-F238E27FC236}">
                <a16:creationId xmlns:a16="http://schemas.microsoft.com/office/drawing/2014/main" id="{39896ACB-5462-4F9C-B01B-EEAA20ACC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5919" y="1237618"/>
            <a:ext cx="2688082" cy="392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review of soil profiles">
            <a:extLst>
              <a:ext uri="{FF2B5EF4-FFF2-40B4-BE49-F238E27FC236}">
                <a16:creationId xmlns:a16="http://schemas.microsoft.com/office/drawing/2014/main" id="{124DC56C-B6FB-4F06-80ED-D5D5996E5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37618"/>
            <a:ext cx="2078942" cy="390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review of soil profiles wisconsin">
            <a:extLst>
              <a:ext uri="{FF2B5EF4-FFF2-40B4-BE49-F238E27FC236}">
                <a16:creationId xmlns:a16="http://schemas.microsoft.com/office/drawing/2014/main" id="{E66C25E4-A67D-4FC1-BBA3-48B82E21C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2465" y="1237618"/>
            <a:ext cx="2359535" cy="392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6DD16695-D36B-489A-80F2-58EBBA5ADDAB}"/>
              </a:ext>
            </a:extLst>
          </p:cNvPr>
          <p:cNvSpPr txBox="1">
            <a:spLocks/>
          </p:cNvSpPr>
          <p:nvPr/>
        </p:nvSpPr>
        <p:spPr>
          <a:xfrm>
            <a:off x="388508" y="246262"/>
            <a:ext cx="8248650" cy="5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dirty="0">
                <a:solidFill>
                  <a:schemeClr val="tx1"/>
                </a:solidFill>
                <a:latin typeface="+mn-lt"/>
                <a:ea typeface="Uni Neue Thin" pitchFamily="50" charset="0"/>
                <a:cs typeface="Uni Neue Thin" pitchFamily="50" charset="0"/>
              </a:defRPr>
            </a:lvl1pPr>
          </a:lstStyle>
          <a:p>
            <a:r>
              <a:rPr lang="en-US"/>
              <a:t>What kind of soil do you want for your crops?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4D85D8CF-C1AD-4F4B-9A79-795B2F03B9E1}"/>
              </a:ext>
            </a:extLst>
          </p:cNvPr>
          <p:cNvSpPr txBox="1">
            <a:spLocks/>
          </p:cNvSpPr>
          <p:nvPr/>
        </p:nvSpPr>
        <p:spPr>
          <a:xfrm>
            <a:off x="447675" y="833234"/>
            <a:ext cx="8248650" cy="5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dirty="0">
                <a:solidFill>
                  <a:schemeClr val="tx1"/>
                </a:solidFill>
                <a:latin typeface="+mn-lt"/>
                <a:ea typeface="Uni Neue Thin" pitchFamily="50" charset="0"/>
                <a:cs typeface="Uni Neue Thin" pitchFamily="50" charset="0"/>
              </a:defRPr>
            </a:lvl1pPr>
          </a:lstStyle>
          <a:p>
            <a:r>
              <a:rPr lang="en-US" dirty="0"/>
              <a:t>  A.				B. 			 C. 			   D.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419C83-1CD3-49F7-A16C-89A5C59EDFFF}"/>
              </a:ext>
            </a:extLst>
          </p:cNvPr>
          <p:cNvCxnSpPr/>
          <p:nvPr/>
        </p:nvCxnSpPr>
        <p:spPr>
          <a:xfrm flipV="1">
            <a:off x="215153" y="724313"/>
            <a:ext cx="8595360" cy="192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43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3CBEE71-75B2-4C09-8966-2612EF1E5C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3368895"/>
              </p:ext>
            </p:extLst>
          </p:nvPr>
        </p:nvGraphicFramePr>
        <p:xfrm>
          <a:off x="1335114" y="76596"/>
          <a:ext cx="9259196" cy="4990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FD333590-A23F-40EC-9A65-7AFD0509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20" y="1648871"/>
            <a:ext cx="2516867" cy="68285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kind of soil do you want on the farm?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A46D74-E1BA-4859-8294-1CFC117BD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460" y="2331721"/>
            <a:ext cx="2286000" cy="701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Healthy Soil 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69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VAS - TEXT SLIDE" val="4ILTt5LT"/>
  <p:tag name="ARTICULATE_SLIDE_COUN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Soils templat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5b14abdb-a2d8-4da3-bd38-6a670431b9e3" xsi:nil="true"/>
    <MigrationWizIdPermissionLevels xmlns="5b14abdb-a2d8-4da3-bd38-6a670431b9e3" xsi:nil="true"/>
    <MigrationWizIdDocumentLibraryPermissions xmlns="5b14abdb-a2d8-4da3-bd38-6a670431b9e3" xsi:nil="true"/>
    <MigrationWizIdSecurityGroups xmlns="5b14abdb-a2d8-4da3-bd38-6a670431b9e3" xsi:nil="true"/>
    <MigrationWizIdPermissions xmlns="5b14abdb-a2d8-4da3-bd38-6a670431b9e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24BD56D65BFB4DAF132AF3206C6D4E" ma:contentTypeVersion="18" ma:contentTypeDescription="Create a new document." ma:contentTypeScope="" ma:versionID="c64f5c8af6fb18944c4465fae9f8a745">
  <xsd:schema xmlns:xsd="http://www.w3.org/2001/XMLSchema" xmlns:xs="http://www.w3.org/2001/XMLSchema" xmlns:p="http://schemas.microsoft.com/office/2006/metadata/properties" xmlns:ns3="5b14abdb-a2d8-4da3-bd38-6a670431b9e3" xmlns:ns4="6bc3950e-bcca-48e5-882c-4c82d13cd1b5" targetNamespace="http://schemas.microsoft.com/office/2006/metadata/properties" ma:root="true" ma:fieldsID="30f9b63876f32e9cd1cfb627d2eaae7e" ns3:_="" ns4:_="">
    <xsd:import namespace="5b14abdb-a2d8-4da3-bd38-6a670431b9e3"/>
    <xsd:import namespace="6bc3950e-bcca-48e5-882c-4c82d13cd1b5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4abdb-a2d8-4da3-bd38-6a670431b9e3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3950e-bcca-48e5-882c-4c82d13cd1b5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3F24C9-3E7E-4D28-8CFD-E59A2BDAF80C}">
  <ds:schemaRefs>
    <ds:schemaRef ds:uri="6bc3950e-bcca-48e5-882c-4c82d13cd1b5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5b14abdb-a2d8-4da3-bd38-6a670431b9e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2D28044-F6FA-40AC-A218-9E5B0D5348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14abdb-a2d8-4da3-bd38-6a670431b9e3"/>
    <ds:schemaRef ds:uri="6bc3950e-bcca-48e5-882c-4c82d13cd1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2BE03E-2331-417A-B6F8-AEB729952F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</TotalTime>
  <Words>1020</Words>
  <Application>Microsoft Macintosh PowerPoint</Application>
  <PresentationFormat>On-screen Show (16:9)</PresentationFormat>
  <Paragraphs>136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HGGothicE</vt:lpstr>
      <vt:lpstr>Abadi</vt:lpstr>
      <vt:lpstr>Arial</vt:lpstr>
      <vt:lpstr>Calibri</vt:lpstr>
      <vt:lpstr>Calibri Light</vt:lpstr>
      <vt:lpstr>Office Theme</vt:lpstr>
      <vt:lpstr>3_Soils template</vt:lpstr>
      <vt:lpstr>PowerPoint Presentation</vt:lpstr>
      <vt:lpstr>Soil Health  </vt:lpstr>
      <vt:lpstr>PowerPoint Presentation</vt:lpstr>
      <vt:lpstr>Is it really that bad?</vt:lpstr>
      <vt:lpstr>Is it really that bad?</vt:lpstr>
      <vt:lpstr>How does it happen?</vt:lpstr>
      <vt:lpstr>Erosion and Soil Health</vt:lpstr>
      <vt:lpstr>PowerPoint Presentation</vt:lpstr>
      <vt:lpstr>What kind of soil do you want on the farm?</vt:lpstr>
      <vt:lpstr>Soil Health and Conservation</vt:lpstr>
      <vt:lpstr>Soil Health Definition</vt:lpstr>
      <vt:lpstr>Soil Health=Soil Function</vt:lpstr>
      <vt:lpstr>Aboveground diversity is a mirror for belowground diversity.</vt:lpstr>
      <vt:lpstr>Soil Health – Start thinking C-N-P-K</vt:lpstr>
      <vt:lpstr>Ask yourself – Which side do you have  more check marks for? </vt:lpstr>
      <vt:lpstr>Keys to building healthy, high-quality soil </vt:lpstr>
      <vt:lpstr>Insert Local NOPP Soil Health Example</vt:lpstr>
      <vt:lpstr>Current Soil Health Limitations</vt:lpstr>
      <vt:lpstr>DATCP Soil Health Training Videos</vt:lpstr>
      <vt:lpstr>Soil Resources 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Clark</dc:creator>
  <cp:lastModifiedBy>Megan Sankey</cp:lastModifiedBy>
  <cp:revision>94</cp:revision>
  <cp:lastPrinted>2020-08-12T21:00:36Z</cp:lastPrinted>
  <dcterms:created xsi:type="dcterms:W3CDTF">2020-07-07T13:40:16Z</dcterms:created>
  <dcterms:modified xsi:type="dcterms:W3CDTF">2025-02-10T15:41:27Z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3904C3F3-09D8-46CC-B954-0E64CA58937A</vt:lpwstr>
  </property>
  <property fmtid="{D5CDD505-2E9C-101B-9397-08002B2CF9AE}" pid="3" name="ArticulatePath">
    <vt:lpwstr>VAS PPT Template</vt:lpwstr>
  </property>
  <property fmtid="{D5CDD505-2E9C-101B-9397-08002B2CF9AE}" pid="4" name="ContentTypeId">
    <vt:lpwstr>0x0101002624BD56D65BFB4DAF132AF3206C6D4E</vt:lpwstr>
  </property>
</Properties>
</file>