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8" r:id="rId2"/>
    <p:sldMasterId id="2147483672" r:id="rId3"/>
    <p:sldMasterId id="2147483677" r:id="rId4"/>
    <p:sldMasterId id="2147483687" r:id="rId5"/>
    <p:sldMasterId id="2147483692" r:id="rId6"/>
    <p:sldMasterId id="2147483697" r:id="rId7"/>
    <p:sldMasterId id="2147483702" r:id="rId8"/>
  </p:sldMasterIdLst>
  <p:notesMasterIdLst>
    <p:notesMasterId r:id="rId34"/>
  </p:notesMasterIdLst>
  <p:handoutMasterIdLst>
    <p:handoutMasterId r:id="rId35"/>
  </p:handoutMasterIdLst>
  <p:sldIdLst>
    <p:sldId id="1543" r:id="rId9"/>
    <p:sldId id="1547" r:id="rId10"/>
    <p:sldId id="1544" r:id="rId11"/>
    <p:sldId id="1545" r:id="rId12"/>
    <p:sldId id="1550" r:id="rId13"/>
    <p:sldId id="1552" r:id="rId14"/>
    <p:sldId id="1554" r:id="rId15"/>
    <p:sldId id="595" r:id="rId16"/>
    <p:sldId id="1555" r:id="rId17"/>
    <p:sldId id="1556" r:id="rId18"/>
    <p:sldId id="1611" r:id="rId19"/>
    <p:sldId id="560" r:id="rId20"/>
    <p:sldId id="1558" r:id="rId21"/>
    <p:sldId id="1559" r:id="rId22"/>
    <p:sldId id="1560" r:id="rId23"/>
    <p:sldId id="1612" r:id="rId24"/>
    <p:sldId id="1564" r:id="rId25"/>
    <p:sldId id="1566" r:id="rId26"/>
    <p:sldId id="1608" r:id="rId27"/>
    <p:sldId id="1609" r:id="rId28"/>
    <p:sldId id="1610" r:id="rId29"/>
    <p:sldId id="1613" r:id="rId30"/>
    <p:sldId id="1569" r:id="rId31"/>
    <p:sldId id="1614" r:id="rId32"/>
    <p:sldId id="165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3A8D6D-F364-A1DB-101F-39DE7F8CF513}" name="Dan Marzu" initials="DM" userId="S::marzu@wisc.edu::bd168ded-da7d-4ec3-be12-5d353ff9213d" providerId="AD"/>
  <p188:author id="{2281DF8A-2F63-A710-A5C4-7EB106F9349D}" name="LANDON R BAUMGARTNER" initials="LB" userId="S::lrbaumgartne@wisc.edu::f4f0f362-020d-4b3b-b529-2a53a1703c75" providerId="AD"/>
  <p188:author id="{D0BF2ADF-4976-1F9A-0387-05E1B6B5B473}" name="Michael Geissinger" initials="MG" userId="S::mgeissinger@wisc.edu::e2124793-c9ba-40b3-a647-f6117409785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5CF4C"/>
    <a:srgbClr val="993366"/>
    <a:srgbClr val="999966"/>
    <a:srgbClr val="CC6600"/>
    <a:srgbClr val="336600"/>
    <a:srgbClr val="9966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06672-AB65-8049-977F-E65E523EF0A8}" v="659" dt="2024-07-10T20:53:42.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9376"/>
    <p:restoredTop sz="94653"/>
  </p:normalViewPr>
  <p:slideViewPr>
    <p:cSldViewPr snapToGrid="0">
      <p:cViewPr varScale="1">
        <p:scale>
          <a:sx n="119" d="100"/>
          <a:sy n="119" d="100"/>
        </p:scale>
        <p:origin x="232" y="2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Geissinger" userId="e2124793-c9ba-40b3-a647-f61174097853" providerId="ADAL" clId="{88806672-AB65-8049-977F-E65E523EF0A8}"/>
    <pc:docChg chg="undo custSel addSld delSld modSld sldOrd">
      <pc:chgData name="Michael Geissinger" userId="e2124793-c9ba-40b3-a647-f61174097853" providerId="ADAL" clId="{88806672-AB65-8049-977F-E65E523EF0A8}" dt="2024-07-10T20:53:38.572" v="2413" actId="20577"/>
      <pc:docMkLst>
        <pc:docMk/>
      </pc:docMkLst>
      <pc:sldChg chg="modSp add mod delCm">
        <pc:chgData name="Michael Geissinger" userId="e2124793-c9ba-40b3-a647-f61174097853" providerId="ADAL" clId="{88806672-AB65-8049-977F-E65E523EF0A8}" dt="2024-06-21T19:31:12.838" v="1394" actId="1076"/>
        <pc:sldMkLst>
          <pc:docMk/>
          <pc:sldMk cId="3861617877" sldId="560"/>
        </pc:sldMkLst>
        <pc:spChg chg="mod">
          <ac:chgData name="Michael Geissinger" userId="e2124793-c9ba-40b3-a647-f61174097853" providerId="ADAL" clId="{88806672-AB65-8049-977F-E65E523EF0A8}" dt="2024-06-21T19:31:12.838" v="1394" actId="1076"/>
          <ac:spMkLst>
            <pc:docMk/>
            <pc:sldMk cId="3861617877" sldId="560"/>
            <ac:spMk id="2" creationId="{DB486F06-9457-4162-8A64-474426FA3FBF}"/>
          </ac:spMkLst>
        </pc:spChg>
        <pc:extLst>
          <p:ext xmlns:p="http://schemas.openxmlformats.org/presentationml/2006/main" uri="{D6D511B9-2390-475A-947B-AFAB55BFBCF1}">
            <pc226:cmChg xmlns:pc226="http://schemas.microsoft.com/office/powerpoint/2022/06/main/command" chg="del">
              <pc226:chgData name="Michael Geissinger" userId="e2124793-c9ba-40b3-a647-f61174097853" providerId="ADAL" clId="{88806672-AB65-8049-977F-E65E523EF0A8}" dt="2024-06-20T18:52:32.267" v="1313"/>
              <pc2:cmMkLst xmlns:pc2="http://schemas.microsoft.com/office/powerpoint/2019/9/main/command">
                <pc:docMk/>
                <pc:sldMk cId="3861617877" sldId="560"/>
                <pc2:cmMk id="{FD41CFA2-6B2D-4E4C-A7B4-EE5FBF9662FA}"/>
              </pc2:cmMkLst>
            </pc226:cmChg>
          </p:ext>
        </pc:extLst>
      </pc:sldChg>
      <pc:sldChg chg="addSp delSp modSp add mod modNotesTx">
        <pc:chgData name="Michael Geissinger" userId="e2124793-c9ba-40b3-a647-f61174097853" providerId="ADAL" clId="{88806672-AB65-8049-977F-E65E523EF0A8}" dt="2024-06-20T18:17:30.781" v="480"/>
        <pc:sldMkLst>
          <pc:docMk/>
          <pc:sldMk cId="2785162066" sldId="595"/>
        </pc:sldMkLst>
        <pc:spChg chg="del">
          <ac:chgData name="Michael Geissinger" userId="e2124793-c9ba-40b3-a647-f61174097853" providerId="ADAL" clId="{88806672-AB65-8049-977F-E65E523EF0A8}" dt="2024-06-20T18:12:45.500" v="144" actId="478"/>
          <ac:spMkLst>
            <pc:docMk/>
            <pc:sldMk cId="2785162066" sldId="595"/>
            <ac:spMk id="2" creationId="{D07E1E20-75AD-4E87-B0C1-A9C7BB82D618}"/>
          </ac:spMkLst>
        </pc:spChg>
        <pc:spChg chg="add mod">
          <ac:chgData name="Michael Geissinger" userId="e2124793-c9ba-40b3-a647-f61174097853" providerId="ADAL" clId="{88806672-AB65-8049-977F-E65E523EF0A8}" dt="2024-06-20T18:17:13.561" v="474" actId="115"/>
          <ac:spMkLst>
            <pc:docMk/>
            <pc:sldMk cId="2785162066" sldId="595"/>
            <ac:spMk id="5" creationId="{8A4C2D89-B5BF-B26D-1C32-6BBCE65335F4}"/>
          </ac:spMkLst>
        </pc:spChg>
        <pc:spChg chg="add del mod">
          <ac:chgData name="Michael Geissinger" userId="e2124793-c9ba-40b3-a647-f61174097853" providerId="ADAL" clId="{88806672-AB65-8049-977F-E65E523EF0A8}" dt="2024-06-20T18:13:29.140" v="197"/>
          <ac:spMkLst>
            <pc:docMk/>
            <pc:sldMk cId="2785162066" sldId="595"/>
            <ac:spMk id="6" creationId="{A112C7A1-F34C-0E67-6B96-288DF5726BF6}"/>
          </ac:spMkLst>
        </pc:spChg>
        <pc:spChg chg="add del mod">
          <ac:chgData name="Michael Geissinger" userId="e2124793-c9ba-40b3-a647-f61174097853" providerId="ADAL" clId="{88806672-AB65-8049-977F-E65E523EF0A8}" dt="2024-06-20T18:13:21.441" v="193" actId="478"/>
          <ac:spMkLst>
            <pc:docMk/>
            <pc:sldMk cId="2785162066" sldId="595"/>
            <ac:spMk id="7" creationId="{32DD73F7-BB57-289A-C9D7-8365D750910D}"/>
          </ac:spMkLst>
        </pc:spChg>
        <pc:spChg chg="add mod">
          <ac:chgData name="Michael Geissinger" userId="e2124793-c9ba-40b3-a647-f61174097853" providerId="ADAL" clId="{88806672-AB65-8049-977F-E65E523EF0A8}" dt="2024-06-20T18:16:18.024" v="460" actId="1076"/>
          <ac:spMkLst>
            <pc:docMk/>
            <pc:sldMk cId="2785162066" sldId="595"/>
            <ac:spMk id="8" creationId="{527C5601-8E26-340B-7D70-B8F002299023}"/>
          </ac:spMkLst>
        </pc:spChg>
        <pc:spChg chg="add mod">
          <ac:chgData name="Michael Geissinger" userId="e2124793-c9ba-40b3-a647-f61174097853" providerId="ADAL" clId="{88806672-AB65-8049-977F-E65E523EF0A8}" dt="2024-06-20T18:17:03.222" v="473" actId="1076"/>
          <ac:spMkLst>
            <pc:docMk/>
            <pc:sldMk cId="2785162066" sldId="595"/>
            <ac:spMk id="9" creationId="{E34F7D49-AEDB-F06A-27F3-B16993A79D5E}"/>
          </ac:spMkLst>
        </pc:spChg>
        <pc:spChg chg="add mod">
          <ac:chgData name="Michael Geissinger" userId="e2124793-c9ba-40b3-a647-f61174097853" providerId="ADAL" clId="{88806672-AB65-8049-977F-E65E523EF0A8}" dt="2024-06-20T18:17:00.746" v="472" actId="1076"/>
          <ac:spMkLst>
            <pc:docMk/>
            <pc:sldMk cId="2785162066" sldId="595"/>
            <ac:spMk id="10" creationId="{2DE6B730-DE67-4DC5-50C4-406E6537590E}"/>
          </ac:spMkLst>
        </pc:spChg>
        <pc:spChg chg="add mod">
          <ac:chgData name="Michael Geissinger" userId="e2124793-c9ba-40b3-a647-f61174097853" providerId="ADAL" clId="{88806672-AB65-8049-977F-E65E523EF0A8}" dt="2024-06-20T18:16:57.746" v="471" actId="1076"/>
          <ac:spMkLst>
            <pc:docMk/>
            <pc:sldMk cId="2785162066" sldId="595"/>
            <ac:spMk id="11" creationId="{0D0039EE-87AA-743C-7DB8-06813DFE53B5}"/>
          </ac:spMkLst>
        </pc:spChg>
        <pc:spChg chg="add mod">
          <ac:chgData name="Michael Geissinger" userId="e2124793-c9ba-40b3-a647-f61174097853" providerId="ADAL" clId="{88806672-AB65-8049-977F-E65E523EF0A8}" dt="2024-06-20T18:16:42.080" v="466" actId="1076"/>
          <ac:spMkLst>
            <pc:docMk/>
            <pc:sldMk cId="2785162066" sldId="595"/>
            <ac:spMk id="12" creationId="{29F8CB6A-C146-B37C-1613-496AFE67FF0C}"/>
          </ac:spMkLst>
        </pc:spChg>
        <pc:spChg chg="add mod">
          <ac:chgData name="Michael Geissinger" userId="e2124793-c9ba-40b3-a647-f61174097853" providerId="ADAL" clId="{88806672-AB65-8049-977F-E65E523EF0A8}" dt="2024-06-20T18:16:55.189" v="470" actId="1076"/>
          <ac:spMkLst>
            <pc:docMk/>
            <pc:sldMk cId="2785162066" sldId="595"/>
            <ac:spMk id="13" creationId="{5F055F8A-DA39-2B2C-93C0-21D9CAE06E4A}"/>
          </ac:spMkLst>
        </pc:spChg>
        <pc:spChg chg="add mod">
          <ac:chgData name="Michael Geissinger" userId="e2124793-c9ba-40b3-a647-f61174097853" providerId="ADAL" clId="{88806672-AB65-8049-977F-E65E523EF0A8}" dt="2024-06-20T18:16:52.396" v="469" actId="1076"/>
          <ac:spMkLst>
            <pc:docMk/>
            <pc:sldMk cId="2785162066" sldId="595"/>
            <ac:spMk id="14" creationId="{8142A412-D405-D88A-91B5-0C23CD03E8AA}"/>
          </ac:spMkLst>
        </pc:spChg>
        <pc:spChg chg="add mod">
          <ac:chgData name="Michael Geissinger" userId="e2124793-c9ba-40b3-a647-f61174097853" providerId="ADAL" clId="{88806672-AB65-8049-977F-E65E523EF0A8}" dt="2024-06-20T18:16:48.663" v="468" actId="1076"/>
          <ac:spMkLst>
            <pc:docMk/>
            <pc:sldMk cId="2785162066" sldId="595"/>
            <ac:spMk id="15" creationId="{72E3F509-3093-5E7D-1E4F-DC5AEE6C4D89}"/>
          </ac:spMkLst>
        </pc:spChg>
        <pc:spChg chg="add del mod">
          <ac:chgData name="Michael Geissinger" userId="e2124793-c9ba-40b3-a647-f61174097853" providerId="ADAL" clId="{88806672-AB65-8049-977F-E65E523EF0A8}" dt="2024-06-20T18:16:14.923" v="459" actId="478"/>
          <ac:spMkLst>
            <pc:docMk/>
            <pc:sldMk cId="2785162066" sldId="595"/>
            <ac:spMk id="17" creationId="{87490377-0BCA-E7BD-53F2-6F1540E16A4F}"/>
          </ac:spMkLst>
        </pc:spChg>
        <pc:graphicFrameChg chg="del mod">
          <ac:chgData name="Michael Geissinger" userId="e2124793-c9ba-40b3-a647-f61174097853" providerId="ADAL" clId="{88806672-AB65-8049-977F-E65E523EF0A8}" dt="2024-06-20T18:16:11.870" v="458" actId="478"/>
          <ac:graphicFrameMkLst>
            <pc:docMk/>
            <pc:sldMk cId="2785162066" sldId="595"/>
            <ac:graphicFrameMk id="4" creationId="{DB45BC7A-C2E2-4FDC-B8DA-78E0D776BC9D}"/>
          </ac:graphicFrameMkLst>
        </pc:graphicFrameChg>
      </pc:sldChg>
      <pc:sldChg chg="modSp mod">
        <pc:chgData name="Michael Geissinger" userId="e2124793-c9ba-40b3-a647-f61174097853" providerId="ADAL" clId="{88806672-AB65-8049-977F-E65E523EF0A8}" dt="2024-06-20T18:55:23.086" v="1391" actId="403"/>
        <pc:sldMkLst>
          <pc:docMk/>
          <pc:sldMk cId="2842369044" sldId="1543"/>
        </pc:sldMkLst>
        <pc:spChg chg="mod">
          <ac:chgData name="Michael Geissinger" userId="e2124793-c9ba-40b3-a647-f61174097853" providerId="ADAL" clId="{88806672-AB65-8049-977F-E65E523EF0A8}" dt="2024-06-20T18:55:23.086" v="1391" actId="403"/>
          <ac:spMkLst>
            <pc:docMk/>
            <pc:sldMk cId="2842369044" sldId="1543"/>
            <ac:spMk id="2" creationId="{2009FC1A-91A8-4858-D09A-31B6BBD0B9B4}"/>
          </ac:spMkLst>
        </pc:spChg>
        <pc:spChg chg="mod">
          <ac:chgData name="Michael Geissinger" userId="e2124793-c9ba-40b3-a647-f61174097853" providerId="ADAL" clId="{88806672-AB65-8049-977F-E65E523EF0A8}" dt="2024-06-20T18:55:16.205" v="1390" actId="1076"/>
          <ac:spMkLst>
            <pc:docMk/>
            <pc:sldMk cId="2842369044" sldId="1543"/>
            <ac:spMk id="3" creationId="{21BA136E-C711-3DEE-338D-C8EED7D8F581}"/>
          </ac:spMkLst>
        </pc:spChg>
      </pc:sldChg>
      <pc:sldChg chg="modSp mod delCm modCm">
        <pc:chgData name="Michael Geissinger" userId="e2124793-c9ba-40b3-a647-f61174097853" providerId="ADAL" clId="{88806672-AB65-8049-977F-E65E523EF0A8}" dt="2024-06-21T19:30:07.832" v="1392"/>
        <pc:sldMkLst>
          <pc:docMk/>
          <pc:sldMk cId="1286095917" sldId="1544"/>
        </pc:sldMkLst>
        <pc:spChg chg="mod">
          <ac:chgData name="Michael Geissinger" userId="e2124793-c9ba-40b3-a647-f61174097853" providerId="ADAL" clId="{88806672-AB65-8049-977F-E65E523EF0A8}" dt="2024-06-20T17:56:53.457" v="21" actId="20577"/>
          <ac:spMkLst>
            <pc:docMk/>
            <pc:sldMk cId="1286095917" sldId="1544"/>
            <ac:spMk id="2" creationId="{73689D0C-4D3C-970E-DFE8-467517C73243}"/>
          </ac:spMkLst>
        </pc:spChg>
        <pc:spChg chg="mod">
          <ac:chgData name="Michael Geissinger" userId="e2124793-c9ba-40b3-a647-f61174097853" providerId="ADAL" clId="{88806672-AB65-8049-977F-E65E523EF0A8}" dt="2024-06-20T17:57:20.148" v="78" actId="20577"/>
          <ac:spMkLst>
            <pc:docMk/>
            <pc:sldMk cId="1286095917" sldId="1544"/>
            <ac:spMk id="3" creationId="{063C44BD-D804-FEE4-0C63-76A1A51DB745}"/>
          </ac:spMkLst>
        </pc:spChg>
        <pc:extLst>
          <p:ext xmlns:p="http://schemas.openxmlformats.org/presentationml/2006/main" uri="{D6D511B9-2390-475A-947B-AFAB55BFBCF1}">
            <pc226:cmChg xmlns:pc226="http://schemas.microsoft.com/office/powerpoint/2022/06/main/command" chg="del mod">
              <pc226:chgData name="Michael Geissinger" userId="e2124793-c9ba-40b3-a647-f61174097853" providerId="ADAL" clId="{88806672-AB65-8049-977F-E65E523EF0A8}" dt="2024-06-21T19:30:07.832" v="1392"/>
              <pc2:cmMkLst xmlns:pc2="http://schemas.microsoft.com/office/powerpoint/2019/9/main/command">
                <pc:docMk/>
                <pc:sldMk cId="1286095917" sldId="1544"/>
                <pc2:cmMk id="{B08489A6-1884-4D6B-B67B-2F33361A4724}"/>
              </pc2:cmMkLst>
            </pc226:cmChg>
          </p:ext>
        </pc:extLst>
      </pc:sldChg>
      <pc:sldChg chg="modSp del mod">
        <pc:chgData name="Michael Geissinger" userId="e2124793-c9ba-40b3-a647-f61174097853" providerId="ADAL" clId="{88806672-AB65-8049-977F-E65E523EF0A8}" dt="2024-06-20T18:09:54.485" v="101" actId="2696"/>
        <pc:sldMkLst>
          <pc:docMk/>
          <pc:sldMk cId="90282921" sldId="1546"/>
        </pc:sldMkLst>
        <pc:spChg chg="mod">
          <ac:chgData name="Michael Geissinger" userId="e2124793-c9ba-40b3-a647-f61174097853" providerId="ADAL" clId="{88806672-AB65-8049-977F-E65E523EF0A8}" dt="2024-06-20T17:58:05.992" v="96" actId="20577"/>
          <ac:spMkLst>
            <pc:docMk/>
            <pc:sldMk cId="90282921" sldId="1546"/>
            <ac:spMk id="2" creationId="{49B78FC7-7B6C-9A80-8F0D-1DEC56D63AC3}"/>
          </ac:spMkLst>
        </pc:spChg>
      </pc:sldChg>
      <pc:sldChg chg="modSp mod">
        <pc:chgData name="Michael Geissinger" userId="e2124793-c9ba-40b3-a647-f61174097853" providerId="ADAL" clId="{88806672-AB65-8049-977F-E65E523EF0A8}" dt="2024-07-09T20:44:34.202" v="1473" actId="20577"/>
        <pc:sldMkLst>
          <pc:docMk/>
          <pc:sldMk cId="3545274756" sldId="1547"/>
        </pc:sldMkLst>
        <pc:spChg chg="mod">
          <ac:chgData name="Michael Geissinger" userId="e2124793-c9ba-40b3-a647-f61174097853" providerId="ADAL" clId="{88806672-AB65-8049-977F-E65E523EF0A8}" dt="2024-07-09T20:44:34.202" v="1473" actId="20577"/>
          <ac:spMkLst>
            <pc:docMk/>
            <pc:sldMk cId="3545274756" sldId="1547"/>
            <ac:spMk id="3" creationId="{E0D74FA5-EA24-F2C0-CA54-F7CD77A6A9AF}"/>
          </ac:spMkLst>
        </pc:spChg>
      </pc:sldChg>
      <pc:sldChg chg="del">
        <pc:chgData name="Michael Geissinger" userId="e2124793-c9ba-40b3-a647-f61174097853" providerId="ADAL" clId="{88806672-AB65-8049-977F-E65E523EF0A8}" dt="2024-06-20T17:56:45.020" v="0" actId="2696"/>
        <pc:sldMkLst>
          <pc:docMk/>
          <pc:sldMk cId="2503686428" sldId="1548"/>
        </pc:sldMkLst>
      </pc:sldChg>
      <pc:sldChg chg="del">
        <pc:chgData name="Michael Geissinger" userId="e2124793-c9ba-40b3-a647-f61174097853" providerId="ADAL" clId="{88806672-AB65-8049-977F-E65E523EF0A8}" dt="2024-06-20T17:58:00.944" v="79" actId="2696"/>
        <pc:sldMkLst>
          <pc:docMk/>
          <pc:sldMk cId="3516106009" sldId="1549"/>
        </pc:sldMkLst>
      </pc:sldChg>
      <pc:sldChg chg="addSp delSp modSp mod modNotesTx">
        <pc:chgData name="Michael Geissinger" userId="e2124793-c9ba-40b3-a647-f61174097853" providerId="ADAL" clId="{88806672-AB65-8049-977F-E65E523EF0A8}" dt="2024-06-20T18:10:21.575" v="106" actId="14100"/>
        <pc:sldMkLst>
          <pc:docMk/>
          <pc:sldMk cId="3187304954" sldId="1550"/>
        </pc:sldMkLst>
        <pc:spChg chg="del">
          <ac:chgData name="Michael Geissinger" userId="e2124793-c9ba-40b3-a647-f61174097853" providerId="ADAL" clId="{88806672-AB65-8049-977F-E65E523EF0A8}" dt="2024-06-20T18:10:13.270" v="102" actId="478"/>
          <ac:spMkLst>
            <pc:docMk/>
            <pc:sldMk cId="3187304954" sldId="1550"/>
            <ac:spMk id="3" creationId="{8D886EAE-983A-3590-2B1A-1E0D704417AE}"/>
          </ac:spMkLst>
        </pc:spChg>
        <pc:spChg chg="add del mod">
          <ac:chgData name="Michael Geissinger" userId="e2124793-c9ba-40b3-a647-f61174097853" providerId="ADAL" clId="{88806672-AB65-8049-977F-E65E523EF0A8}" dt="2024-06-20T18:10:15.264" v="103" actId="478"/>
          <ac:spMkLst>
            <pc:docMk/>
            <pc:sldMk cId="3187304954" sldId="1550"/>
            <ac:spMk id="5" creationId="{BCC2FC76-7EED-0205-D12C-38B485B6B01B}"/>
          </ac:spMkLst>
        </pc:spChg>
        <pc:spChg chg="add mod">
          <ac:chgData name="Michael Geissinger" userId="e2124793-c9ba-40b3-a647-f61174097853" providerId="ADAL" clId="{88806672-AB65-8049-977F-E65E523EF0A8}" dt="2024-06-20T18:10:21.575" v="106" actId="14100"/>
          <ac:spMkLst>
            <pc:docMk/>
            <pc:sldMk cId="3187304954" sldId="1550"/>
            <ac:spMk id="7" creationId="{2F448EA4-3D24-8373-5BC6-17023465F9FD}"/>
          </ac:spMkLst>
        </pc:spChg>
      </pc:sldChg>
      <pc:sldChg chg="modSp del mod">
        <pc:chgData name="Michael Geissinger" userId="e2124793-c9ba-40b3-a647-f61174097853" providerId="ADAL" clId="{88806672-AB65-8049-977F-E65E523EF0A8}" dt="2024-06-20T18:11:17.371" v="115" actId="2696"/>
        <pc:sldMkLst>
          <pc:docMk/>
          <pc:sldMk cId="731358232" sldId="1551"/>
        </pc:sldMkLst>
        <pc:spChg chg="mod">
          <ac:chgData name="Michael Geissinger" userId="e2124793-c9ba-40b3-a647-f61174097853" providerId="ADAL" clId="{88806672-AB65-8049-977F-E65E523EF0A8}" dt="2024-06-20T18:10:37.434" v="114" actId="20577"/>
          <ac:spMkLst>
            <pc:docMk/>
            <pc:sldMk cId="731358232" sldId="1551"/>
            <ac:spMk id="2" creationId="{5A9F961C-8C7F-5C14-1B3F-1097A769E347}"/>
          </ac:spMkLst>
        </pc:spChg>
      </pc:sldChg>
      <pc:sldChg chg="modSp mod">
        <pc:chgData name="Michael Geissinger" userId="e2124793-c9ba-40b3-a647-f61174097853" providerId="ADAL" clId="{88806672-AB65-8049-977F-E65E523EF0A8}" dt="2024-06-20T18:18:54.474" v="497" actId="20577"/>
        <pc:sldMkLst>
          <pc:docMk/>
          <pc:sldMk cId="3109991517" sldId="1552"/>
        </pc:sldMkLst>
        <pc:spChg chg="mod">
          <ac:chgData name="Michael Geissinger" userId="e2124793-c9ba-40b3-a647-f61174097853" providerId="ADAL" clId="{88806672-AB65-8049-977F-E65E523EF0A8}" dt="2024-06-20T18:18:54.474" v="497" actId="20577"/>
          <ac:spMkLst>
            <pc:docMk/>
            <pc:sldMk cId="3109991517" sldId="1552"/>
            <ac:spMk id="2" creationId="{E5455F07-03B3-B8E8-5BE3-A3DB35E853E4}"/>
          </ac:spMkLst>
        </pc:spChg>
        <pc:spChg chg="mod">
          <ac:chgData name="Michael Geissinger" userId="e2124793-c9ba-40b3-a647-f61174097853" providerId="ADAL" clId="{88806672-AB65-8049-977F-E65E523EF0A8}" dt="2024-06-20T18:17:26.581" v="479" actId="20577"/>
          <ac:spMkLst>
            <pc:docMk/>
            <pc:sldMk cId="3109991517" sldId="1552"/>
            <ac:spMk id="3" creationId="{1159FFC1-ED1C-0F85-78E6-19D30E375054}"/>
          </ac:spMkLst>
        </pc:spChg>
      </pc:sldChg>
      <pc:sldChg chg="del">
        <pc:chgData name="Michael Geissinger" userId="e2124793-c9ba-40b3-a647-f61174097853" providerId="ADAL" clId="{88806672-AB65-8049-977F-E65E523EF0A8}" dt="2024-06-20T18:19:14.788" v="514" actId="2696"/>
        <pc:sldMkLst>
          <pc:docMk/>
          <pc:sldMk cId="58866982" sldId="1553"/>
        </pc:sldMkLst>
      </pc:sldChg>
      <pc:sldChg chg="modSp mod ord">
        <pc:chgData name="Michael Geissinger" userId="e2124793-c9ba-40b3-a647-f61174097853" providerId="ADAL" clId="{88806672-AB65-8049-977F-E65E523EF0A8}" dt="2024-06-20T18:19:01.550" v="513" actId="20577"/>
        <pc:sldMkLst>
          <pc:docMk/>
          <pc:sldMk cId="1724514965" sldId="1554"/>
        </pc:sldMkLst>
        <pc:spChg chg="mod">
          <ac:chgData name="Michael Geissinger" userId="e2124793-c9ba-40b3-a647-f61174097853" providerId="ADAL" clId="{88806672-AB65-8049-977F-E65E523EF0A8}" dt="2024-06-20T18:19:01.550" v="513" actId="20577"/>
          <ac:spMkLst>
            <pc:docMk/>
            <pc:sldMk cId="1724514965" sldId="1554"/>
            <ac:spMk id="2" creationId="{E5455F07-03B3-B8E8-5BE3-A3DB35E853E4}"/>
          </ac:spMkLst>
        </pc:spChg>
      </pc:sldChg>
      <pc:sldChg chg="modSp mod">
        <pc:chgData name="Michael Geissinger" userId="e2124793-c9ba-40b3-a647-f61174097853" providerId="ADAL" clId="{88806672-AB65-8049-977F-E65E523EF0A8}" dt="2024-06-20T18:20:18.344" v="625" actId="20577"/>
        <pc:sldMkLst>
          <pc:docMk/>
          <pc:sldMk cId="3129255962" sldId="1555"/>
        </pc:sldMkLst>
        <pc:spChg chg="mod">
          <ac:chgData name="Michael Geissinger" userId="e2124793-c9ba-40b3-a647-f61174097853" providerId="ADAL" clId="{88806672-AB65-8049-977F-E65E523EF0A8}" dt="2024-06-20T18:19:23.914" v="548" actId="20577"/>
          <ac:spMkLst>
            <pc:docMk/>
            <pc:sldMk cId="3129255962" sldId="1555"/>
            <ac:spMk id="2" creationId="{FE5D81A8-CC40-F833-E78C-D74119779D0C}"/>
          </ac:spMkLst>
        </pc:spChg>
        <pc:spChg chg="mod">
          <ac:chgData name="Michael Geissinger" userId="e2124793-c9ba-40b3-a647-f61174097853" providerId="ADAL" clId="{88806672-AB65-8049-977F-E65E523EF0A8}" dt="2024-06-20T18:20:18.344" v="625" actId="20577"/>
          <ac:spMkLst>
            <pc:docMk/>
            <pc:sldMk cId="3129255962" sldId="1555"/>
            <ac:spMk id="3" creationId="{6CEB10A4-C645-8DB8-3729-AD6D6E7740F1}"/>
          </ac:spMkLst>
        </pc:spChg>
      </pc:sldChg>
      <pc:sldChg chg="addSp delSp modSp mod">
        <pc:chgData name="Michael Geissinger" userId="e2124793-c9ba-40b3-a647-f61174097853" providerId="ADAL" clId="{88806672-AB65-8049-977F-E65E523EF0A8}" dt="2024-06-21T19:33:59.551" v="1403" actId="1076"/>
        <pc:sldMkLst>
          <pc:docMk/>
          <pc:sldMk cId="241059114" sldId="1556"/>
        </pc:sldMkLst>
        <pc:spChg chg="del mod">
          <ac:chgData name="Michael Geissinger" userId="e2124793-c9ba-40b3-a647-f61174097853" providerId="ADAL" clId="{88806672-AB65-8049-977F-E65E523EF0A8}" dt="2024-06-20T18:53:07.749" v="1344" actId="478"/>
          <ac:spMkLst>
            <pc:docMk/>
            <pc:sldMk cId="241059114" sldId="1556"/>
            <ac:spMk id="2" creationId="{FE5D81A8-CC40-F833-E78C-D74119779D0C}"/>
          </ac:spMkLst>
        </pc:spChg>
        <pc:spChg chg="del mod">
          <ac:chgData name="Michael Geissinger" userId="e2124793-c9ba-40b3-a647-f61174097853" providerId="ADAL" clId="{88806672-AB65-8049-977F-E65E523EF0A8}" dt="2024-06-20T18:53:59.754" v="1351" actId="478"/>
          <ac:spMkLst>
            <pc:docMk/>
            <pc:sldMk cId="241059114" sldId="1556"/>
            <ac:spMk id="3" creationId="{6CEB10A4-C645-8DB8-3729-AD6D6E7740F1}"/>
          </ac:spMkLst>
        </pc:spChg>
        <pc:spChg chg="del">
          <ac:chgData name="Michael Geissinger" userId="e2124793-c9ba-40b3-a647-f61174097853" providerId="ADAL" clId="{88806672-AB65-8049-977F-E65E523EF0A8}" dt="2024-06-20T18:21:00.668" v="628" actId="478"/>
          <ac:spMkLst>
            <pc:docMk/>
            <pc:sldMk cId="241059114" sldId="1556"/>
            <ac:spMk id="5" creationId="{8EBFE759-1285-1AC7-A2D6-EE7EFABA7200}"/>
          </ac:spMkLst>
        </pc:spChg>
        <pc:spChg chg="add mod">
          <ac:chgData name="Michael Geissinger" userId="e2124793-c9ba-40b3-a647-f61174097853" providerId="ADAL" clId="{88806672-AB65-8049-977F-E65E523EF0A8}" dt="2024-06-20T18:53:02.103" v="1342" actId="20577"/>
          <ac:spMkLst>
            <pc:docMk/>
            <pc:sldMk cId="241059114" sldId="1556"/>
            <ac:spMk id="6" creationId="{4BA95BF3-59D7-7ED3-31F8-7F52A67D923B}"/>
          </ac:spMkLst>
        </pc:spChg>
        <pc:spChg chg="add del mod">
          <ac:chgData name="Michael Geissinger" userId="e2124793-c9ba-40b3-a647-f61174097853" providerId="ADAL" clId="{88806672-AB65-8049-977F-E65E523EF0A8}" dt="2024-06-20T18:53:10.810" v="1345" actId="478"/>
          <ac:spMkLst>
            <pc:docMk/>
            <pc:sldMk cId="241059114" sldId="1556"/>
            <ac:spMk id="8" creationId="{7CBDFEDB-1BF5-2192-4864-75A384F91FE0}"/>
          </ac:spMkLst>
        </pc:spChg>
        <pc:spChg chg="add del mod">
          <ac:chgData name="Michael Geissinger" userId="e2124793-c9ba-40b3-a647-f61174097853" providerId="ADAL" clId="{88806672-AB65-8049-977F-E65E523EF0A8}" dt="2024-06-20T18:54:32.172" v="1356" actId="478"/>
          <ac:spMkLst>
            <pc:docMk/>
            <pc:sldMk cId="241059114" sldId="1556"/>
            <ac:spMk id="9" creationId="{C2B7975B-C454-C703-9938-4C149DE38219}"/>
          </ac:spMkLst>
        </pc:spChg>
        <pc:spChg chg="add mod">
          <ac:chgData name="Michael Geissinger" userId="e2124793-c9ba-40b3-a647-f61174097853" providerId="ADAL" clId="{88806672-AB65-8049-977F-E65E523EF0A8}" dt="2024-06-21T19:33:42.790" v="1400" actId="14100"/>
          <ac:spMkLst>
            <pc:docMk/>
            <pc:sldMk cId="241059114" sldId="1556"/>
            <ac:spMk id="11" creationId="{632D076C-B8D6-853E-CB94-726452DF6DEB}"/>
          </ac:spMkLst>
        </pc:spChg>
        <pc:picChg chg="add mod modCrop">
          <ac:chgData name="Michael Geissinger" userId="e2124793-c9ba-40b3-a647-f61174097853" providerId="ADAL" clId="{88806672-AB65-8049-977F-E65E523EF0A8}" dt="2024-06-21T19:33:59.551" v="1403" actId="1076"/>
          <ac:picMkLst>
            <pc:docMk/>
            <pc:sldMk cId="241059114" sldId="1556"/>
            <ac:picMk id="3" creationId="{CCF68E5C-6EA4-7F6C-3F35-E422D228D8AF}"/>
          </ac:picMkLst>
        </pc:picChg>
        <pc:picChg chg="del">
          <ac:chgData name="Michael Geissinger" userId="e2124793-c9ba-40b3-a647-f61174097853" providerId="ADAL" clId="{88806672-AB65-8049-977F-E65E523EF0A8}" dt="2024-06-20T18:20:54.462" v="626" actId="478"/>
          <ac:picMkLst>
            <pc:docMk/>
            <pc:sldMk cId="241059114" sldId="1556"/>
            <ac:picMk id="4" creationId="{253A0245-C8A7-6A38-7C63-D049B5459178}"/>
          </ac:picMkLst>
        </pc:picChg>
      </pc:sldChg>
      <pc:sldChg chg="modSp mod modNotesTx">
        <pc:chgData name="Michael Geissinger" userId="e2124793-c9ba-40b3-a647-f61174097853" providerId="ADAL" clId="{88806672-AB65-8049-977F-E65E523EF0A8}" dt="2024-06-20T18:43:11.637" v="720" actId="20577"/>
        <pc:sldMkLst>
          <pc:docMk/>
          <pc:sldMk cId="627457029" sldId="1558"/>
        </pc:sldMkLst>
        <pc:spChg chg="mod">
          <ac:chgData name="Michael Geissinger" userId="e2124793-c9ba-40b3-a647-f61174097853" providerId="ADAL" clId="{88806672-AB65-8049-977F-E65E523EF0A8}" dt="2024-06-20T18:43:11.637" v="720" actId="20577"/>
          <ac:spMkLst>
            <pc:docMk/>
            <pc:sldMk cId="627457029" sldId="1558"/>
            <ac:spMk id="2" creationId="{00963917-3B95-A804-38AD-77FDF32282A3}"/>
          </ac:spMkLst>
        </pc:spChg>
        <pc:spChg chg="mod">
          <ac:chgData name="Michael Geissinger" userId="e2124793-c9ba-40b3-a647-f61174097853" providerId="ADAL" clId="{88806672-AB65-8049-977F-E65E523EF0A8}" dt="2024-06-20T18:42:00.669" v="666" actId="20577"/>
          <ac:spMkLst>
            <pc:docMk/>
            <pc:sldMk cId="627457029" sldId="1558"/>
            <ac:spMk id="3" creationId="{799B0253-3F1E-18B5-41EC-103303B4D802}"/>
          </ac:spMkLst>
        </pc:spChg>
      </pc:sldChg>
      <pc:sldChg chg="modSp mod">
        <pc:chgData name="Michael Geissinger" userId="e2124793-c9ba-40b3-a647-f61174097853" providerId="ADAL" clId="{88806672-AB65-8049-977F-E65E523EF0A8}" dt="2024-06-20T18:43:21.828" v="748" actId="20577"/>
        <pc:sldMkLst>
          <pc:docMk/>
          <pc:sldMk cId="2492543167" sldId="1559"/>
        </pc:sldMkLst>
        <pc:spChg chg="mod">
          <ac:chgData name="Michael Geissinger" userId="e2124793-c9ba-40b3-a647-f61174097853" providerId="ADAL" clId="{88806672-AB65-8049-977F-E65E523EF0A8}" dt="2024-06-20T18:43:21.828" v="748" actId="20577"/>
          <ac:spMkLst>
            <pc:docMk/>
            <pc:sldMk cId="2492543167" sldId="1559"/>
            <ac:spMk id="2" creationId="{00963917-3B95-A804-38AD-77FDF32282A3}"/>
          </ac:spMkLst>
        </pc:spChg>
      </pc:sldChg>
      <pc:sldChg chg="addSp delSp modSp mod">
        <pc:chgData name="Michael Geissinger" userId="e2124793-c9ba-40b3-a647-f61174097853" providerId="ADAL" clId="{88806672-AB65-8049-977F-E65E523EF0A8}" dt="2024-06-21T19:35:07.604" v="1406"/>
        <pc:sldMkLst>
          <pc:docMk/>
          <pc:sldMk cId="418766108" sldId="1560"/>
        </pc:sldMkLst>
        <pc:spChg chg="mod">
          <ac:chgData name="Michael Geissinger" userId="e2124793-c9ba-40b3-a647-f61174097853" providerId="ADAL" clId="{88806672-AB65-8049-977F-E65E523EF0A8}" dt="2024-06-20T18:45:56.795" v="832" actId="20577"/>
          <ac:spMkLst>
            <pc:docMk/>
            <pc:sldMk cId="418766108" sldId="1560"/>
            <ac:spMk id="2" creationId="{00963917-3B95-A804-38AD-77FDF32282A3}"/>
          </ac:spMkLst>
        </pc:spChg>
        <pc:spChg chg="mod">
          <ac:chgData name="Michael Geissinger" userId="e2124793-c9ba-40b3-a647-f61174097853" providerId="ADAL" clId="{88806672-AB65-8049-977F-E65E523EF0A8}" dt="2024-06-20T18:44:40.427" v="793" actId="20577"/>
          <ac:spMkLst>
            <pc:docMk/>
            <pc:sldMk cId="418766108" sldId="1560"/>
            <ac:spMk id="3" creationId="{799B0253-3F1E-18B5-41EC-103303B4D802}"/>
          </ac:spMkLst>
        </pc:spChg>
        <pc:spChg chg="add del mod">
          <ac:chgData name="Michael Geissinger" userId="e2124793-c9ba-40b3-a647-f61174097853" providerId="ADAL" clId="{88806672-AB65-8049-977F-E65E523EF0A8}" dt="2024-06-21T19:35:07.604" v="1406"/>
          <ac:spMkLst>
            <pc:docMk/>
            <pc:sldMk cId="418766108" sldId="1560"/>
            <ac:spMk id="4" creationId="{D0889D31-B679-7555-7695-DCD7F08AD1E2}"/>
          </ac:spMkLst>
        </pc:spChg>
      </pc:sldChg>
      <pc:sldChg chg="del">
        <pc:chgData name="Michael Geissinger" userId="e2124793-c9ba-40b3-a647-f61174097853" providerId="ADAL" clId="{88806672-AB65-8049-977F-E65E523EF0A8}" dt="2024-06-20T18:46:20.376" v="833" actId="2696"/>
        <pc:sldMkLst>
          <pc:docMk/>
          <pc:sldMk cId="1341402840" sldId="1561"/>
        </pc:sldMkLst>
      </pc:sldChg>
      <pc:sldChg chg="del">
        <pc:chgData name="Michael Geissinger" userId="e2124793-c9ba-40b3-a647-f61174097853" providerId="ADAL" clId="{88806672-AB65-8049-977F-E65E523EF0A8}" dt="2024-06-20T18:45:46.458" v="795" actId="2696"/>
        <pc:sldMkLst>
          <pc:docMk/>
          <pc:sldMk cId="207417712" sldId="1562"/>
        </pc:sldMkLst>
      </pc:sldChg>
      <pc:sldChg chg="del">
        <pc:chgData name="Michael Geissinger" userId="e2124793-c9ba-40b3-a647-f61174097853" providerId="ADAL" clId="{88806672-AB65-8049-977F-E65E523EF0A8}" dt="2024-06-20T18:48:57.057" v="1009" actId="2696"/>
        <pc:sldMkLst>
          <pc:docMk/>
          <pc:sldMk cId="2041432946" sldId="1563"/>
        </pc:sldMkLst>
      </pc:sldChg>
      <pc:sldChg chg="modSp mod addCm">
        <pc:chgData name="Michael Geissinger" userId="e2124793-c9ba-40b3-a647-f61174097853" providerId="ADAL" clId="{88806672-AB65-8049-977F-E65E523EF0A8}" dt="2024-06-20T18:49:26.009" v="1011" actId="20577"/>
        <pc:sldMkLst>
          <pc:docMk/>
          <pc:sldMk cId="1578033373" sldId="1564"/>
        </pc:sldMkLst>
        <pc:spChg chg="mod">
          <ac:chgData name="Michael Geissinger" userId="e2124793-c9ba-40b3-a647-f61174097853" providerId="ADAL" clId="{88806672-AB65-8049-977F-E65E523EF0A8}" dt="2024-06-20T18:49:26.009" v="1011" actId="20577"/>
          <ac:spMkLst>
            <pc:docMk/>
            <pc:sldMk cId="1578033373" sldId="1564"/>
            <ac:spMk id="2" creationId="{A0DCC8D2-C72A-7DE2-F311-1B449373F819}"/>
          </ac:spMkLst>
        </pc:spChg>
        <pc:spChg chg="mod">
          <ac:chgData name="Michael Geissinger" userId="e2124793-c9ba-40b3-a647-f61174097853" providerId="ADAL" clId="{88806672-AB65-8049-977F-E65E523EF0A8}" dt="2024-06-20T18:47:14.206" v="1007" actId="20577"/>
          <ac:spMkLst>
            <pc:docMk/>
            <pc:sldMk cId="1578033373" sldId="1564"/>
            <ac:spMk id="3" creationId="{5001B873-0BC8-D8C7-2C29-B862303CD5E1}"/>
          </ac:spMkLst>
        </pc:spChg>
        <pc:extLst>
          <p:ext xmlns:p="http://schemas.openxmlformats.org/presentationml/2006/main" uri="{D6D511B9-2390-475A-947B-AFAB55BFBCF1}">
            <pc226:cmChg xmlns:pc226="http://schemas.microsoft.com/office/powerpoint/2022/06/main/command" chg="add">
              <pc226:chgData name="Michael Geissinger" userId="e2124793-c9ba-40b3-a647-f61174097853" providerId="ADAL" clId="{88806672-AB65-8049-977F-E65E523EF0A8}" dt="2024-06-20T18:48:10.381" v="1008"/>
              <pc2:cmMkLst xmlns:pc2="http://schemas.microsoft.com/office/powerpoint/2019/9/main/command">
                <pc:docMk/>
                <pc:sldMk cId="1578033373" sldId="1564"/>
                <pc2:cmMk id="{A502965B-23EB-5A4C-A47F-0B89FB04453D}"/>
              </pc2:cmMkLst>
            </pc226:cmChg>
          </p:ext>
        </pc:extLst>
      </pc:sldChg>
      <pc:sldChg chg="del">
        <pc:chgData name="Michael Geissinger" userId="e2124793-c9ba-40b3-a647-f61174097853" providerId="ADAL" clId="{88806672-AB65-8049-977F-E65E523EF0A8}" dt="2024-06-20T18:49:14.283" v="1010" actId="2696"/>
        <pc:sldMkLst>
          <pc:docMk/>
          <pc:sldMk cId="4219896880" sldId="1565"/>
        </pc:sldMkLst>
      </pc:sldChg>
      <pc:sldChg chg="modSp mod">
        <pc:chgData name="Michael Geissinger" userId="e2124793-c9ba-40b3-a647-f61174097853" providerId="ADAL" clId="{88806672-AB65-8049-977F-E65E523EF0A8}" dt="2024-06-20T18:52:23.503" v="1312"/>
        <pc:sldMkLst>
          <pc:docMk/>
          <pc:sldMk cId="1499605225" sldId="1569"/>
        </pc:sldMkLst>
        <pc:spChg chg="mod">
          <ac:chgData name="Michael Geissinger" userId="e2124793-c9ba-40b3-a647-f61174097853" providerId="ADAL" clId="{88806672-AB65-8049-977F-E65E523EF0A8}" dt="2024-06-20T18:52:23.503" v="1312"/>
          <ac:spMkLst>
            <pc:docMk/>
            <pc:sldMk cId="1499605225" sldId="1569"/>
            <ac:spMk id="3" creationId="{8EA3C712-8A7D-795E-2589-BF49D87EEEC6}"/>
          </ac:spMkLst>
        </pc:spChg>
      </pc:sldChg>
      <pc:sldChg chg="add delCm">
        <pc:chgData name="Michael Geissinger" userId="e2124793-c9ba-40b3-a647-f61174097853" providerId="ADAL" clId="{88806672-AB65-8049-977F-E65E523EF0A8}" dt="2024-06-20T18:52:41.012" v="1314"/>
        <pc:sldMkLst>
          <pc:docMk/>
          <pc:sldMk cId="1675065408" sldId="1611"/>
        </pc:sldMkLst>
        <pc:extLst>
          <p:ext xmlns:p="http://schemas.openxmlformats.org/presentationml/2006/main" uri="{D6D511B9-2390-475A-947B-AFAB55BFBCF1}">
            <pc226:cmChg xmlns:pc226="http://schemas.microsoft.com/office/powerpoint/2022/06/main/command" chg="del">
              <pc226:chgData name="Michael Geissinger" userId="e2124793-c9ba-40b3-a647-f61174097853" providerId="ADAL" clId="{88806672-AB65-8049-977F-E65E523EF0A8}" dt="2024-06-20T18:52:41.012" v="1314"/>
              <pc2:cmMkLst xmlns:pc2="http://schemas.microsoft.com/office/powerpoint/2019/9/main/command">
                <pc:docMk/>
                <pc:sldMk cId="1675065408" sldId="1611"/>
                <pc2:cmMk id="{FCB3AC79-EAE1-4B8E-9535-96D7068606A1}"/>
              </pc2:cmMkLst>
            </pc226:cmChg>
          </p:ext>
        </pc:extLst>
      </pc:sldChg>
      <pc:sldChg chg="modSp add mod">
        <pc:chgData name="Michael Geissinger" userId="e2124793-c9ba-40b3-a647-f61174097853" providerId="ADAL" clId="{88806672-AB65-8049-977F-E65E523EF0A8}" dt="2024-07-10T20:53:38.572" v="2413" actId="20577"/>
        <pc:sldMkLst>
          <pc:docMk/>
          <pc:sldMk cId="1408064272" sldId="1612"/>
        </pc:sldMkLst>
        <pc:spChg chg="mod">
          <ac:chgData name="Michael Geissinger" userId="e2124793-c9ba-40b3-a647-f61174097853" providerId="ADAL" clId="{88806672-AB65-8049-977F-E65E523EF0A8}" dt="2024-07-10T20:53:38.572" v="2413" actId="20577"/>
          <ac:spMkLst>
            <pc:docMk/>
            <pc:sldMk cId="1408064272" sldId="1612"/>
            <ac:spMk id="3" creationId="{799B0253-3F1E-18B5-41EC-103303B4D802}"/>
          </ac:spMkLst>
        </pc:spChg>
      </pc:sldChg>
      <pc:sldChg chg="modSp add mod delCm modNotesTx">
        <pc:chgData name="Michael Geissinger" userId="e2124793-c9ba-40b3-a647-f61174097853" providerId="ADAL" clId="{88806672-AB65-8049-977F-E65E523EF0A8}" dt="2024-07-09T20:47:26.504" v="2064"/>
        <pc:sldMkLst>
          <pc:docMk/>
          <pc:sldMk cId="3447957670" sldId="1613"/>
        </pc:sldMkLst>
        <pc:spChg chg="mod">
          <ac:chgData name="Michael Geissinger" userId="e2124793-c9ba-40b3-a647-f61174097853" providerId="ADAL" clId="{88806672-AB65-8049-977F-E65E523EF0A8}" dt="2024-07-09T20:44:56.941" v="1514" actId="20577"/>
          <ac:spMkLst>
            <pc:docMk/>
            <pc:sldMk cId="3447957670" sldId="1613"/>
            <ac:spMk id="2" creationId="{A0DCC8D2-C72A-7DE2-F311-1B449373F819}"/>
          </ac:spMkLst>
        </pc:spChg>
        <pc:spChg chg="mod">
          <ac:chgData name="Michael Geissinger" userId="e2124793-c9ba-40b3-a647-f61174097853" providerId="ADAL" clId="{88806672-AB65-8049-977F-E65E523EF0A8}" dt="2024-07-09T20:47:19.112" v="2063" actId="20577"/>
          <ac:spMkLst>
            <pc:docMk/>
            <pc:sldMk cId="3447957670" sldId="1613"/>
            <ac:spMk id="3" creationId="{5001B873-0BC8-D8C7-2C29-B862303CD5E1}"/>
          </ac:spMkLst>
        </pc:spChg>
        <pc:extLst>
          <p:ext xmlns:p="http://schemas.openxmlformats.org/presentationml/2006/main" uri="{D6D511B9-2390-475A-947B-AFAB55BFBCF1}">
            <pc226:cmChg xmlns:pc226="http://schemas.microsoft.com/office/powerpoint/2022/06/main/command" chg="del">
              <pc226:chgData name="Michael Geissinger" userId="e2124793-c9ba-40b3-a647-f61174097853" providerId="ADAL" clId="{88806672-AB65-8049-977F-E65E523EF0A8}" dt="2024-07-09T20:45:05.826" v="1515"/>
              <pc2:cmMkLst xmlns:pc2="http://schemas.microsoft.com/office/powerpoint/2019/9/main/command">
                <pc:docMk/>
                <pc:sldMk cId="3447957670" sldId="1613"/>
                <pc2:cmMk id="{7357C4D0-D5A3-DE4D-A389-3A4B3AE897B1}"/>
              </pc2:cmMkLst>
            </pc226:cmChg>
          </p:ext>
        </pc:extLst>
      </pc:sldChg>
    </pc:docChg>
  </pc:docChgLst>
  <pc:docChgLst>
    <pc:chgData name="LANDON R BAUMGARTNER" userId="S::lrbaumgartne@wisc.edu::f4f0f362-020d-4b3b-b529-2a53a1703c75" providerId="AD" clId="Web-{7E79C2A9-6A79-5F6E-319E-3339020B7615}"/>
    <pc:docChg chg="mod">
      <pc:chgData name="LANDON R BAUMGARTNER" userId="S::lrbaumgartne@wisc.edu::f4f0f362-020d-4b3b-b529-2a53a1703c75" providerId="AD" clId="Web-{7E79C2A9-6A79-5F6E-319E-3339020B7615}" dt="2024-07-02T18:58:34.883" v="2"/>
      <pc:docMkLst>
        <pc:docMk/>
      </pc:docMkLst>
      <pc:sldChg chg="addCm">
        <pc:chgData name="LANDON R BAUMGARTNER" userId="S::lrbaumgartne@wisc.edu::f4f0f362-020d-4b3b-b529-2a53a1703c75" providerId="AD" clId="Web-{7E79C2A9-6A79-5F6E-319E-3339020B7615}" dt="2024-07-02T18:57:12.976" v="1"/>
        <pc:sldMkLst>
          <pc:docMk/>
          <pc:sldMk cId="627457029" sldId="1558"/>
        </pc:sldMkLst>
        <pc:extLst>
          <p:ext xmlns:p="http://schemas.openxmlformats.org/presentationml/2006/main" uri="{D6D511B9-2390-475A-947B-AFAB55BFBCF1}">
            <pc226:cmChg xmlns:pc226="http://schemas.microsoft.com/office/powerpoint/2022/06/main/command" chg="add">
              <pc226:chgData name="LANDON R BAUMGARTNER" userId="S::lrbaumgartne@wisc.edu::f4f0f362-020d-4b3b-b529-2a53a1703c75" providerId="AD" clId="Web-{7E79C2A9-6A79-5F6E-319E-3339020B7615}" dt="2024-07-02T18:57:12.976" v="1"/>
              <pc2:cmMkLst xmlns:pc2="http://schemas.microsoft.com/office/powerpoint/2019/9/main/command">
                <pc:docMk/>
                <pc:sldMk cId="627457029" sldId="1558"/>
                <pc2:cmMk id="{95AFB028-CECF-4112-ACF6-CF7C8A926F96}"/>
              </pc2:cmMkLst>
            </pc226:cmChg>
          </p:ext>
        </pc:extLst>
      </pc:sldChg>
      <pc:sldChg chg="modCm">
        <pc:chgData name="LANDON R BAUMGARTNER" userId="S::lrbaumgartne@wisc.edu::f4f0f362-020d-4b3b-b529-2a53a1703c75" providerId="AD" clId="Web-{7E79C2A9-6A79-5F6E-319E-3339020B7615}" dt="2024-07-02T18:58:34.883" v="2"/>
        <pc:sldMkLst>
          <pc:docMk/>
          <pc:sldMk cId="1578033373" sldId="1564"/>
        </pc:sldMkLst>
        <pc:extLst>
          <p:ext xmlns:p="http://schemas.openxmlformats.org/presentationml/2006/main" uri="{D6D511B9-2390-475A-947B-AFAB55BFBCF1}">
            <pc226:cmChg xmlns:pc226="http://schemas.microsoft.com/office/powerpoint/2022/06/main/command" chg="">
              <pc226:chgData name="LANDON R BAUMGARTNER" userId="S::lrbaumgartne@wisc.edu::f4f0f362-020d-4b3b-b529-2a53a1703c75" providerId="AD" clId="Web-{7E79C2A9-6A79-5F6E-319E-3339020B7615}" dt="2024-07-02T18:58:34.883" v="2"/>
              <pc2:cmMkLst xmlns:pc2="http://schemas.microsoft.com/office/powerpoint/2019/9/main/command">
                <pc:docMk/>
                <pc:sldMk cId="1578033373" sldId="1564"/>
                <pc2:cmMk id="{A502965B-23EB-5A4C-A47F-0B89FB04453D}"/>
              </pc2:cmMkLst>
              <pc226:cmRplyChg chg="add">
                <pc226:chgData name="LANDON R BAUMGARTNER" userId="S::lrbaumgartne@wisc.edu::f4f0f362-020d-4b3b-b529-2a53a1703c75" providerId="AD" clId="Web-{7E79C2A9-6A79-5F6E-319E-3339020B7615}" dt="2024-07-02T18:58:34.883" v="2"/>
                <pc2:cmRplyMkLst xmlns:pc2="http://schemas.microsoft.com/office/powerpoint/2019/9/main/command">
                  <pc:docMk/>
                  <pc:sldMk cId="1578033373" sldId="1564"/>
                  <pc2:cmMk id="{A502965B-23EB-5A4C-A47F-0B89FB04453D}"/>
                  <pc2:cmRplyMk id="{98D54338-A213-4B55-8CFF-FA0708D99DF9}"/>
                </pc2:cmRplyMkLst>
              </pc226:cmRplyChg>
            </pc226:cmChg>
          </p:ext>
        </pc:extLst>
      </pc:sldChg>
    </pc:docChg>
  </pc:docChgLst>
  <pc:docChgLst>
    <pc:chgData name="Michael Geissinger" userId="S::mgeissinger@wisc.edu::e2124793-c9ba-40b3-a647-f61174097853" providerId="AD" clId="Web-{AB27DB8D-82BA-9580-65C7-D6F2486936CC}"/>
    <pc:docChg chg="">
      <pc:chgData name="Michael Geissinger" userId="S::mgeissinger@wisc.edu::e2124793-c9ba-40b3-a647-f61174097853" providerId="AD" clId="Web-{AB27DB8D-82BA-9580-65C7-D6F2486936CC}" dt="2024-07-09T19:54:41.124" v="2"/>
      <pc:docMkLst>
        <pc:docMk/>
      </pc:docMkLst>
      <pc:sldChg chg="delCm modCm">
        <pc:chgData name="Michael Geissinger" userId="S::mgeissinger@wisc.edu::e2124793-c9ba-40b3-a647-f61174097853" providerId="AD" clId="Web-{AB27DB8D-82BA-9580-65C7-D6F2486936CC}" dt="2024-07-09T19:53:31.264" v="1"/>
        <pc:sldMkLst>
          <pc:docMk/>
          <pc:sldMk cId="2785162066" sldId="595"/>
        </pc:sldMkLst>
        <pc:extLst>
          <p:ext xmlns:p="http://schemas.openxmlformats.org/presentationml/2006/main" uri="{D6D511B9-2390-475A-947B-AFAB55BFBCF1}">
            <pc226:cmChg xmlns:pc226="http://schemas.microsoft.com/office/powerpoint/2022/06/main/command" chg="del mod">
              <pc226:chgData name="Michael Geissinger" userId="S::mgeissinger@wisc.edu::e2124793-c9ba-40b3-a647-f61174097853" providerId="AD" clId="Web-{AB27DB8D-82BA-9580-65C7-D6F2486936CC}" dt="2024-07-09T19:53:31.264" v="1"/>
              <pc2:cmMkLst xmlns:pc2="http://schemas.microsoft.com/office/powerpoint/2019/9/main/command">
                <pc:docMk/>
                <pc:sldMk cId="2785162066" sldId="595"/>
                <pc2:cmMk id="{8B92554D-BCC8-4487-BC3D-848E22EBCFBF}"/>
              </pc2:cmMkLst>
            </pc226:cmChg>
          </p:ext>
        </pc:extLst>
      </pc:sldChg>
      <pc:sldChg chg="modCm">
        <pc:chgData name="Michael Geissinger" userId="S::mgeissinger@wisc.edu::e2124793-c9ba-40b3-a647-f61174097853" providerId="AD" clId="Web-{AB27DB8D-82BA-9580-65C7-D6F2486936CC}" dt="2024-07-09T19:54:41.124" v="2"/>
        <pc:sldMkLst>
          <pc:docMk/>
          <pc:sldMk cId="627457029" sldId="1558"/>
        </pc:sldMkLst>
        <pc:extLst>
          <p:ext xmlns:p="http://schemas.openxmlformats.org/presentationml/2006/main" uri="{D6D511B9-2390-475A-947B-AFAB55BFBCF1}">
            <pc226:cmChg xmlns:pc226="http://schemas.microsoft.com/office/powerpoint/2022/06/main/command" chg="">
              <pc226:chgData name="Michael Geissinger" userId="S::mgeissinger@wisc.edu::e2124793-c9ba-40b3-a647-f61174097853" providerId="AD" clId="Web-{AB27DB8D-82BA-9580-65C7-D6F2486936CC}" dt="2024-07-09T19:54:41.124" v="2"/>
              <pc2:cmMkLst xmlns:pc2="http://schemas.microsoft.com/office/powerpoint/2019/9/main/command">
                <pc:docMk/>
                <pc:sldMk cId="627457029" sldId="1558"/>
                <pc2:cmMk id="{95AFB028-CECF-4112-ACF6-CF7C8A926F96}"/>
              </pc2:cmMkLst>
              <pc226:cmRplyChg chg="add">
                <pc226:chgData name="Michael Geissinger" userId="S::mgeissinger@wisc.edu::e2124793-c9ba-40b3-a647-f61174097853" providerId="AD" clId="Web-{AB27DB8D-82BA-9580-65C7-D6F2486936CC}" dt="2024-07-09T19:54:41.124" v="2"/>
                <pc2:cmRplyMkLst xmlns:pc2="http://schemas.microsoft.com/office/powerpoint/2019/9/main/command">
                  <pc:docMk/>
                  <pc:sldMk cId="627457029" sldId="1558"/>
                  <pc2:cmMk id="{95AFB028-CECF-4112-ACF6-CF7C8A926F96}"/>
                  <pc2:cmRplyMk id="{42C46C39-04FD-4999-8C1D-D4796BAD0506}"/>
                </pc2:cmRplyMkLst>
              </pc226:cmRplyChg>
            </pc226:cmChg>
          </p:ext>
        </pc:extLst>
      </pc:sldChg>
    </pc:docChg>
  </pc:docChgLst>
  <pc:docChgLst>
    <pc:chgData name="Dan Marzu" userId="S::marzu@wisc.edu::bd168ded-da7d-4ec3-be12-5d353ff9213d" providerId="AD" clId="Web-{B79CB514-0DBF-D43C-3A01-B1A349EA2CF7}"/>
    <pc:docChg chg="mod">
      <pc:chgData name="Dan Marzu" userId="S::marzu@wisc.edu::bd168ded-da7d-4ec3-be12-5d353ff9213d" providerId="AD" clId="Web-{B79CB514-0DBF-D43C-3A01-B1A349EA2CF7}" dt="2024-06-05T20:24:47.823" v="1"/>
      <pc:docMkLst>
        <pc:docMk/>
      </pc:docMkLst>
      <pc:sldChg chg="addCm">
        <pc:chgData name="Dan Marzu" userId="S::marzu@wisc.edu::bd168ded-da7d-4ec3-be12-5d353ff9213d" providerId="AD" clId="Web-{B79CB514-0DBF-D43C-3A01-B1A349EA2CF7}" dt="2024-06-05T20:24:47.823" v="1"/>
        <pc:sldMkLst>
          <pc:docMk/>
          <pc:sldMk cId="1286095917" sldId="1544"/>
        </pc:sldMkLst>
        <pc:extLst>
          <p:ext xmlns:p="http://schemas.openxmlformats.org/presentationml/2006/main" uri="{D6D511B9-2390-475A-947B-AFAB55BFBCF1}">
            <pc226:cmChg xmlns:pc226="http://schemas.microsoft.com/office/powerpoint/2022/06/main/command" chg="add">
              <pc226:chgData name="Dan Marzu" userId="S::marzu@wisc.edu::bd168ded-da7d-4ec3-be12-5d353ff9213d" providerId="AD" clId="Web-{B79CB514-0DBF-D43C-3A01-B1A349EA2CF7}" dt="2024-06-05T20:24:47.823" v="1"/>
              <pc2:cmMkLst xmlns:pc2="http://schemas.microsoft.com/office/powerpoint/2019/9/main/command">
                <pc:docMk/>
                <pc:sldMk cId="1286095917" sldId="1544"/>
                <pc2:cmMk id="{B08489A6-1884-4D6B-B67B-2F33361A4724}"/>
              </pc2:cmMkLst>
            </pc226:cmChg>
          </p:ext>
        </pc:ext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C1EDC7-C514-2B96-C695-96414EFD9779}"/>
              </a:ext>
            </a:extLst>
          </p:cNvPr>
          <p:cNvSpPr/>
          <p:nvPr/>
        </p:nvSpPr>
        <p:spPr>
          <a:xfrm>
            <a:off x="0" y="8544134"/>
            <a:ext cx="6858000" cy="28215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D6CFD9-3452-98A4-64E0-2D423E3254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71532" y="8069724"/>
            <a:ext cx="1514936" cy="756568"/>
          </a:xfrm>
          <a:prstGeom prst="rect">
            <a:avLst/>
          </a:prstGeom>
        </p:spPr>
      </p:pic>
      <p:sp>
        <p:nvSpPr>
          <p:cNvPr id="9" name="TextBox 8">
            <a:extLst>
              <a:ext uri="{FF2B5EF4-FFF2-40B4-BE49-F238E27FC236}">
                <a16:creationId xmlns:a16="http://schemas.microsoft.com/office/drawing/2014/main" id="{3FE1931A-36BE-1D83-0F2E-00A26EE57529}"/>
              </a:ext>
            </a:extLst>
          </p:cNvPr>
          <p:cNvSpPr txBox="1"/>
          <p:nvPr/>
        </p:nvSpPr>
        <p:spPr>
          <a:xfrm>
            <a:off x="227293" y="395292"/>
            <a:ext cx="6142155" cy="400110"/>
          </a:xfrm>
          <a:prstGeom prst="rect">
            <a:avLst/>
          </a:prstGeom>
          <a:noFill/>
        </p:spPr>
        <p:txBody>
          <a:bodyPr wrap="square">
            <a:spAutoFit/>
          </a:bodyPr>
          <a:lstStyle/>
          <a:p>
            <a:pPr algn="ctr"/>
            <a:r>
              <a:rPr lang="en-US" sz="2000" b="1" spc="100">
                <a:solidFill>
                  <a:srgbClr val="C00000"/>
                </a:solidFill>
                <a:ea typeface="Calibri Light" panose="020F0302020204030204" pitchFamily="34" charset="0"/>
                <a:cs typeface="Calibri Light" panose="020F0302020204030204" pitchFamily="34" charset="0"/>
              </a:rPr>
              <a:t>UW Nutrient Management Farmer Education</a:t>
            </a:r>
            <a:endParaRPr lang="en-US" sz="2000" spc="100">
              <a:ea typeface="Calibri Light" panose="020F030202020403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E94293E4-4942-2B43-9EF5-B2DBBC187D7B}"/>
              </a:ext>
            </a:extLst>
          </p:cNvPr>
          <p:cNvSpPr>
            <a:spLocks noGrp="1"/>
          </p:cNvSpPr>
          <p:nvPr>
            <p:ph type="sldNum" sz="quarter" idx="3"/>
          </p:nvPr>
        </p:nvSpPr>
        <p:spPr>
          <a:xfrm>
            <a:off x="5846935" y="8393630"/>
            <a:ext cx="617592" cy="458787"/>
          </a:xfrm>
          <a:prstGeom prst="rect">
            <a:avLst/>
          </a:prstGeom>
          <a:noFill/>
          <a:ln>
            <a:noFill/>
          </a:ln>
        </p:spPr>
        <p:txBody>
          <a:bodyPr vert="horz" lIns="91440" tIns="45720" rIns="91440" bIns="45720" rtlCol="0" anchor="b"/>
          <a:lstStyle>
            <a:lvl1pPr algn="r">
              <a:defRPr sz="1200"/>
            </a:lvl1pPr>
          </a:lstStyle>
          <a:p>
            <a:fld id="{1AB11646-807B-4159-8895-069891D28C2B}" type="slidenum">
              <a:rPr lang="en-US" sz="1800" b="1" smtClean="0"/>
              <a:t>‹#›</a:t>
            </a:fld>
            <a:endParaRPr lang="en-US" sz="1800" b="1"/>
          </a:p>
        </p:txBody>
      </p:sp>
    </p:spTree>
    <p:extLst>
      <p:ext uri="{BB962C8B-B14F-4D97-AF65-F5344CB8AC3E}">
        <p14:creationId xmlns:p14="http://schemas.microsoft.com/office/powerpoint/2010/main" val="1543373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a:extLst>
              <a:ext uri="{FF2B5EF4-FFF2-40B4-BE49-F238E27FC236}">
                <a16:creationId xmlns:a16="http://schemas.microsoft.com/office/drawing/2014/main" id="{1F4B8027-8A24-7DD0-7173-289559C1A1C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Image Placeholder 8">
            <a:extLst>
              <a:ext uri="{FF2B5EF4-FFF2-40B4-BE49-F238E27FC236}">
                <a16:creationId xmlns:a16="http://schemas.microsoft.com/office/drawing/2014/main" id="{5D31D48C-5843-DC70-859E-5E7473590B6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2" name="Rectangle 1">
            <a:extLst>
              <a:ext uri="{FF2B5EF4-FFF2-40B4-BE49-F238E27FC236}">
                <a16:creationId xmlns:a16="http://schemas.microsoft.com/office/drawing/2014/main" id="{13648181-721C-9FE0-F4C5-1E09F9EC7D11}"/>
              </a:ext>
            </a:extLst>
          </p:cNvPr>
          <p:cNvSpPr/>
          <p:nvPr/>
        </p:nvSpPr>
        <p:spPr>
          <a:xfrm>
            <a:off x="0" y="8544134"/>
            <a:ext cx="6858000" cy="28215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D517578-CC55-8948-427B-AD1A77B9C72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71532" y="8069724"/>
            <a:ext cx="1514936" cy="756568"/>
          </a:xfrm>
          <a:prstGeom prst="rect">
            <a:avLst/>
          </a:prstGeom>
        </p:spPr>
      </p:pic>
      <p:sp>
        <p:nvSpPr>
          <p:cNvPr id="4" name="TextBox 3">
            <a:extLst>
              <a:ext uri="{FF2B5EF4-FFF2-40B4-BE49-F238E27FC236}">
                <a16:creationId xmlns:a16="http://schemas.microsoft.com/office/drawing/2014/main" id="{AA266432-0ACE-5C1A-1C90-A93667779D87}"/>
              </a:ext>
            </a:extLst>
          </p:cNvPr>
          <p:cNvSpPr txBox="1"/>
          <p:nvPr/>
        </p:nvSpPr>
        <p:spPr>
          <a:xfrm>
            <a:off x="227293" y="395292"/>
            <a:ext cx="6142155" cy="400110"/>
          </a:xfrm>
          <a:prstGeom prst="rect">
            <a:avLst/>
          </a:prstGeom>
          <a:noFill/>
        </p:spPr>
        <p:txBody>
          <a:bodyPr wrap="square">
            <a:spAutoFit/>
          </a:bodyPr>
          <a:lstStyle/>
          <a:p>
            <a:pPr algn="ctr"/>
            <a:r>
              <a:rPr lang="en-US" sz="2000" b="1" spc="100">
                <a:solidFill>
                  <a:srgbClr val="C00000"/>
                </a:solidFill>
                <a:ea typeface="Calibri Light" panose="020F0302020204030204" pitchFamily="34" charset="0"/>
                <a:cs typeface="Calibri Light" panose="020F0302020204030204" pitchFamily="34" charset="0"/>
              </a:rPr>
              <a:t>UW Nutrient Management Farmer Education</a:t>
            </a:r>
            <a:endParaRPr lang="en-US" sz="2000" spc="100">
              <a:ea typeface="Calibri Light" panose="020F030202020403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1FEBAD4A-05A8-C320-2028-E68959BAD1F4}"/>
              </a:ext>
            </a:extLst>
          </p:cNvPr>
          <p:cNvSpPr txBox="1">
            <a:spLocks/>
          </p:cNvSpPr>
          <p:nvPr/>
        </p:nvSpPr>
        <p:spPr>
          <a:xfrm>
            <a:off x="5846935" y="8393630"/>
            <a:ext cx="617592" cy="458787"/>
          </a:xfrm>
          <a:prstGeom prst="rect">
            <a:avLst/>
          </a:prstGeom>
          <a:noFill/>
          <a:ln>
            <a:noFill/>
          </a:ln>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11646-807B-4159-8895-069891D28C2B}" type="slidenum">
              <a:rPr lang="en-US" sz="1800" b="1" smtClean="0"/>
              <a:pPr/>
              <a:t>‹#›</a:t>
            </a:fld>
            <a:endParaRPr lang="en-US" sz="1800" b="1"/>
          </a:p>
        </p:txBody>
      </p:sp>
    </p:spTree>
    <p:extLst>
      <p:ext uri="{BB962C8B-B14F-4D97-AF65-F5344CB8AC3E}">
        <p14:creationId xmlns:p14="http://schemas.microsoft.com/office/powerpoint/2010/main" val="266586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atcp.wi.gov/Documents/NMSoilManureLab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highlight>
                  <a:srgbClr val="FFFFFF"/>
                </a:highlight>
                <a:latin typeface="Calibri" panose="020F0502020204030204" pitchFamily="34" charset="0"/>
              </a:rPr>
              <a:t>G1.1.1 Pastures need to be included in a nutrient management plan if one or more of the following applies to the farm: The pasture receives nutrients such as fertilizer or manure applied by tractor and spreader, has an average of more than one animal unit (1,000 pounds of animal) per acre throughout the grazing season, has a herd present during winter for feeding activities such as bale grazing and the pasture is not considered a feedlot. </a:t>
            </a:r>
            <a:endParaRPr lang="en-US"/>
          </a:p>
        </p:txBody>
      </p:sp>
    </p:spTree>
    <p:extLst>
      <p:ext uri="{BB962C8B-B14F-4D97-AF65-F5344CB8AC3E}">
        <p14:creationId xmlns:p14="http://schemas.microsoft.com/office/powerpoint/2010/main" val="238996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G1.4.3 Phosphorus. Application recommendations are based on soil test category (VL, L, O, H, VH, and EH) based on ppm of P, soil type, and a realistic yield goal. It is unlikely that phosphorus applications on pastures are likely to either be needed in the first place or yield an economic return. </a:t>
            </a:r>
          </a:p>
          <a:p>
            <a:r>
              <a:rPr lang="en-US"/>
              <a:t>G1.4.4 Potassium. Application recommendations are based on soil test category (VL, L, O, H, VH, and EH) based on ppm of P, soil type, and a realistic yield goal. </a:t>
            </a:r>
          </a:p>
          <a:p>
            <a:endParaRPr lang="en-US"/>
          </a:p>
          <a:p>
            <a:r>
              <a:rPr lang="en-US"/>
              <a:t>VL: occur over 4 to 8 years, response to secondary or micronutrients is likely on high demanding crops and medium on medium demanding crops</a:t>
            </a:r>
          </a:p>
          <a:p>
            <a:r>
              <a:rPr lang="en-US"/>
              <a:t>L: Response to secondary or micronutrients is possible for high demanding crops but unlikely for medium or low demanding crops</a:t>
            </a:r>
          </a:p>
          <a:p>
            <a:r>
              <a:rPr lang="en-US"/>
              <a:t>O: economically and environmentally the most desirable soil test, optimize yields apply equal amounts that are removed, response to secondary or micronutrients is unlikely of crop demand level</a:t>
            </a:r>
          </a:p>
          <a:p>
            <a:r>
              <a:rPr lang="en-US"/>
              <a:t>H: </a:t>
            </a:r>
          </a:p>
          <a:p>
            <a:r>
              <a:rPr lang="en-US"/>
              <a:t>VH: only used for potassium, gradual drawdown is recommended</a:t>
            </a:r>
          </a:p>
          <a:p>
            <a:r>
              <a:rPr lang="en-US"/>
              <a:t>EH: no fertilizer is recommended</a:t>
            </a:r>
          </a:p>
        </p:txBody>
      </p:sp>
      <p:sp>
        <p:nvSpPr>
          <p:cNvPr id="4" name="Slide Number Placeholder 3"/>
          <p:cNvSpPr>
            <a:spLocks noGrp="1"/>
          </p:cNvSpPr>
          <p:nvPr>
            <p:ph type="sldNum" sz="quarter" idx="5"/>
          </p:nvPr>
        </p:nvSpPr>
        <p:spPr/>
        <p:txBody>
          <a:bodyPr/>
          <a:lstStyle/>
          <a:p>
            <a:fld id="{275B146B-37BF-4476-81BE-7FC4B7769AB4}" type="slidenum">
              <a:rPr lang="en-US" smtClean="0"/>
              <a:t>12</a:t>
            </a:fld>
            <a:endParaRPr lang="en-US"/>
          </a:p>
        </p:txBody>
      </p:sp>
    </p:spTree>
    <p:extLst>
      <p:ext uri="{BB962C8B-B14F-4D97-AF65-F5344CB8AC3E}">
        <p14:creationId xmlns:p14="http://schemas.microsoft.com/office/powerpoint/2010/main" val="1123016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G1.4.3 Phosphorus. Application recommendations are based on soil test category (VL, L, O, H, VH, and EH) based on ppm of P, soil type, and a realistic yield goal. It is unlikely that phosphorus applications on pastures are likely to either be needed in the first place or yield an economic return. </a:t>
            </a:r>
          </a:p>
          <a:p>
            <a:r>
              <a:rPr lang="en-US" sz="1800"/>
              <a:t>G1.4.4 Potassium. Application recommendations are based on soil test category (VL, L, O, H, VH, and EH) based on ppm of P, soil type, and a realistic yield goal. </a:t>
            </a:r>
          </a:p>
          <a:p>
            <a:endParaRPr lang="en-US" sz="1800"/>
          </a:p>
          <a:p>
            <a:r>
              <a:rPr lang="en-US" sz="1800"/>
              <a:t>VL: occur over 4 to 8 years, response to secondary or micronutrients is likely on high demanding crops and medium on medium demanding crops</a:t>
            </a:r>
          </a:p>
          <a:p>
            <a:r>
              <a:rPr lang="en-US" sz="1800"/>
              <a:t>L: Response to secondary or micronutrients is possible for high demanding crops but unlikely for medium or low demanding crops</a:t>
            </a:r>
          </a:p>
          <a:p>
            <a:r>
              <a:rPr lang="en-US" sz="1800"/>
              <a:t>O: economically and environmentally the most desirable soil test, optimize yields apply equal amounts that are removed, response to secondary or micronutrients is unlikely of crop demand level</a:t>
            </a:r>
          </a:p>
          <a:p>
            <a:r>
              <a:rPr lang="en-US" sz="1800"/>
              <a:t>H: </a:t>
            </a:r>
          </a:p>
          <a:p>
            <a:r>
              <a:rPr lang="en-US" sz="1800"/>
              <a:t>VH: only used for potassium, gradual drawdown is recommended</a:t>
            </a:r>
          </a:p>
          <a:p>
            <a:r>
              <a:rPr lang="en-US" sz="1800"/>
              <a:t>EH: no fertilizer is recommended</a:t>
            </a:r>
          </a:p>
        </p:txBody>
      </p:sp>
    </p:spTree>
    <p:extLst>
      <p:ext uri="{BB962C8B-B14F-4D97-AF65-F5344CB8AC3E}">
        <p14:creationId xmlns:p14="http://schemas.microsoft.com/office/powerpoint/2010/main" val="344335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highlight>
                  <a:srgbClr val="FFFFFF"/>
                </a:highlight>
                <a:latin typeface="Calibri" panose="020F0502020204030204" pitchFamily="34" charset="0"/>
              </a:rPr>
              <a:t>G1.4.4 Potassium. Application recommendations are based on soil test category (VL, L, O, H, VH, and EH) based on ppm of P, soil type, and a realistic yield goal. Chances are that potassium is the most likely nutrient to be deficient in pastures. Potassium levels change quickly in the soil due to its buffering capacity, when compared to other nutrients like phosphorus. The harvesting of leafy plants by grazing or mechanical hay harvest and subsequent removal as hay, meat, milk, or egg products expedites the removal of potassium. It is not uncommon for a potassium fertility recommendation to be very high for pasture ground. Even if the full recommendation cannot be applied, some potassium application can make a big difference in terms of forage productivity. </a:t>
            </a:r>
            <a:endParaRPr lang="en-US"/>
          </a:p>
        </p:txBody>
      </p:sp>
    </p:spTree>
    <p:extLst>
      <p:ext uri="{BB962C8B-B14F-4D97-AF65-F5344CB8AC3E}">
        <p14:creationId xmlns:p14="http://schemas.microsoft.com/office/powerpoint/2010/main" val="1198560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highlight>
                  <a:srgbClr val="FFFFFF"/>
                </a:highlight>
                <a:latin typeface="Calibri" panose="020F0502020204030204" pitchFamily="34" charset="0"/>
              </a:rPr>
              <a:t>G1.4.4 Potassium. Application recommendations are based on soil test category (VL, L, O, H, VH, and EH) based on ppm of P, soil type, and a realistic yield goal. Chances are that potassium is the most likely nutrient to be deficient in pastures. Potassium levels change quickly in the soil due to its buffering capacity, when compared to other nutrients like phosphorus. The harvesting of leafy plants by grazing or mechanical hay harvest and subsequent removal as hay, meat, milk, or egg products expedites the removal of potassium. It is not uncommon for a potassium fertility recommendation to be very high for pasture ground. Even if the full recommendation cannot be applied, some potassium application can make a big difference in terms of forage productivity. </a:t>
            </a:r>
          </a:p>
          <a:p>
            <a:endParaRPr lang="en-US" sz="1800" b="0" i="0">
              <a:solidFill>
                <a:srgbClr val="000000"/>
              </a:solidFill>
              <a:effectLst/>
              <a:highlight>
                <a:srgbClr val="FFFFFF"/>
              </a:highlight>
              <a:latin typeface="Calibri" panose="020F0502020204030204" pitchFamily="34" charset="0"/>
            </a:endParaRPr>
          </a:p>
          <a:p>
            <a:r>
              <a:rPr lang="en-US" sz="1800" b="0" i="0">
                <a:solidFill>
                  <a:srgbClr val="000000"/>
                </a:solidFill>
                <a:effectLst/>
                <a:highlight>
                  <a:srgbClr val="FFFFFF"/>
                </a:highlight>
                <a:latin typeface="Calibri" panose="020F0502020204030204" pitchFamily="34" charset="0"/>
              </a:rPr>
              <a:t>G1.4.5 Potassium for Nitrogen. Potassium is managed to help manage nitrogen. Potassium deficiency affects legume stands. Poor legume stands negatively affect nitrogen fixation and availability. Poor nitrogen availability negatively affects grass stands. Result: poor pasture! </a:t>
            </a:r>
            <a:endParaRPr lang="en-US"/>
          </a:p>
        </p:txBody>
      </p:sp>
    </p:spTree>
    <p:extLst>
      <p:ext uri="{BB962C8B-B14F-4D97-AF65-F5344CB8AC3E}">
        <p14:creationId xmlns:p14="http://schemas.microsoft.com/office/powerpoint/2010/main" val="3965490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highlight>
                  <a:srgbClr val="FFFFFF"/>
                </a:highlight>
                <a:latin typeface="Calibri" panose="020F0502020204030204" pitchFamily="34" charset="0"/>
              </a:rPr>
              <a:t>G1.4.5 Potassium for Nitrogen. Potassium is managed to help manage nitrogen. Potassium deficiency affects legume stands. Poor legume stands negatively affect nitrogen fixation and availability. Poor nitrogen availability negatively affects grass stands. Result: poor pasture! </a:t>
            </a:r>
            <a:endParaRPr lang="en-US"/>
          </a:p>
        </p:txBody>
      </p:sp>
    </p:spTree>
    <p:extLst>
      <p:ext uri="{BB962C8B-B14F-4D97-AF65-F5344CB8AC3E}">
        <p14:creationId xmlns:p14="http://schemas.microsoft.com/office/powerpoint/2010/main" val="3497432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highlight>
                  <a:srgbClr val="FFFFFF"/>
                </a:highlight>
                <a:latin typeface="Calibri" panose="020F0502020204030204" pitchFamily="34" charset="0"/>
              </a:rPr>
              <a:t>G1.5.1 We know that the nitrogen credit earned from legumes in the pasture is accounted for in the nitrogen recommendations from A2809. Pastures also receive manure from grazing animals, though, which has nutrients in it and should be credited onto any fertility recommendations. </a:t>
            </a:r>
            <a:endParaRPr lang="en-US" sz="1800"/>
          </a:p>
          <a:p>
            <a:endParaRPr lang="en-US" sz="1800" b="0" i="0">
              <a:solidFill>
                <a:srgbClr val="000000"/>
              </a:solidFill>
              <a:effectLst/>
              <a:highlight>
                <a:srgbClr val="FFFFFF"/>
              </a:highlight>
              <a:latin typeface="Calibri" panose="020F0502020204030204" pitchFamily="34" charset="0"/>
            </a:endParaRPr>
          </a:p>
          <a:p>
            <a:r>
              <a:rPr lang="en-US" sz="1800" b="0" i="0">
                <a:solidFill>
                  <a:srgbClr val="000000"/>
                </a:solidFill>
                <a:effectLst/>
                <a:highlight>
                  <a:srgbClr val="FFFFFF"/>
                </a:highlight>
                <a:latin typeface="Calibri" panose="020F0502020204030204" pitchFamily="34" charset="0"/>
              </a:rPr>
              <a:t>G1.5.2 Manure credits can be calculated by first calculating manure deposition using SnapPlus or the Grazing manure application rate estimator worksheet, adapted from the Midwest Plan Service Technical Bulletin #18. Then, nutrients are credited based on A2809’s estimated total and available nutrient content in deposited manure/urine in pasture systems. </a:t>
            </a:r>
            <a:endParaRPr lang="en-US"/>
          </a:p>
        </p:txBody>
      </p:sp>
    </p:spTree>
    <p:extLst>
      <p:ext uri="{BB962C8B-B14F-4D97-AF65-F5344CB8AC3E}">
        <p14:creationId xmlns:p14="http://schemas.microsoft.com/office/powerpoint/2010/main" val="2022541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highlight>
                  <a:srgbClr val="FFFFFF"/>
                </a:highlight>
                <a:latin typeface="Calibri" panose="020F0502020204030204" pitchFamily="34" charset="0"/>
              </a:rPr>
              <a:t>G1.5.2 Manure credits can be calculated by first calculating manure deposition using SnapPlus or the Grazing manure application rate estimator worksheet, adapted from the Midwest Plan Service Technical Bulletin #18. Then, nutrients are credited based on A2809’s estimated total and available nutrient content in deposited manure/urine in pasture systems. </a:t>
            </a:r>
            <a:endParaRPr lang="en-US"/>
          </a:p>
          <a:p>
            <a:endParaRPr lang="en-US"/>
          </a:p>
        </p:txBody>
      </p:sp>
    </p:spTree>
    <p:extLst>
      <p:ext uri="{BB962C8B-B14F-4D97-AF65-F5344CB8AC3E}">
        <p14:creationId xmlns:p14="http://schemas.microsoft.com/office/powerpoint/2010/main" val="2217394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highlight>
                  <a:srgbClr val="FFFFFF"/>
                </a:highlight>
                <a:latin typeface="Calibri" panose="020F0502020204030204" pitchFamily="34" charset="0"/>
              </a:rPr>
              <a:t>G1.5.2 Manure credits can be calculated by first calculating manure deposition using SnapPlus or the Grazing manure application rate estimator worksheet, adapted from the Midwest Plan Service Technical Bulletin #18. Then, nutrients are credited based on A2809’s estimated total and available nutrient content in deposited manure/urine in pasture systems. </a:t>
            </a:r>
            <a:endParaRPr lang="en-US"/>
          </a:p>
          <a:p>
            <a:endParaRPr lang="en-US"/>
          </a:p>
        </p:txBody>
      </p:sp>
    </p:spTree>
    <p:extLst>
      <p:ext uri="{BB962C8B-B14F-4D97-AF65-F5344CB8AC3E}">
        <p14:creationId xmlns:p14="http://schemas.microsoft.com/office/powerpoint/2010/main" val="766713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highlight>
                  <a:srgbClr val="FFFFFF"/>
                </a:highlight>
                <a:latin typeface="Calibri" panose="020F0502020204030204" pitchFamily="34" charset="0"/>
              </a:rPr>
              <a:t>G1.5.2 Manure credits can be calculated by first calculating manure deposition using SnapPlus or the Grazing manure application rate estimator worksheet, adapted from the Midwest Plan Service Technical Bulletin #18. Then, nutrients are credited based on A2809’s estimated total and available nutrient content in deposited manure/urine in pasture systems. </a:t>
            </a:r>
            <a:endParaRPr lang="en-US"/>
          </a:p>
          <a:p>
            <a:endParaRPr lang="en-US"/>
          </a:p>
        </p:txBody>
      </p:sp>
    </p:spTree>
    <p:extLst>
      <p:ext uri="{BB962C8B-B14F-4D97-AF65-F5344CB8AC3E}">
        <p14:creationId xmlns:p14="http://schemas.microsoft.com/office/powerpoint/2010/main" val="3637147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highlight>
                  <a:srgbClr val="FFFFFF"/>
                </a:highlight>
                <a:latin typeface="Calibri" panose="020F0502020204030204" pitchFamily="34" charset="0"/>
              </a:rPr>
              <a:t>G1.6.1 Outwintering livestock carries the largest risk for negatively impacting surface and groundwater quality. Avoid areas near surface water like perennial streams, ponds, and lakes and highly permeable soils, if possible.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Calibri" panose="020F0502020204030204" pitchFamily="34" charset="0"/>
              </a:rPr>
              <a:t>G1.6.2 Pastures that intersect with surface water like streams or ponds can put surface water quality at risk. An occasional pass through a paddock near surface water or a stream crossing can be okay, but farms should take care to avoid open and continuous access to surface water by livestock. </a:t>
            </a:r>
            <a:endParaRPr lang="en-US" b="0" i="0">
              <a:solidFill>
                <a:srgbClr val="000000"/>
              </a:solidFill>
              <a:effectLst/>
              <a:highlight>
                <a:srgbClr val="FFFFFF"/>
              </a:highlight>
              <a:latin typeface="Segoe UI" panose="020B0502040204020203" pitchFamily="34" charset="0"/>
            </a:endParaRPr>
          </a:p>
          <a:p>
            <a:endParaRPr lang="en-US"/>
          </a:p>
        </p:txBody>
      </p:sp>
    </p:spTree>
    <p:extLst>
      <p:ext uri="{BB962C8B-B14F-4D97-AF65-F5344CB8AC3E}">
        <p14:creationId xmlns:p14="http://schemas.microsoft.com/office/powerpoint/2010/main" val="88705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highlight>
                  <a:srgbClr val="FFFFFF"/>
                </a:highlight>
                <a:latin typeface="Calibri" panose="020F0502020204030204" pitchFamily="34" charset="0"/>
              </a:rPr>
              <a:t>G1.1.2 Pastures do not have to be included in a nutrient management plan if the pasture does not receive applications of nutrients AND one of the following applies: the pasture is a feedlot or an area that is considered a barnyard, exercise area, or other area where livestock are concentrated, and vegetation is not maintained for forage or the pasture has an average of less than one animal unit per acre throughout the grazing season. </a:t>
            </a:r>
            <a:endParaRPr lang="en-US"/>
          </a:p>
        </p:txBody>
      </p:sp>
    </p:spTree>
    <p:extLst>
      <p:ext uri="{BB962C8B-B14F-4D97-AF65-F5344CB8AC3E}">
        <p14:creationId xmlns:p14="http://schemas.microsoft.com/office/powerpoint/2010/main" val="1508568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372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highlight>
                  <a:srgbClr val="FFFFFF"/>
                </a:highlight>
                <a:latin typeface="Calibri" panose="020F0502020204030204" pitchFamily="34" charset="0"/>
              </a:rPr>
              <a:t>G1.2.1 Incorporating livestock and grazing into a cropping system is often touted as a fifth soil health principle. Adding livestock into a cropping system can increase soil health by incorporating permanent vegetation or grazed cover crops, and animal manures into the cropping system. The addition of additional and diverse cover and root systems, as well as manure additions, can stimulate soil biology and biological processes. </a:t>
            </a:r>
          </a:p>
          <a:p>
            <a:endParaRPr lang="en-US" sz="1800" b="0" i="0">
              <a:solidFill>
                <a:srgbClr val="000000"/>
              </a:solidFill>
              <a:effectLst/>
              <a:highlight>
                <a:srgbClr val="FFFFFF"/>
              </a:highlight>
              <a:latin typeface="Calibri" panose="020F0502020204030204" pitchFamily="34" charset="0"/>
            </a:endParaRPr>
          </a:p>
          <a:p>
            <a:r>
              <a:rPr lang="en-US" sz="1800" b="0" i="0">
                <a:solidFill>
                  <a:srgbClr val="000000"/>
                </a:solidFill>
                <a:effectLst/>
                <a:highlight>
                  <a:srgbClr val="FFFFFF"/>
                </a:highlight>
                <a:latin typeface="Calibri" panose="020F0502020204030204" pitchFamily="34" charset="0"/>
              </a:rPr>
              <a:t>G1.2.2 Grazing systems afford farmers unique opportunities to decrease the need for outside commercial fertility inputs. For example, the integrity of nitrogen from urine and manure is less likely to be lost to volatilization when compared to a confinement operation with a manure pit. Practices like bale grazing can be used strategically to build soil fertility in areas of poor fertility. </a:t>
            </a:r>
            <a:endParaRPr lang="en-US"/>
          </a:p>
        </p:txBody>
      </p:sp>
    </p:spTree>
    <p:extLst>
      <p:ext uri="{BB962C8B-B14F-4D97-AF65-F5344CB8AC3E}">
        <p14:creationId xmlns:p14="http://schemas.microsoft.com/office/powerpoint/2010/main" val="66940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highlight>
                  <a:srgbClr val="FFFFFF"/>
                </a:highlight>
                <a:latin typeface="Calibri" panose="020F0502020204030204" pitchFamily="34" charset="0"/>
              </a:rPr>
              <a:t>G1.3.1 Like other nutrient management plans, one composite sample made up of 10, 6” soil cores are required for every 5 acres or management unit. The cores for this sample can be collected in a W pattern.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Calibri" panose="020F0502020204030204" pitchFamily="34" charset="0"/>
              </a:rPr>
              <a:t>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Calibri" panose="020F0502020204030204" pitchFamily="34" charset="0"/>
              </a:rPr>
              <a:t>G1.3.2 When soil sampling, there are areas which can throw off a soil test result that a farm will want to avoid. For example, avoid areas like watering areas, outwintering areas, and any area of congregation that is not indicative of the pasture as a whole (i.e. shade). </a:t>
            </a:r>
            <a:endParaRPr lang="en-US" b="0" i="0">
              <a:solidFill>
                <a:srgbClr val="000000"/>
              </a:solidFill>
              <a:effectLst/>
              <a:highlight>
                <a:srgbClr val="FFFFFF"/>
              </a:highlight>
              <a:latin typeface="Segoe UI" panose="020B0502040204020203" pitchFamily="34" charset="0"/>
            </a:endParaRPr>
          </a:p>
          <a:p>
            <a:endParaRPr lang="en-US"/>
          </a:p>
        </p:txBody>
      </p:sp>
    </p:spTree>
    <p:extLst>
      <p:ext uri="{BB962C8B-B14F-4D97-AF65-F5344CB8AC3E}">
        <p14:creationId xmlns:p14="http://schemas.microsoft.com/office/powerpoint/2010/main" val="284092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highlight>
                  <a:srgbClr val="FFFFFF"/>
                </a:highlight>
                <a:latin typeface="Calibri" panose="020F0502020204030204" pitchFamily="34" charset="0"/>
              </a:rPr>
              <a:t>G1.3.2 If each paddock is managed as a separate field, a farm might want to consider having a composite sample for each one. This will help streamline the data in SnapPlus and might make it more useful for management considerations. </a:t>
            </a:r>
            <a:endParaRPr lang="en-US"/>
          </a:p>
        </p:txBody>
      </p:sp>
    </p:spTree>
    <p:extLst>
      <p:ext uri="{BB962C8B-B14F-4D97-AF65-F5344CB8AC3E}">
        <p14:creationId xmlns:p14="http://schemas.microsoft.com/office/powerpoint/2010/main" val="277172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linkClick r:id="rId3"/>
              </a:rPr>
              <a:t>https://datcp.wi.gov/Documents/NMSoilManureLabs.pdf</a:t>
            </a:r>
            <a:r>
              <a:rPr lang="en-US" sz="1200"/>
              <a:t>  </a:t>
            </a:r>
          </a:p>
          <a:p>
            <a:endParaRPr lang="en-US"/>
          </a:p>
        </p:txBody>
      </p:sp>
    </p:spTree>
    <p:extLst>
      <p:ext uri="{BB962C8B-B14F-4D97-AF65-F5344CB8AC3E}">
        <p14:creationId xmlns:p14="http://schemas.microsoft.com/office/powerpoint/2010/main" val="75000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highlight>
                  <a:srgbClr val="FFFFFF"/>
                </a:highlight>
                <a:latin typeface="Calibri" panose="020F0502020204030204" pitchFamily="34" charset="0"/>
              </a:rPr>
              <a:t>G1.4.1 </a:t>
            </a:r>
            <a:r>
              <a:rPr lang="en-US" sz="1800" b="0" i="0" err="1">
                <a:solidFill>
                  <a:srgbClr val="000000"/>
                </a:solidFill>
                <a:effectLst/>
                <a:highlight>
                  <a:srgbClr val="FFFFFF"/>
                </a:highlight>
                <a:latin typeface="Calibri" panose="020F0502020204030204" pitchFamily="34" charset="0"/>
              </a:rPr>
              <a:t>pH.</a:t>
            </a:r>
            <a:r>
              <a:rPr lang="en-US" sz="1800" b="0" i="0">
                <a:solidFill>
                  <a:srgbClr val="000000"/>
                </a:solidFill>
                <a:effectLst/>
                <a:highlight>
                  <a:srgbClr val="FFFFFF"/>
                </a:highlight>
                <a:latin typeface="Calibri" panose="020F0502020204030204" pitchFamily="34" charset="0"/>
              </a:rPr>
              <a:t> Pastures will typically want to maintain 6.0 to 6.3 pH (depending on legume content). pH influences a nutrient’s affinity to become plant-available and affects the efficiency of microbial nitrogen fixation in legumes. </a:t>
            </a:r>
            <a:endParaRPr lang="en-US"/>
          </a:p>
        </p:txBody>
      </p:sp>
    </p:spTree>
    <p:extLst>
      <p:ext uri="{BB962C8B-B14F-4D97-AF65-F5344CB8AC3E}">
        <p14:creationId xmlns:p14="http://schemas.microsoft.com/office/powerpoint/2010/main" val="149230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highlight>
                  <a:srgbClr val="FFFFFF"/>
                </a:highlight>
                <a:latin typeface="Calibri" panose="020F0502020204030204" pitchFamily="34" charset="0"/>
              </a:rPr>
              <a:t>G1.4.2 Nitrogen. Oftentimes, nitrogen needs can be met in a pasture through a combination of legume forages established in an approximate 30% legume/70% grass pasture and manure/urine deposited by grazing animals. Nitrogen recommendations typically most relevant for new seedings of pasture or grass pastures are based on soil organic matter content. </a:t>
            </a:r>
            <a:endParaRPr lang="en-US"/>
          </a:p>
        </p:txBody>
      </p:sp>
    </p:spTree>
    <p:extLst>
      <p:ext uri="{BB962C8B-B14F-4D97-AF65-F5344CB8AC3E}">
        <p14:creationId xmlns:p14="http://schemas.microsoft.com/office/powerpoint/2010/main" val="38821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highlight>
                  <a:srgbClr val="FFFFFF"/>
                </a:highlight>
                <a:latin typeface="Calibri" panose="020F0502020204030204" pitchFamily="34" charset="0"/>
              </a:rPr>
              <a:t>G1.4.2 Nitrogen. Oftentimes, nitrogen needs can be met in a pasture through a combination of legume forages established in an approximate 30% legume/70% grass pasture and manure/urine deposited by grazing animals. Nitrogen recommendations typically most relevant for new seedings of pasture or grass pastures are based on soil organic matter content. </a:t>
            </a:r>
            <a:endParaRPr lang="en-US"/>
          </a:p>
        </p:txBody>
      </p:sp>
    </p:spTree>
    <p:extLst>
      <p:ext uri="{BB962C8B-B14F-4D97-AF65-F5344CB8AC3E}">
        <p14:creationId xmlns:p14="http://schemas.microsoft.com/office/powerpoint/2010/main" val="388219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 NM first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t>Grazing</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a:ea typeface="Calibri Light" panose="020F0302020204030204" pitchFamily="34" charset="0"/>
              <a:cs typeface="Calibri Light" panose="020F0302020204030204" pitchFamily="34" charset="0"/>
            </a:endParaRPr>
          </a:p>
        </p:txBody>
      </p:sp>
      <p:sp>
        <p:nvSpPr>
          <p:cNvPr id="3" name="Title Placeholder 1">
            <a:extLst>
              <a:ext uri="{FF2B5EF4-FFF2-40B4-BE49-F238E27FC236}">
                <a16:creationId xmlns:a16="http://schemas.microsoft.com/office/drawing/2014/main" id="{9B4D4C3F-351B-AB68-920F-733F27A1850F}"/>
              </a:ext>
            </a:extLst>
          </p:cNvPr>
          <p:cNvSpPr>
            <a:spLocks noGrp="1"/>
          </p:cNvSpPr>
          <p:nvPr>
            <p:ph type="title" hasCustomPrompt="1"/>
          </p:nvPr>
        </p:nvSpPr>
        <p:spPr>
          <a:xfrm>
            <a:off x="7957530" y="1744317"/>
            <a:ext cx="3514724" cy="1923222"/>
          </a:xfrm>
          <a:prstGeom prst="rect">
            <a:avLst/>
          </a:prstGeom>
        </p:spPr>
        <p:txBody>
          <a:bodyPr vert="horz" lIns="91440" tIns="45720" rIns="91440" bIns="45720" rtlCol="0" anchor="ctr">
            <a:normAutofit/>
          </a:bodyPr>
          <a:lstStyle>
            <a:lvl1pPr algn="ctr">
              <a:defRPr sz="4000" i="0">
                <a:solidFill>
                  <a:srgbClr val="00B0F0"/>
                </a:solidFill>
              </a:defRPr>
            </a:lvl1pPr>
          </a:lstStyle>
          <a:p>
            <a:br>
              <a:rPr lang="en-US"/>
            </a:br>
            <a:r>
              <a:rPr lang="en-US"/>
              <a:t>Add talk title if you have one here</a:t>
            </a:r>
          </a:p>
        </p:txBody>
      </p:sp>
      <p:sp>
        <p:nvSpPr>
          <p:cNvPr id="20" name="Text Placeholder 19">
            <a:extLst>
              <a:ext uri="{FF2B5EF4-FFF2-40B4-BE49-F238E27FC236}">
                <a16:creationId xmlns:a16="http://schemas.microsoft.com/office/drawing/2014/main" id="{972DED1F-4584-49AC-1115-4D33ADBC839E}"/>
              </a:ext>
            </a:extLst>
          </p:cNvPr>
          <p:cNvSpPr>
            <a:spLocks noGrp="1"/>
          </p:cNvSpPr>
          <p:nvPr>
            <p:ph type="body" sz="quarter" idx="10" hasCustomPrompt="1"/>
          </p:nvPr>
        </p:nvSpPr>
        <p:spPr>
          <a:xfrm>
            <a:off x="7996238" y="3792538"/>
            <a:ext cx="3476625" cy="2032000"/>
          </a:xfrm>
        </p:spPr>
        <p:txBody>
          <a:bodyPr anchor="b">
            <a:normAutofit/>
          </a:bodyPr>
          <a:lstStyle>
            <a:lvl1pPr marL="0" indent="0" algn="ctr">
              <a:buFontTx/>
              <a:buNone/>
              <a:defRPr sz="3200"/>
            </a:lvl1pPr>
          </a:lstStyle>
          <a:p>
            <a:pPr lvl="0"/>
            <a:r>
              <a:rPr lang="en-US"/>
              <a:t>Add you name, job title and affiliation here</a:t>
            </a:r>
          </a:p>
        </p:txBody>
      </p:sp>
    </p:spTree>
    <p:extLst>
      <p:ext uri="{BB962C8B-B14F-4D97-AF65-F5344CB8AC3E}">
        <p14:creationId xmlns:p14="http://schemas.microsoft.com/office/powerpoint/2010/main" val="161918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 NM 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a:t>Click to add title</a:t>
            </a:r>
          </a:p>
        </p:txBody>
      </p:sp>
    </p:spTree>
    <p:extLst>
      <p:ext uri="{BB962C8B-B14F-4D97-AF65-F5344CB8AC3E}">
        <p14:creationId xmlns:p14="http://schemas.microsoft.com/office/powerpoint/2010/main" val="2860857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 NM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147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4 Potassium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000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1 Soils bull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7C521BC-7CDA-58A2-DBEC-CF3470ED92E8}"/>
              </a:ext>
            </a:extLst>
          </p:cNvPr>
          <p:cNvSpPr>
            <a:spLocks noGrp="1"/>
          </p:cNvSpPr>
          <p:nvPr>
            <p:ph idx="1" hasCustomPrompt="1"/>
          </p:nvPr>
        </p:nvSpPr>
        <p:spPr>
          <a:xfrm>
            <a:off x="1236496" y="1825625"/>
            <a:ext cx="9955087" cy="4351338"/>
          </a:xfrm>
        </p:spPr>
        <p:txBody>
          <a:bodyPr/>
          <a:lstStyle>
            <a:lvl1pPr>
              <a:defRPr/>
            </a:lvl1pPr>
          </a:lstStyle>
          <a:p>
            <a:pPr lvl="0"/>
            <a:r>
              <a:rPr lang="en-US"/>
              <a:t>Click to add bulleted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7080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2 Soils sub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2644494"/>
            <a:ext cx="9955086" cy="910466"/>
          </a:xfrm>
        </p:spPr>
        <p:txBody>
          <a:bodyPr>
            <a:normAutofit/>
          </a:bodyPr>
          <a:lstStyle>
            <a:lvl1pPr>
              <a:defRPr sz="5400"/>
            </a:lvl1pPr>
          </a:lstStyle>
          <a:p>
            <a:r>
              <a:rPr lang="en-US"/>
              <a:t>Click to add subsection title</a:t>
            </a:r>
          </a:p>
        </p:txBody>
      </p:sp>
    </p:spTree>
    <p:extLst>
      <p:ext uri="{BB962C8B-B14F-4D97-AF65-F5344CB8AC3E}">
        <p14:creationId xmlns:p14="http://schemas.microsoft.com/office/powerpoint/2010/main" val="3085002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3 Soils 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a:t>Click to add title</a:t>
            </a:r>
          </a:p>
        </p:txBody>
      </p:sp>
    </p:spTree>
    <p:extLst>
      <p:ext uri="{BB962C8B-B14F-4D97-AF65-F5344CB8AC3E}">
        <p14:creationId xmlns:p14="http://schemas.microsoft.com/office/powerpoint/2010/main" val="3198378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4 Soils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50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1 Nitrogen bull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7C521BC-7CDA-58A2-DBEC-CF3470ED92E8}"/>
              </a:ext>
            </a:extLst>
          </p:cNvPr>
          <p:cNvSpPr>
            <a:spLocks noGrp="1"/>
          </p:cNvSpPr>
          <p:nvPr>
            <p:ph idx="1" hasCustomPrompt="1"/>
          </p:nvPr>
        </p:nvSpPr>
        <p:spPr>
          <a:xfrm>
            <a:off x="1236496" y="1825625"/>
            <a:ext cx="9955087" cy="4351338"/>
          </a:xfrm>
        </p:spPr>
        <p:txBody>
          <a:bodyPr/>
          <a:lstStyle>
            <a:lvl1pPr>
              <a:defRPr/>
            </a:lvl1pPr>
          </a:lstStyle>
          <a:p>
            <a:pPr lvl="0"/>
            <a:r>
              <a:rPr lang="en-US"/>
              <a:t>Click to add bulleted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4939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2 Nitrogen sub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2644494"/>
            <a:ext cx="9955086" cy="910466"/>
          </a:xfrm>
        </p:spPr>
        <p:txBody>
          <a:bodyPr>
            <a:normAutofit/>
          </a:bodyPr>
          <a:lstStyle>
            <a:lvl1pPr>
              <a:defRPr sz="5400"/>
            </a:lvl1pPr>
          </a:lstStyle>
          <a:p>
            <a:r>
              <a:rPr lang="en-US"/>
              <a:t>Click to add subsection title</a:t>
            </a:r>
          </a:p>
        </p:txBody>
      </p:sp>
    </p:spTree>
    <p:extLst>
      <p:ext uri="{BB962C8B-B14F-4D97-AF65-F5344CB8AC3E}">
        <p14:creationId xmlns:p14="http://schemas.microsoft.com/office/powerpoint/2010/main" val="3434058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3 Nitrogen 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a:t>Click to add title</a:t>
            </a:r>
          </a:p>
        </p:txBody>
      </p:sp>
    </p:spTree>
    <p:extLst>
      <p:ext uri="{BB962C8B-B14F-4D97-AF65-F5344CB8AC3E}">
        <p14:creationId xmlns:p14="http://schemas.microsoft.com/office/powerpoint/2010/main" val="1211210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 Soils first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t>Soils</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a:ea typeface="Calibri Light" panose="020F0302020204030204" pitchFamily="34" charset="0"/>
              <a:cs typeface="Calibri Light" panose="020F0302020204030204" pitchFamily="34" charset="0"/>
            </a:endParaRPr>
          </a:p>
        </p:txBody>
      </p:sp>
      <p:sp>
        <p:nvSpPr>
          <p:cNvPr id="3" name="Title Placeholder 1">
            <a:extLst>
              <a:ext uri="{FF2B5EF4-FFF2-40B4-BE49-F238E27FC236}">
                <a16:creationId xmlns:a16="http://schemas.microsoft.com/office/drawing/2014/main" id="{9B4D4C3F-351B-AB68-920F-733F27A1850F}"/>
              </a:ext>
            </a:extLst>
          </p:cNvPr>
          <p:cNvSpPr>
            <a:spLocks noGrp="1"/>
          </p:cNvSpPr>
          <p:nvPr>
            <p:ph type="title" hasCustomPrompt="1"/>
          </p:nvPr>
        </p:nvSpPr>
        <p:spPr>
          <a:xfrm>
            <a:off x="7957530" y="1744317"/>
            <a:ext cx="3514724" cy="1923222"/>
          </a:xfrm>
          <a:prstGeom prst="rect">
            <a:avLst/>
          </a:prstGeom>
        </p:spPr>
        <p:txBody>
          <a:bodyPr vert="horz" lIns="91440" tIns="45720" rIns="91440" bIns="45720" rtlCol="0" anchor="ctr">
            <a:normAutofit/>
          </a:bodyPr>
          <a:lstStyle>
            <a:lvl1pPr algn="ctr">
              <a:defRPr sz="4000" i="0">
                <a:solidFill>
                  <a:srgbClr val="996600"/>
                </a:solidFill>
              </a:defRPr>
            </a:lvl1pPr>
          </a:lstStyle>
          <a:p>
            <a:br>
              <a:rPr lang="en-US"/>
            </a:br>
            <a:r>
              <a:rPr lang="en-US"/>
              <a:t>Add talk title if you have one here</a:t>
            </a:r>
          </a:p>
        </p:txBody>
      </p:sp>
      <p:sp>
        <p:nvSpPr>
          <p:cNvPr id="20" name="Text Placeholder 19">
            <a:extLst>
              <a:ext uri="{FF2B5EF4-FFF2-40B4-BE49-F238E27FC236}">
                <a16:creationId xmlns:a16="http://schemas.microsoft.com/office/drawing/2014/main" id="{972DED1F-4584-49AC-1115-4D33ADBC839E}"/>
              </a:ext>
            </a:extLst>
          </p:cNvPr>
          <p:cNvSpPr>
            <a:spLocks noGrp="1"/>
          </p:cNvSpPr>
          <p:nvPr>
            <p:ph type="body" sz="quarter" idx="10" hasCustomPrompt="1"/>
          </p:nvPr>
        </p:nvSpPr>
        <p:spPr>
          <a:xfrm>
            <a:off x="7996238" y="3792538"/>
            <a:ext cx="3476625" cy="2032000"/>
          </a:xfrm>
        </p:spPr>
        <p:txBody>
          <a:bodyPr anchor="b">
            <a:normAutofit/>
          </a:bodyPr>
          <a:lstStyle>
            <a:lvl1pPr marL="0" indent="0" algn="ctr">
              <a:buFontTx/>
              <a:buNone/>
              <a:defRPr sz="3200"/>
            </a:lvl1pPr>
          </a:lstStyle>
          <a:p>
            <a:pPr lvl="0"/>
            <a:r>
              <a:rPr lang="en-US"/>
              <a:t>Add you name, job title and affiliation here</a:t>
            </a:r>
          </a:p>
        </p:txBody>
      </p:sp>
    </p:spTree>
    <p:extLst>
      <p:ext uri="{BB962C8B-B14F-4D97-AF65-F5344CB8AC3E}">
        <p14:creationId xmlns:p14="http://schemas.microsoft.com/office/powerpoint/2010/main" val="14389622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 Nitrogen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183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1 Phosphorus bull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7C521BC-7CDA-58A2-DBEC-CF3470ED92E8}"/>
              </a:ext>
            </a:extLst>
          </p:cNvPr>
          <p:cNvSpPr>
            <a:spLocks noGrp="1"/>
          </p:cNvSpPr>
          <p:nvPr>
            <p:ph idx="1" hasCustomPrompt="1"/>
          </p:nvPr>
        </p:nvSpPr>
        <p:spPr>
          <a:xfrm>
            <a:off x="1236496" y="1825625"/>
            <a:ext cx="9955087" cy="4351338"/>
          </a:xfrm>
        </p:spPr>
        <p:txBody>
          <a:bodyPr/>
          <a:lstStyle>
            <a:lvl1pPr>
              <a:defRPr/>
            </a:lvl1pPr>
          </a:lstStyle>
          <a:p>
            <a:pPr lvl="0"/>
            <a:r>
              <a:rPr lang="en-US"/>
              <a:t>Click to add bulleted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8526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2 Phosphorus sub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2644494"/>
            <a:ext cx="9955086" cy="910466"/>
          </a:xfrm>
        </p:spPr>
        <p:txBody>
          <a:bodyPr>
            <a:normAutofit/>
          </a:bodyPr>
          <a:lstStyle>
            <a:lvl1pPr>
              <a:defRPr sz="5400"/>
            </a:lvl1pPr>
          </a:lstStyle>
          <a:p>
            <a:r>
              <a:rPr lang="en-US"/>
              <a:t>Click to add subsection title</a:t>
            </a:r>
          </a:p>
        </p:txBody>
      </p:sp>
    </p:spTree>
    <p:extLst>
      <p:ext uri="{BB962C8B-B14F-4D97-AF65-F5344CB8AC3E}">
        <p14:creationId xmlns:p14="http://schemas.microsoft.com/office/powerpoint/2010/main" val="1106789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3 Phosphorus 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a:t>Click to add title</a:t>
            </a:r>
          </a:p>
        </p:txBody>
      </p:sp>
    </p:spTree>
    <p:extLst>
      <p:ext uri="{BB962C8B-B14F-4D97-AF65-F5344CB8AC3E}">
        <p14:creationId xmlns:p14="http://schemas.microsoft.com/office/powerpoint/2010/main" val="206428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4 Phosphorus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546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1 Potassium bull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7C521BC-7CDA-58A2-DBEC-CF3470ED92E8}"/>
              </a:ext>
            </a:extLst>
          </p:cNvPr>
          <p:cNvSpPr>
            <a:spLocks noGrp="1"/>
          </p:cNvSpPr>
          <p:nvPr>
            <p:ph idx="1" hasCustomPrompt="1"/>
          </p:nvPr>
        </p:nvSpPr>
        <p:spPr>
          <a:xfrm>
            <a:off x="1236496" y="1825625"/>
            <a:ext cx="9955087" cy="4351338"/>
          </a:xfrm>
        </p:spPr>
        <p:txBody>
          <a:bodyPr/>
          <a:lstStyle>
            <a:lvl1pPr>
              <a:defRPr/>
            </a:lvl1pPr>
          </a:lstStyle>
          <a:p>
            <a:pPr lvl="0"/>
            <a:r>
              <a:rPr lang="en-US"/>
              <a:t>Click to add bulleted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318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2 Potassium sub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2644494"/>
            <a:ext cx="9955086" cy="910466"/>
          </a:xfrm>
        </p:spPr>
        <p:txBody>
          <a:bodyPr>
            <a:normAutofit/>
          </a:bodyPr>
          <a:lstStyle>
            <a:lvl1pPr>
              <a:defRPr sz="5400"/>
            </a:lvl1pPr>
          </a:lstStyle>
          <a:p>
            <a:r>
              <a:rPr lang="en-US"/>
              <a:t>Click to add subsection title</a:t>
            </a:r>
          </a:p>
        </p:txBody>
      </p:sp>
    </p:spTree>
    <p:extLst>
      <p:ext uri="{BB962C8B-B14F-4D97-AF65-F5344CB8AC3E}">
        <p14:creationId xmlns:p14="http://schemas.microsoft.com/office/powerpoint/2010/main" val="1992426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3 Potassium 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a:t>Click to add title</a:t>
            </a:r>
          </a:p>
        </p:txBody>
      </p:sp>
    </p:spTree>
    <p:extLst>
      <p:ext uri="{BB962C8B-B14F-4D97-AF65-F5344CB8AC3E}">
        <p14:creationId xmlns:p14="http://schemas.microsoft.com/office/powerpoint/2010/main" val="1750239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4 Potassium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955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7.1 Manure bull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7C521BC-7CDA-58A2-DBEC-CF3470ED92E8}"/>
              </a:ext>
            </a:extLst>
          </p:cNvPr>
          <p:cNvSpPr>
            <a:spLocks noGrp="1"/>
          </p:cNvSpPr>
          <p:nvPr>
            <p:ph idx="1" hasCustomPrompt="1"/>
          </p:nvPr>
        </p:nvSpPr>
        <p:spPr>
          <a:xfrm>
            <a:off x="1236496" y="1825625"/>
            <a:ext cx="9955087" cy="4351338"/>
          </a:xfrm>
        </p:spPr>
        <p:txBody>
          <a:bodyPr/>
          <a:lstStyle>
            <a:lvl1pPr>
              <a:defRPr/>
            </a:lvl1pPr>
          </a:lstStyle>
          <a:p>
            <a:pPr lvl="0"/>
            <a:r>
              <a:rPr lang="en-US"/>
              <a:t>Click to add bulleted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764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 Nitrogen first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t>Nitrogen</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a:ea typeface="Calibri Light" panose="020F0302020204030204" pitchFamily="34" charset="0"/>
              <a:cs typeface="Calibri Light" panose="020F0302020204030204" pitchFamily="34" charset="0"/>
            </a:endParaRPr>
          </a:p>
        </p:txBody>
      </p:sp>
      <p:sp>
        <p:nvSpPr>
          <p:cNvPr id="3" name="Title Placeholder 1">
            <a:extLst>
              <a:ext uri="{FF2B5EF4-FFF2-40B4-BE49-F238E27FC236}">
                <a16:creationId xmlns:a16="http://schemas.microsoft.com/office/drawing/2014/main" id="{9B4D4C3F-351B-AB68-920F-733F27A1850F}"/>
              </a:ext>
            </a:extLst>
          </p:cNvPr>
          <p:cNvSpPr>
            <a:spLocks noGrp="1"/>
          </p:cNvSpPr>
          <p:nvPr>
            <p:ph type="title" hasCustomPrompt="1"/>
          </p:nvPr>
        </p:nvSpPr>
        <p:spPr>
          <a:xfrm>
            <a:off x="7957530" y="1744317"/>
            <a:ext cx="3514724" cy="1923222"/>
          </a:xfrm>
          <a:prstGeom prst="rect">
            <a:avLst/>
          </a:prstGeom>
        </p:spPr>
        <p:txBody>
          <a:bodyPr vert="horz" lIns="91440" tIns="45720" rIns="91440" bIns="45720" rtlCol="0" anchor="ctr">
            <a:normAutofit/>
          </a:bodyPr>
          <a:lstStyle>
            <a:lvl1pPr algn="ctr">
              <a:defRPr sz="4000" i="0">
                <a:solidFill>
                  <a:srgbClr val="336600"/>
                </a:solidFill>
              </a:defRPr>
            </a:lvl1pPr>
          </a:lstStyle>
          <a:p>
            <a:br>
              <a:rPr lang="en-US"/>
            </a:br>
            <a:r>
              <a:rPr lang="en-US"/>
              <a:t>Add talk title if you have one here</a:t>
            </a:r>
          </a:p>
        </p:txBody>
      </p:sp>
      <p:sp>
        <p:nvSpPr>
          <p:cNvPr id="20" name="Text Placeholder 19">
            <a:extLst>
              <a:ext uri="{FF2B5EF4-FFF2-40B4-BE49-F238E27FC236}">
                <a16:creationId xmlns:a16="http://schemas.microsoft.com/office/drawing/2014/main" id="{972DED1F-4584-49AC-1115-4D33ADBC839E}"/>
              </a:ext>
            </a:extLst>
          </p:cNvPr>
          <p:cNvSpPr>
            <a:spLocks noGrp="1"/>
          </p:cNvSpPr>
          <p:nvPr>
            <p:ph type="body" sz="quarter" idx="10" hasCustomPrompt="1"/>
          </p:nvPr>
        </p:nvSpPr>
        <p:spPr>
          <a:xfrm>
            <a:off x="7996238" y="3792538"/>
            <a:ext cx="3476625" cy="2032000"/>
          </a:xfrm>
        </p:spPr>
        <p:txBody>
          <a:bodyPr anchor="b">
            <a:normAutofit/>
          </a:bodyPr>
          <a:lstStyle>
            <a:lvl1pPr marL="0" indent="0" algn="ctr">
              <a:buFontTx/>
              <a:buNone/>
              <a:defRPr sz="3200"/>
            </a:lvl1pPr>
          </a:lstStyle>
          <a:p>
            <a:pPr lvl="0"/>
            <a:r>
              <a:rPr lang="en-US"/>
              <a:t>Add you name, job title and affiliation here</a:t>
            </a:r>
          </a:p>
        </p:txBody>
      </p:sp>
    </p:spTree>
    <p:extLst>
      <p:ext uri="{BB962C8B-B14F-4D97-AF65-F5344CB8AC3E}">
        <p14:creationId xmlns:p14="http://schemas.microsoft.com/office/powerpoint/2010/main" val="14171502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2 Manure sub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2644494"/>
            <a:ext cx="9955086" cy="910466"/>
          </a:xfrm>
        </p:spPr>
        <p:txBody>
          <a:bodyPr>
            <a:normAutofit/>
          </a:bodyPr>
          <a:lstStyle>
            <a:lvl1pPr>
              <a:defRPr sz="5400"/>
            </a:lvl1pPr>
          </a:lstStyle>
          <a:p>
            <a:r>
              <a:rPr lang="en-US"/>
              <a:t>Click to add subsection title</a:t>
            </a:r>
          </a:p>
        </p:txBody>
      </p:sp>
    </p:spTree>
    <p:extLst>
      <p:ext uri="{BB962C8B-B14F-4D97-AF65-F5344CB8AC3E}">
        <p14:creationId xmlns:p14="http://schemas.microsoft.com/office/powerpoint/2010/main" val="2132646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3 Manure 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a:t>Click to add title</a:t>
            </a:r>
          </a:p>
        </p:txBody>
      </p:sp>
    </p:spTree>
    <p:extLst>
      <p:ext uri="{BB962C8B-B14F-4D97-AF65-F5344CB8AC3E}">
        <p14:creationId xmlns:p14="http://schemas.microsoft.com/office/powerpoint/2010/main" val="1236362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4 Manure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512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8.1 SnapPlus bull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7C521BC-7CDA-58A2-DBEC-CF3470ED92E8}"/>
              </a:ext>
            </a:extLst>
          </p:cNvPr>
          <p:cNvSpPr>
            <a:spLocks noGrp="1"/>
          </p:cNvSpPr>
          <p:nvPr>
            <p:ph idx="1" hasCustomPrompt="1"/>
          </p:nvPr>
        </p:nvSpPr>
        <p:spPr>
          <a:xfrm>
            <a:off x="1236496" y="1825625"/>
            <a:ext cx="9955087" cy="4351338"/>
          </a:xfrm>
        </p:spPr>
        <p:txBody>
          <a:bodyPr/>
          <a:lstStyle>
            <a:lvl1pPr>
              <a:defRPr/>
            </a:lvl1pPr>
          </a:lstStyle>
          <a:p>
            <a:pPr lvl="0"/>
            <a:r>
              <a:rPr lang="en-US"/>
              <a:t>Click to add bulleted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521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2 SnapPlus sub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2644494"/>
            <a:ext cx="9955086" cy="910466"/>
          </a:xfrm>
        </p:spPr>
        <p:txBody>
          <a:bodyPr>
            <a:normAutofit/>
          </a:bodyPr>
          <a:lstStyle>
            <a:lvl1pPr>
              <a:defRPr sz="5400"/>
            </a:lvl1pPr>
          </a:lstStyle>
          <a:p>
            <a:r>
              <a:rPr lang="en-US"/>
              <a:t>Click to add subsection title</a:t>
            </a:r>
          </a:p>
        </p:txBody>
      </p:sp>
    </p:spTree>
    <p:extLst>
      <p:ext uri="{BB962C8B-B14F-4D97-AF65-F5344CB8AC3E}">
        <p14:creationId xmlns:p14="http://schemas.microsoft.com/office/powerpoint/2010/main" val="1765363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3 SnapPlus 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a:t>Click to add title</a:t>
            </a:r>
          </a:p>
        </p:txBody>
      </p:sp>
    </p:spTree>
    <p:extLst>
      <p:ext uri="{BB962C8B-B14F-4D97-AF65-F5344CB8AC3E}">
        <p14:creationId xmlns:p14="http://schemas.microsoft.com/office/powerpoint/2010/main" val="1662220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4 SnapPlus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560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 Phosphorus first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t>Phosphorus</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a:ea typeface="Calibri Light" panose="020F0302020204030204" pitchFamily="34" charset="0"/>
              <a:cs typeface="Calibri Light" panose="020F0302020204030204" pitchFamily="34" charset="0"/>
            </a:endParaRPr>
          </a:p>
        </p:txBody>
      </p:sp>
      <p:sp>
        <p:nvSpPr>
          <p:cNvPr id="3" name="Title Placeholder 1">
            <a:extLst>
              <a:ext uri="{FF2B5EF4-FFF2-40B4-BE49-F238E27FC236}">
                <a16:creationId xmlns:a16="http://schemas.microsoft.com/office/drawing/2014/main" id="{9B4D4C3F-351B-AB68-920F-733F27A1850F}"/>
              </a:ext>
            </a:extLst>
          </p:cNvPr>
          <p:cNvSpPr>
            <a:spLocks noGrp="1"/>
          </p:cNvSpPr>
          <p:nvPr>
            <p:ph type="title" hasCustomPrompt="1"/>
          </p:nvPr>
        </p:nvSpPr>
        <p:spPr>
          <a:xfrm>
            <a:off x="7957530" y="1744317"/>
            <a:ext cx="3514724" cy="1923222"/>
          </a:xfrm>
          <a:prstGeom prst="rect">
            <a:avLst/>
          </a:prstGeom>
        </p:spPr>
        <p:txBody>
          <a:bodyPr vert="horz" lIns="91440" tIns="45720" rIns="91440" bIns="45720" rtlCol="0" anchor="ctr">
            <a:normAutofit/>
          </a:bodyPr>
          <a:lstStyle>
            <a:lvl1pPr algn="ctr">
              <a:defRPr sz="4000" i="0">
                <a:solidFill>
                  <a:srgbClr val="CC6600"/>
                </a:solidFill>
              </a:defRPr>
            </a:lvl1pPr>
          </a:lstStyle>
          <a:p>
            <a:br>
              <a:rPr lang="en-US"/>
            </a:br>
            <a:r>
              <a:rPr lang="en-US"/>
              <a:t>Add talk title if you have one here</a:t>
            </a:r>
          </a:p>
        </p:txBody>
      </p:sp>
      <p:sp>
        <p:nvSpPr>
          <p:cNvPr id="20" name="Text Placeholder 19">
            <a:extLst>
              <a:ext uri="{FF2B5EF4-FFF2-40B4-BE49-F238E27FC236}">
                <a16:creationId xmlns:a16="http://schemas.microsoft.com/office/drawing/2014/main" id="{972DED1F-4584-49AC-1115-4D33ADBC839E}"/>
              </a:ext>
            </a:extLst>
          </p:cNvPr>
          <p:cNvSpPr>
            <a:spLocks noGrp="1"/>
          </p:cNvSpPr>
          <p:nvPr>
            <p:ph type="body" sz="quarter" idx="10" hasCustomPrompt="1"/>
          </p:nvPr>
        </p:nvSpPr>
        <p:spPr>
          <a:xfrm>
            <a:off x="7996238" y="3792538"/>
            <a:ext cx="3476625" cy="2032000"/>
          </a:xfrm>
        </p:spPr>
        <p:txBody>
          <a:bodyPr anchor="b">
            <a:normAutofit/>
          </a:bodyPr>
          <a:lstStyle>
            <a:lvl1pPr marL="0" indent="0" algn="ctr">
              <a:buFontTx/>
              <a:buNone/>
              <a:defRPr sz="3200"/>
            </a:lvl1pPr>
          </a:lstStyle>
          <a:p>
            <a:pPr lvl="0"/>
            <a:r>
              <a:rPr lang="en-US"/>
              <a:t>Add you name, job title and affiliation here</a:t>
            </a:r>
          </a:p>
        </p:txBody>
      </p:sp>
    </p:spTree>
    <p:extLst>
      <p:ext uri="{BB962C8B-B14F-4D97-AF65-F5344CB8AC3E}">
        <p14:creationId xmlns:p14="http://schemas.microsoft.com/office/powerpoint/2010/main" val="1195466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 Potassium first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99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t>Potassium</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a:ea typeface="Calibri Light" panose="020F0302020204030204" pitchFamily="34" charset="0"/>
              <a:cs typeface="Calibri Light" panose="020F0302020204030204" pitchFamily="34" charset="0"/>
            </a:endParaRPr>
          </a:p>
        </p:txBody>
      </p:sp>
      <p:sp>
        <p:nvSpPr>
          <p:cNvPr id="3" name="Title Placeholder 1">
            <a:extLst>
              <a:ext uri="{FF2B5EF4-FFF2-40B4-BE49-F238E27FC236}">
                <a16:creationId xmlns:a16="http://schemas.microsoft.com/office/drawing/2014/main" id="{9B4D4C3F-351B-AB68-920F-733F27A1850F}"/>
              </a:ext>
            </a:extLst>
          </p:cNvPr>
          <p:cNvSpPr>
            <a:spLocks noGrp="1"/>
          </p:cNvSpPr>
          <p:nvPr>
            <p:ph type="title" hasCustomPrompt="1"/>
          </p:nvPr>
        </p:nvSpPr>
        <p:spPr>
          <a:xfrm>
            <a:off x="7957530" y="1744317"/>
            <a:ext cx="3514724" cy="1923222"/>
          </a:xfrm>
          <a:prstGeom prst="rect">
            <a:avLst/>
          </a:prstGeom>
        </p:spPr>
        <p:txBody>
          <a:bodyPr vert="horz" lIns="91440" tIns="45720" rIns="91440" bIns="45720" rtlCol="0" anchor="ctr">
            <a:normAutofit/>
          </a:bodyPr>
          <a:lstStyle>
            <a:lvl1pPr algn="ctr">
              <a:defRPr sz="4000" i="0">
                <a:solidFill>
                  <a:srgbClr val="999966"/>
                </a:solidFill>
              </a:defRPr>
            </a:lvl1pPr>
          </a:lstStyle>
          <a:p>
            <a:br>
              <a:rPr lang="en-US"/>
            </a:br>
            <a:r>
              <a:rPr lang="en-US"/>
              <a:t>Add talk title if you have one here</a:t>
            </a:r>
          </a:p>
        </p:txBody>
      </p:sp>
      <p:sp>
        <p:nvSpPr>
          <p:cNvPr id="20" name="Text Placeholder 19">
            <a:extLst>
              <a:ext uri="{FF2B5EF4-FFF2-40B4-BE49-F238E27FC236}">
                <a16:creationId xmlns:a16="http://schemas.microsoft.com/office/drawing/2014/main" id="{972DED1F-4584-49AC-1115-4D33ADBC839E}"/>
              </a:ext>
            </a:extLst>
          </p:cNvPr>
          <p:cNvSpPr>
            <a:spLocks noGrp="1"/>
          </p:cNvSpPr>
          <p:nvPr>
            <p:ph type="body" sz="quarter" idx="10" hasCustomPrompt="1"/>
          </p:nvPr>
        </p:nvSpPr>
        <p:spPr>
          <a:xfrm>
            <a:off x="7996238" y="3792538"/>
            <a:ext cx="3476625" cy="2032000"/>
          </a:xfrm>
        </p:spPr>
        <p:txBody>
          <a:bodyPr anchor="b">
            <a:normAutofit/>
          </a:bodyPr>
          <a:lstStyle>
            <a:lvl1pPr marL="0" indent="0" algn="ctr">
              <a:buFontTx/>
              <a:buNone/>
              <a:defRPr sz="3200"/>
            </a:lvl1pPr>
          </a:lstStyle>
          <a:p>
            <a:pPr lvl="0"/>
            <a:r>
              <a:rPr lang="en-US"/>
              <a:t>Add you name, job title and affiliation here</a:t>
            </a:r>
          </a:p>
        </p:txBody>
      </p:sp>
    </p:spTree>
    <p:extLst>
      <p:ext uri="{BB962C8B-B14F-4D97-AF65-F5344CB8AC3E}">
        <p14:creationId xmlns:p14="http://schemas.microsoft.com/office/powerpoint/2010/main" val="28472050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 Potassium first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t>Manure</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a:ea typeface="Calibri Light" panose="020F0302020204030204" pitchFamily="34" charset="0"/>
              <a:cs typeface="Calibri Light" panose="020F0302020204030204" pitchFamily="34" charset="0"/>
            </a:endParaRPr>
          </a:p>
        </p:txBody>
      </p:sp>
      <p:sp>
        <p:nvSpPr>
          <p:cNvPr id="3" name="Title Placeholder 1">
            <a:extLst>
              <a:ext uri="{FF2B5EF4-FFF2-40B4-BE49-F238E27FC236}">
                <a16:creationId xmlns:a16="http://schemas.microsoft.com/office/drawing/2014/main" id="{9B4D4C3F-351B-AB68-920F-733F27A1850F}"/>
              </a:ext>
            </a:extLst>
          </p:cNvPr>
          <p:cNvSpPr>
            <a:spLocks noGrp="1"/>
          </p:cNvSpPr>
          <p:nvPr>
            <p:ph type="title" hasCustomPrompt="1"/>
          </p:nvPr>
        </p:nvSpPr>
        <p:spPr>
          <a:xfrm>
            <a:off x="7957530" y="1744317"/>
            <a:ext cx="3514724" cy="1923222"/>
          </a:xfrm>
          <a:prstGeom prst="rect">
            <a:avLst/>
          </a:prstGeom>
        </p:spPr>
        <p:txBody>
          <a:bodyPr vert="horz" lIns="91440" tIns="45720" rIns="91440" bIns="45720" rtlCol="0" anchor="ctr">
            <a:normAutofit/>
          </a:bodyPr>
          <a:lstStyle>
            <a:lvl1pPr algn="ctr">
              <a:defRPr sz="4000" i="0">
                <a:solidFill>
                  <a:srgbClr val="993366"/>
                </a:solidFill>
              </a:defRPr>
            </a:lvl1pPr>
          </a:lstStyle>
          <a:p>
            <a:br>
              <a:rPr lang="en-US"/>
            </a:br>
            <a:r>
              <a:rPr lang="en-US"/>
              <a:t>Add talk title if you have one here</a:t>
            </a:r>
          </a:p>
        </p:txBody>
      </p:sp>
      <p:sp>
        <p:nvSpPr>
          <p:cNvPr id="20" name="Text Placeholder 19">
            <a:extLst>
              <a:ext uri="{FF2B5EF4-FFF2-40B4-BE49-F238E27FC236}">
                <a16:creationId xmlns:a16="http://schemas.microsoft.com/office/drawing/2014/main" id="{972DED1F-4584-49AC-1115-4D33ADBC839E}"/>
              </a:ext>
            </a:extLst>
          </p:cNvPr>
          <p:cNvSpPr>
            <a:spLocks noGrp="1"/>
          </p:cNvSpPr>
          <p:nvPr>
            <p:ph type="body" sz="quarter" idx="10" hasCustomPrompt="1"/>
          </p:nvPr>
        </p:nvSpPr>
        <p:spPr>
          <a:xfrm>
            <a:off x="7996238" y="3792538"/>
            <a:ext cx="3476625" cy="2032000"/>
          </a:xfrm>
        </p:spPr>
        <p:txBody>
          <a:bodyPr anchor="b">
            <a:normAutofit/>
          </a:bodyPr>
          <a:lstStyle>
            <a:lvl1pPr marL="0" indent="0" algn="ctr">
              <a:buFontTx/>
              <a:buNone/>
              <a:defRPr sz="3200"/>
            </a:lvl1pPr>
          </a:lstStyle>
          <a:p>
            <a:pPr lvl="0"/>
            <a:r>
              <a:rPr lang="en-US"/>
              <a:t>Add you name, job title and affiliation here</a:t>
            </a:r>
          </a:p>
        </p:txBody>
      </p:sp>
    </p:spTree>
    <p:extLst>
      <p:ext uri="{BB962C8B-B14F-4D97-AF65-F5344CB8AC3E}">
        <p14:creationId xmlns:p14="http://schemas.microsoft.com/office/powerpoint/2010/main" val="32527815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 SnapPlus first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A5C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t>Manure</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a:ea typeface="Calibri Light" panose="020F0302020204030204" pitchFamily="34" charset="0"/>
              <a:cs typeface="Calibri Light" panose="020F0302020204030204" pitchFamily="34" charset="0"/>
            </a:endParaRPr>
          </a:p>
        </p:txBody>
      </p:sp>
      <p:sp>
        <p:nvSpPr>
          <p:cNvPr id="3" name="Title Placeholder 1">
            <a:extLst>
              <a:ext uri="{FF2B5EF4-FFF2-40B4-BE49-F238E27FC236}">
                <a16:creationId xmlns:a16="http://schemas.microsoft.com/office/drawing/2014/main" id="{9B4D4C3F-351B-AB68-920F-733F27A1850F}"/>
              </a:ext>
            </a:extLst>
          </p:cNvPr>
          <p:cNvSpPr>
            <a:spLocks noGrp="1"/>
          </p:cNvSpPr>
          <p:nvPr>
            <p:ph type="title" hasCustomPrompt="1"/>
          </p:nvPr>
        </p:nvSpPr>
        <p:spPr>
          <a:xfrm>
            <a:off x="7957530" y="1744317"/>
            <a:ext cx="3514724" cy="1923222"/>
          </a:xfrm>
          <a:prstGeom prst="rect">
            <a:avLst/>
          </a:prstGeom>
        </p:spPr>
        <p:txBody>
          <a:bodyPr vert="horz" lIns="91440" tIns="45720" rIns="91440" bIns="45720" rtlCol="0" anchor="ctr">
            <a:normAutofit/>
          </a:bodyPr>
          <a:lstStyle>
            <a:lvl1pPr algn="ctr">
              <a:defRPr sz="4000" i="0">
                <a:solidFill>
                  <a:srgbClr val="A5CF4C"/>
                </a:solidFill>
              </a:defRPr>
            </a:lvl1pPr>
          </a:lstStyle>
          <a:p>
            <a:br>
              <a:rPr lang="en-US"/>
            </a:br>
            <a:r>
              <a:rPr lang="en-US"/>
              <a:t>Add talk title if you have one here</a:t>
            </a:r>
          </a:p>
        </p:txBody>
      </p:sp>
      <p:sp>
        <p:nvSpPr>
          <p:cNvPr id="20" name="Text Placeholder 19">
            <a:extLst>
              <a:ext uri="{FF2B5EF4-FFF2-40B4-BE49-F238E27FC236}">
                <a16:creationId xmlns:a16="http://schemas.microsoft.com/office/drawing/2014/main" id="{972DED1F-4584-49AC-1115-4D33ADBC839E}"/>
              </a:ext>
            </a:extLst>
          </p:cNvPr>
          <p:cNvSpPr>
            <a:spLocks noGrp="1"/>
          </p:cNvSpPr>
          <p:nvPr>
            <p:ph type="body" sz="quarter" idx="10" hasCustomPrompt="1"/>
          </p:nvPr>
        </p:nvSpPr>
        <p:spPr>
          <a:xfrm>
            <a:off x="7996238" y="3792538"/>
            <a:ext cx="3476625" cy="2032000"/>
          </a:xfrm>
        </p:spPr>
        <p:txBody>
          <a:bodyPr anchor="b">
            <a:normAutofit/>
          </a:bodyPr>
          <a:lstStyle>
            <a:lvl1pPr marL="0" indent="0" algn="ctr">
              <a:buFontTx/>
              <a:buNone/>
              <a:defRPr sz="3200"/>
            </a:lvl1pPr>
          </a:lstStyle>
          <a:p>
            <a:pPr lvl="0"/>
            <a:r>
              <a:rPr lang="en-US"/>
              <a:t>Add you name, job title and affiliation here</a:t>
            </a:r>
          </a:p>
        </p:txBody>
      </p:sp>
    </p:spTree>
    <p:extLst>
      <p:ext uri="{BB962C8B-B14F-4D97-AF65-F5344CB8AC3E}">
        <p14:creationId xmlns:p14="http://schemas.microsoft.com/office/powerpoint/2010/main" val="39870865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1 NM bull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7C521BC-7CDA-58A2-DBEC-CF3470ED92E8}"/>
              </a:ext>
            </a:extLst>
          </p:cNvPr>
          <p:cNvSpPr>
            <a:spLocks noGrp="1"/>
          </p:cNvSpPr>
          <p:nvPr>
            <p:ph idx="1" hasCustomPrompt="1"/>
          </p:nvPr>
        </p:nvSpPr>
        <p:spPr>
          <a:xfrm>
            <a:off x="1236496" y="1825625"/>
            <a:ext cx="9955087" cy="4351338"/>
          </a:xfrm>
        </p:spPr>
        <p:txBody>
          <a:bodyPr/>
          <a:lstStyle>
            <a:lvl1pPr>
              <a:defRPr/>
            </a:lvl1pPr>
          </a:lstStyle>
          <a:p>
            <a:pPr lvl="0"/>
            <a:r>
              <a:rPr lang="en-US"/>
              <a:t>Click to add bulleted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2744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 NM sub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2644494"/>
            <a:ext cx="9955086" cy="910466"/>
          </a:xfrm>
        </p:spPr>
        <p:txBody>
          <a:bodyPr>
            <a:normAutofit/>
          </a:bodyPr>
          <a:lstStyle>
            <a:lvl1pPr>
              <a:defRPr sz="5400"/>
            </a:lvl1pPr>
          </a:lstStyle>
          <a:p>
            <a:r>
              <a:rPr lang="en-US"/>
              <a:t>Click to add subsection title</a:t>
            </a:r>
          </a:p>
        </p:txBody>
      </p:sp>
    </p:spTree>
    <p:extLst>
      <p:ext uri="{BB962C8B-B14F-4D97-AF65-F5344CB8AC3E}">
        <p14:creationId xmlns:p14="http://schemas.microsoft.com/office/powerpoint/2010/main" val="4158278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jpeg"/><Relationship Id="rId5" Type="http://schemas.openxmlformats.org/officeDocument/2006/relationships/theme" Target="../theme/theme8.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group of animals in a field&#10;&#10;Description automatically generated">
            <a:extLst>
              <a:ext uri="{FF2B5EF4-FFF2-40B4-BE49-F238E27FC236}">
                <a16:creationId xmlns:a16="http://schemas.microsoft.com/office/drawing/2014/main" id="{8142DDBD-DB73-F46E-281E-C2559A5F41CD}"/>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154"/>
            <a:ext cx="745435" cy="6858000"/>
          </a:xfrm>
          <a:prstGeom prst="rect">
            <a:avLst/>
          </a:prstGeom>
        </p:spPr>
      </p:pic>
      <p:sp>
        <p:nvSpPr>
          <p:cNvPr id="2" name="Title Placeholder 1">
            <a:extLst>
              <a:ext uri="{FF2B5EF4-FFF2-40B4-BE49-F238E27FC236}">
                <a16:creationId xmlns:a16="http://schemas.microsoft.com/office/drawing/2014/main" id="{50919921-D005-463C-D71D-1D4BB866354C}"/>
              </a:ext>
            </a:extLst>
          </p:cNvPr>
          <p:cNvSpPr>
            <a:spLocks noGrp="1"/>
          </p:cNvSpPr>
          <p:nvPr>
            <p:ph type="title"/>
          </p:nvPr>
        </p:nvSpPr>
        <p:spPr>
          <a:xfrm>
            <a:off x="1232172" y="795130"/>
            <a:ext cx="10056063" cy="8955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1B8372-7707-8068-67B8-6D1AFC4BA8A9}"/>
              </a:ext>
            </a:extLst>
          </p:cNvPr>
          <p:cNvSpPr>
            <a:spLocks noGrp="1"/>
          </p:cNvSpPr>
          <p:nvPr>
            <p:ph type="body" idx="1"/>
          </p:nvPr>
        </p:nvSpPr>
        <p:spPr>
          <a:xfrm>
            <a:off x="1232172" y="1825625"/>
            <a:ext cx="1005606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B8DAD0A-0706-F08D-D5FF-611FC70373CC}"/>
              </a:ext>
            </a:extLst>
          </p:cNvPr>
          <p:cNvSpPr/>
          <p:nvPr userDrawn="1"/>
        </p:nvSpPr>
        <p:spPr>
          <a:xfrm>
            <a:off x="0" y="6703730"/>
            <a:ext cx="12192000" cy="15426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BD1C39-88CB-E6D2-2AE9-88B192D1094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596332" y="5890441"/>
            <a:ext cx="1514936" cy="756568"/>
          </a:xfrm>
          <a:prstGeom prst="rect">
            <a:avLst/>
          </a:prstGeom>
        </p:spPr>
      </p:pic>
      <p:sp>
        <p:nvSpPr>
          <p:cNvPr id="5" name="Rounded Rectangle 9">
            <a:extLst>
              <a:ext uri="{FF2B5EF4-FFF2-40B4-BE49-F238E27FC236}">
                <a16:creationId xmlns:a16="http://schemas.microsoft.com/office/drawing/2014/main" id="{90EAEF10-7D94-8C2A-FBBE-E654904D7482}"/>
              </a:ext>
            </a:extLst>
          </p:cNvPr>
          <p:cNvSpPr/>
          <p:nvPr userDrawn="1"/>
        </p:nvSpPr>
        <p:spPr>
          <a:xfrm>
            <a:off x="85740" y="193378"/>
            <a:ext cx="3514724" cy="485775"/>
          </a:xfrm>
          <a:prstGeom prst="roundRect">
            <a:avLst>
              <a:gd name="adj" fmla="val 50000"/>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t>Nutrient Management</a:t>
            </a:r>
          </a:p>
        </p:txBody>
      </p:sp>
    </p:spTree>
    <p:extLst>
      <p:ext uri="{BB962C8B-B14F-4D97-AF65-F5344CB8AC3E}">
        <p14:creationId xmlns:p14="http://schemas.microsoft.com/office/powerpoint/2010/main" val="1056857655"/>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82" r:id="rId3"/>
    <p:sldLayoutId id="2147483683" r:id="rId4"/>
    <p:sldLayoutId id="2147483684" r:id="rId5"/>
    <p:sldLayoutId id="2147483685" r:id="rId6"/>
    <p:sldLayoutId id="2147483686" r:id="rId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b="1" kern="1200">
          <a:solidFill>
            <a:srgbClr val="0066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group of animals in a field&#10;&#10;Description automatically generated">
            <a:extLst>
              <a:ext uri="{FF2B5EF4-FFF2-40B4-BE49-F238E27FC236}">
                <a16:creationId xmlns:a16="http://schemas.microsoft.com/office/drawing/2014/main" id="{8142DDBD-DB73-F46E-281E-C2559A5F41CD}"/>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154"/>
            <a:ext cx="745435" cy="6858000"/>
          </a:xfrm>
          <a:prstGeom prst="rect">
            <a:avLst/>
          </a:prstGeom>
        </p:spPr>
      </p:pic>
      <p:sp>
        <p:nvSpPr>
          <p:cNvPr id="2" name="Title Placeholder 1">
            <a:extLst>
              <a:ext uri="{FF2B5EF4-FFF2-40B4-BE49-F238E27FC236}">
                <a16:creationId xmlns:a16="http://schemas.microsoft.com/office/drawing/2014/main" id="{50919921-D005-463C-D71D-1D4BB866354C}"/>
              </a:ext>
            </a:extLst>
          </p:cNvPr>
          <p:cNvSpPr>
            <a:spLocks noGrp="1"/>
          </p:cNvSpPr>
          <p:nvPr>
            <p:ph type="title"/>
          </p:nvPr>
        </p:nvSpPr>
        <p:spPr>
          <a:xfrm>
            <a:off x="1232172" y="795130"/>
            <a:ext cx="10056063" cy="8955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1B8372-7707-8068-67B8-6D1AFC4BA8A9}"/>
              </a:ext>
            </a:extLst>
          </p:cNvPr>
          <p:cNvSpPr>
            <a:spLocks noGrp="1"/>
          </p:cNvSpPr>
          <p:nvPr>
            <p:ph type="body" idx="1"/>
          </p:nvPr>
        </p:nvSpPr>
        <p:spPr>
          <a:xfrm>
            <a:off x="1232172" y="1825625"/>
            <a:ext cx="1005606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B8DAD0A-0706-F08D-D5FF-611FC70373CC}"/>
              </a:ext>
            </a:extLst>
          </p:cNvPr>
          <p:cNvSpPr/>
          <p:nvPr userDrawn="1"/>
        </p:nvSpPr>
        <p:spPr>
          <a:xfrm>
            <a:off x="0" y="6703730"/>
            <a:ext cx="12192000" cy="15426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BD1C39-88CB-E6D2-2AE9-88B192D1094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596332" y="5890441"/>
            <a:ext cx="1514936" cy="756568"/>
          </a:xfrm>
          <a:prstGeom prst="rect">
            <a:avLst/>
          </a:prstGeom>
        </p:spPr>
      </p:pic>
      <p:sp>
        <p:nvSpPr>
          <p:cNvPr id="5" name="Rounded Rectangle 9">
            <a:extLst>
              <a:ext uri="{FF2B5EF4-FFF2-40B4-BE49-F238E27FC236}">
                <a16:creationId xmlns:a16="http://schemas.microsoft.com/office/drawing/2014/main" id="{90EAEF10-7D94-8C2A-FBBE-E654904D7482}"/>
              </a:ext>
            </a:extLst>
          </p:cNvPr>
          <p:cNvSpPr/>
          <p:nvPr userDrawn="1"/>
        </p:nvSpPr>
        <p:spPr>
          <a:xfrm>
            <a:off x="85740" y="193378"/>
            <a:ext cx="3514724" cy="485775"/>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t>Grazing</a:t>
            </a:r>
          </a:p>
        </p:txBody>
      </p:sp>
    </p:spTree>
    <p:extLst>
      <p:ext uri="{BB962C8B-B14F-4D97-AF65-F5344CB8AC3E}">
        <p14:creationId xmlns:p14="http://schemas.microsoft.com/office/powerpoint/2010/main" val="23164125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b="1" kern="1200">
          <a:solidFill>
            <a:srgbClr val="00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group of animals in a field&#10;&#10;Description automatically generated">
            <a:extLst>
              <a:ext uri="{FF2B5EF4-FFF2-40B4-BE49-F238E27FC236}">
                <a16:creationId xmlns:a16="http://schemas.microsoft.com/office/drawing/2014/main" id="{8142DDBD-DB73-F46E-281E-C2559A5F41CD}"/>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54"/>
            <a:ext cx="745435" cy="6858000"/>
          </a:xfrm>
          <a:prstGeom prst="rect">
            <a:avLst/>
          </a:prstGeom>
        </p:spPr>
      </p:pic>
      <p:sp>
        <p:nvSpPr>
          <p:cNvPr id="2" name="Title Placeholder 1">
            <a:extLst>
              <a:ext uri="{FF2B5EF4-FFF2-40B4-BE49-F238E27FC236}">
                <a16:creationId xmlns:a16="http://schemas.microsoft.com/office/drawing/2014/main" id="{50919921-D005-463C-D71D-1D4BB866354C}"/>
              </a:ext>
            </a:extLst>
          </p:cNvPr>
          <p:cNvSpPr>
            <a:spLocks noGrp="1"/>
          </p:cNvSpPr>
          <p:nvPr>
            <p:ph type="title"/>
          </p:nvPr>
        </p:nvSpPr>
        <p:spPr>
          <a:xfrm>
            <a:off x="1232172" y="795130"/>
            <a:ext cx="10056063" cy="8955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1B8372-7707-8068-67B8-6D1AFC4BA8A9}"/>
              </a:ext>
            </a:extLst>
          </p:cNvPr>
          <p:cNvSpPr>
            <a:spLocks noGrp="1"/>
          </p:cNvSpPr>
          <p:nvPr>
            <p:ph type="body" idx="1"/>
          </p:nvPr>
        </p:nvSpPr>
        <p:spPr>
          <a:xfrm>
            <a:off x="1232172" y="1825625"/>
            <a:ext cx="1005606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B8DAD0A-0706-F08D-D5FF-611FC70373CC}"/>
              </a:ext>
            </a:extLst>
          </p:cNvPr>
          <p:cNvSpPr/>
          <p:nvPr userDrawn="1"/>
        </p:nvSpPr>
        <p:spPr>
          <a:xfrm>
            <a:off x="0" y="6703730"/>
            <a:ext cx="12192000" cy="15426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BD1C39-88CB-E6D2-2AE9-88B192D1094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596332" y="5890441"/>
            <a:ext cx="1514936" cy="756568"/>
          </a:xfrm>
          <a:prstGeom prst="rect">
            <a:avLst/>
          </a:prstGeom>
        </p:spPr>
      </p:pic>
      <p:sp>
        <p:nvSpPr>
          <p:cNvPr id="5" name="Rounded Rectangle 9">
            <a:extLst>
              <a:ext uri="{FF2B5EF4-FFF2-40B4-BE49-F238E27FC236}">
                <a16:creationId xmlns:a16="http://schemas.microsoft.com/office/drawing/2014/main" id="{90EAEF10-7D94-8C2A-FBBE-E654904D7482}"/>
              </a:ext>
            </a:extLst>
          </p:cNvPr>
          <p:cNvSpPr/>
          <p:nvPr userDrawn="1"/>
        </p:nvSpPr>
        <p:spPr>
          <a:xfrm>
            <a:off x="85740" y="193378"/>
            <a:ext cx="3514724" cy="485775"/>
          </a:xfrm>
          <a:prstGeom prst="roundRect">
            <a:avLst>
              <a:gd name="adj" fmla="val 50000"/>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t>Soils</a:t>
            </a:r>
          </a:p>
        </p:txBody>
      </p:sp>
    </p:spTree>
    <p:extLst>
      <p:ext uri="{BB962C8B-B14F-4D97-AF65-F5344CB8AC3E}">
        <p14:creationId xmlns:p14="http://schemas.microsoft.com/office/powerpoint/2010/main" val="2653738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b="1" kern="1200">
          <a:solidFill>
            <a:srgbClr val="9966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group of animals in a field&#10;&#10;Description automatically generated">
            <a:extLst>
              <a:ext uri="{FF2B5EF4-FFF2-40B4-BE49-F238E27FC236}">
                <a16:creationId xmlns:a16="http://schemas.microsoft.com/office/drawing/2014/main" id="{8142DDBD-DB73-F46E-281E-C2559A5F41CD}"/>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54"/>
            <a:ext cx="745435" cy="6858000"/>
          </a:xfrm>
          <a:prstGeom prst="rect">
            <a:avLst/>
          </a:prstGeom>
        </p:spPr>
      </p:pic>
      <p:sp>
        <p:nvSpPr>
          <p:cNvPr id="2" name="Title Placeholder 1">
            <a:extLst>
              <a:ext uri="{FF2B5EF4-FFF2-40B4-BE49-F238E27FC236}">
                <a16:creationId xmlns:a16="http://schemas.microsoft.com/office/drawing/2014/main" id="{50919921-D005-463C-D71D-1D4BB866354C}"/>
              </a:ext>
            </a:extLst>
          </p:cNvPr>
          <p:cNvSpPr>
            <a:spLocks noGrp="1"/>
          </p:cNvSpPr>
          <p:nvPr>
            <p:ph type="title"/>
          </p:nvPr>
        </p:nvSpPr>
        <p:spPr>
          <a:xfrm>
            <a:off x="1232172" y="795130"/>
            <a:ext cx="10056063" cy="8955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1B8372-7707-8068-67B8-6D1AFC4BA8A9}"/>
              </a:ext>
            </a:extLst>
          </p:cNvPr>
          <p:cNvSpPr>
            <a:spLocks noGrp="1"/>
          </p:cNvSpPr>
          <p:nvPr>
            <p:ph type="body" idx="1"/>
          </p:nvPr>
        </p:nvSpPr>
        <p:spPr>
          <a:xfrm>
            <a:off x="1232172" y="1825625"/>
            <a:ext cx="1005606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B8DAD0A-0706-F08D-D5FF-611FC70373CC}"/>
              </a:ext>
            </a:extLst>
          </p:cNvPr>
          <p:cNvSpPr/>
          <p:nvPr userDrawn="1"/>
        </p:nvSpPr>
        <p:spPr>
          <a:xfrm>
            <a:off x="0" y="6703730"/>
            <a:ext cx="12192000" cy="15426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BD1C39-88CB-E6D2-2AE9-88B192D1094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596332" y="5890441"/>
            <a:ext cx="1514936" cy="756568"/>
          </a:xfrm>
          <a:prstGeom prst="rect">
            <a:avLst/>
          </a:prstGeom>
        </p:spPr>
      </p:pic>
      <p:sp>
        <p:nvSpPr>
          <p:cNvPr id="5" name="Rounded Rectangle 9">
            <a:extLst>
              <a:ext uri="{FF2B5EF4-FFF2-40B4-BE49-F238E27FC236}">
                <a16:creationId xmlns:a16="http://schemas.microsoft.com/office/drawing/2014/main" id="{90EAEF10-7D94-8C2A-FBBE-E654904D7482}"/>
              </a:ext>
            </a:extLst>
          </p:cNvPr>
          <p:cNvSpPr/>
          <p:nvPr userDrawn="1"/>
        </p:nvSpPr>
        <p:spPr>
          <a:xfrm>
            <a:off x="85740" y="193378"/>
            <a:ext cx="3514724" cy="485775"/>
          </a:xfrm>
          <a:prstGeom prst="roundRect">
            <a:avLst>
              <a:gd name="adj" fmla="val 50000"/>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t>Nitrogen</a:t>
            </a:r>
          </a:p>
        </p:txBody>
      </p:sp>
    </p:spTree>
    <p:extLst>
      <p:ext uri="{BB962C8B-B14F-4D97-AF65-F5344CB8AC3E}">
        <p14:creationId xmlns:p14="http://schemas.microsoft.com/office/powerpoint/2010/main" val="28094407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b="1" kern="1200">
          <a:solidFill>
            <a:srgbClr val="3366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group of animals in a field&#10;&#10;Description automatically generated">
            <a:extLst>
              <a:ext uri="{FF2B5EF4-FFF2-40B4-BE49-F238E27FC236}">
                <a16:creationId xmlns:a16="http://schemas.microsoft.com/office/drawing/2014/main" id="{8142DDBD-DB73-F46E-281E-C2559A5F41CD}"/>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54"/>
            <a:ext cx="745435" cy="6858000"/>
          </a:xfrm>
          <a:prstGeom prst="rect">
            <a:avLst/>
          </a:prstGeom>
        </p:spPr>
      </p:pic>
      <p:sp>
        <p:nvSpPr>
          <p:cNvPr id="2" name="Title Placeholder 1">
            <a:extLst>
              <a:ext uri="{FF2B5EF4-FFF2-40B4-BE49-F238E27FC236}">
                <a16:creationId xmlns:a16="http://schemas.microsoft.com/office/drawing/2014/main" id="{50919921-D005-463C-D71D-1D4BB866354C}"/>
              </a:ext>
            </a:extLst>
          </p:cNvPr>
          <p:cNvSpPr>
            <a:spLocks noGrp="1"/>
          </p:cNvSpPr>
          <p:nvPr>
            <p:ph type="title"/>
          </p:nvPr>
        </p:nvSpPr>
        <p:spPr>
          <a:xfrm>
            <a:off x="1232172" y="795130"/>
            <a:ext cx="10056063" cy="8955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1B8372-7707-8068-67B8-6D1AFC4BA8A9}"/>
              </a:ext>
            </a:extLst>
          </p:cNvPr>
          <p:cNvSpPr>
            <a:spLocks noGrp="1"/>
          </p:cNvSpPr>
          <p:nvPr>
            <p:ph type="body" idx="1"/>
          </p:nvPr>
        </p:nvSpPr>
        <p:spPr>
          <a:xfrm>
            <a:off x="1232172" y="1825625"/>
            <a:ext cx="1005606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B8DAD0A-0706-F08D-D5FF-611FC70373CC}"/>
              </a:ext>
            </a:extLst>
          </p:cNvPr>
          <p:cNvSpPr/>
          <p:nvPr userDrawn="1"/>
        </p:nvSpPr>
        <p:spPr>
          <a:xfrm>
            <a:off x="0" y="6703730"/>
            <a:ext cx="12192000" cy="15426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BD1C39-88CB-E6D2-2AE9-88B192D1094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596332" y="5890441"/>
            <a:ext cx="1514936" cy="756568"/>
          </a:xfrm>
          <a:prstGeom prst="rect">
            <a:avLst/>
          </a:prstGeom>
        </p:spPr>
      </p:pic>
      <p:sp>
        <p:nvSpPr>
          <p:cNvPr id="5" name="Rounded Rectangle 9">
            <a:extLst>
              <a:ext uri="{FF2B5EF4-FFF2-40B4-BE49-F238E27FC236}">
                <a16:creationId xmlns:a16="http://schemas.microsoft.com/office/drawing/2014/main" id="{90EAEF10-7D94-8C2A-FBBE-E654904D7482}"/>
              </a:ext>
            </a:extLst>
          </p:cNvPr>
          <p:cNvSpPr/>
          <p:nvPr userDrawn="1"/>
        </p:nvSpPr>
        <p:spPr>
          <a:xfrm>
            <a:off x="85740" y="193378"/>
            <a:ext cx="3514724" cy="485775"/>
          </a:xfrm>
          <a:prstGeom prst="roundRect">
            <a:avLst>
              <a:gd name="adj" fmla="val 50000"/>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t>Phosphorus</a:t>
            </a:r>
          </a:p>
        </p:txBody>
      </p:sp>
    </p:spTree>
    <p:extLst>
      <p:ext uri="{BB962C8B-B14F-4D97-AF65-F5344CB8AC3E}">
        <p14:creationId xmlns:p14="http://schemas.microsoft.com/office/powerpoint/2010/main" val="26854758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b="1" kern="1200">
          <a:solidFill>
            <a:srgbClr val="CC66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group of animals in a field&#10;&#10;Description automatically generated">
            <a:extLst>
              <a:ext uri="{FF2B5EF4-FFF2-40B4-BE49-F238E27FC236}">
                <a16:creationId xmlns:a16="http://schemas.microsoft.com/office/drawing/2014/main" id="{8142DDBD-DB73-F46E-281E-C2559A5F41CD}"/>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54"/>
            <a:ext cx="745435" cy="6858000"/>
          </a:xfrm>
          <a:prstGeom prst="rect">
            <a:avLst/>
          </a:prstGeom>
        </p:spPr>
      </p:pic>
      <p:sp>
        <p:nvSpPr>
          <p:cNvPr id="2" name="Title Placeholder 1">
            <a:extLst>
              <a:ext uri="{FF2B5EF4-FFF2-40B4-BE49-F238E27FC236}">
                <a16:creationId xmlns:a16="http://schemas.microsoft.com/office/drawing/2014/main" id="{50919921-D005-463C-D71D-1D4BB866354C}"/>
              </a:ext>
            </a:extLst>
          </p:cNvPr>
          <p:cNvSpPr>
            <a:spLocks noGrp="1"/>
          </p:cNvSpPr>
          <p:nvPr>
            <p:ph type="title"/>
          </p:nvPr>
        </p:nvSpPr>
        <p:spPr>
          <a:xfrm>
            <a:off x="1232172" y="795130"/>
            <a:ext cx="10056063" cy="8955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1B8372-7707-8068-67B8-6D1AFC4BA8A9}"/>
              </a:ext>
            </a:extLst>
          </p:cNvPr>
          <p:cNvSpPr>
            <a:spLocks noGrp="1"/>
          </p:cNvSpPr>
          <p:nvPr>
            <p:ph type="body" idx="1"/>
          </p:nvPr>
        </p:nvSpPr>
        <p:spPr>
          <a:xfrm>
            <a:off x="1232172" y="1825625"/>
            <a:ext cx="1005606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B8DAD0A-0706-F08D-D5FF-611FC70373CC}"/>
              </a:ext>
            </a:extLst>
          </p:cNvPr>
          <p:cNvSpPr/>
          <p:nvPr userDrawn="1"/>
        </p:nvSpPr>
        <p:spPr>
          <a:xfrm>
            <a:off x="0" y="6703730"/>
            <a:ext cx="12192000" cy="15426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BD1C39-88CB-E6D2-2AE9-88B192D1094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596332" y="5890441"/>
            <a:ext cx="1514936" cy="756568"/>
          </a:xfrm>
          <a:prstGeom prst="rect">
            <a:avLst/>
          </a:prstGeom>
        </p:spPr>
      </p:pic>
      <p:sp>
        <p:nvSpPr>
          <p:cNvPr id="5" name="Rounded Rectangle 9">
            <a:extLst>
              <a:ext uri="{FF2B5EF4-FFF2-40B4-BE49-F238E27FC236}">
                <a16:creationId xmlns:a16="http://schemas.microsoft.com/office/drawing/2014/main" id="{90EAEF10-7D94-8C2A-FBBE-E654904D7482}"/>
              </a:ext>
            </a:extLst>
          </p:cNvPr>
          <p:cNvSpPr/>
          <p:nvPr userDrawn="1"/>
        </p:nvSpPr>
        <p:spPr>
          <a:xfrm>
            <a:off x="85740" y="193378"/>
            <a:ext cx="3514724" cy="485775"/>
          </a:xfrm>
          <a:prstGeom prst="roundRect">
            <a:avLst>
              <a:gd name="adj" fmla="val 50000"/>
            </a:avLst>
          </a:prstGeom>
          <a:solidFill>
            <a:srgbClr val="99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solidFill>
                  <a:schemeClr val="bg1"/>
                </a:solidFill>
              </a:rPr>
              <a:t>Potassium</a:t>
            </a:r>
          </a:p>
        </p:txBody>
      </p:sp>
    </p:spTree>
    <p:extLst>
      <p:ext uri="{BB962C8B-B14F-4D97-AF65-F5344CB8AC3E}">
        <p14:creationId xmlns:p14="http://schemas.microsoft.com/office/powerpoint/2010/main" val="71938064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b="1" kern="1200">
          <a:solidFill>
            <a:srgbClr val="9999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group of animals in a field&#10;&#10;Description automatically generated">
            <a:extLst>
              <a:ext uri="{FF2B5EF4-FFF2-40B4-BE49-F238E27FC236}">
                <a16:creationId xmlns:a16="http://schemas.microsoft.com/office/drawing/2014/main" id="{8142DDBD-DB73-F46E-281E-C2559A5F41CD}"/>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54"/>
            <a:ext cx="745435" cy="6858000"/>
          </a:xfrm>
          <a:prstGeom prst="rect">
            <a:avLst/>
          </a:prstGeom>
        </p:spPr>
      </p:pic>
      <p:sp>
        <p:nvSpPr>
          <p:cNvPr id="2" name="Title Placeholder 1">
            <a:extLst>
              <a:ext uri="{FF2B5EF4-FFF2-40B4-BE49-F238E27FC236}">
                <a16:creationId xmlns:a16="http://schemas.microsoft.com/office/drawing/2014/main" id="{50919921-D005-463C-D71D-1D4BB866354C}"/>
              </a:ext>
            </a:extLst>
          </p:cNvPr>
          <p:cNvSpPr>
            <a:spLocks noGrp="1"/>
          </p:cNvSpPr>
          <p:nvPr>
            <p:ph type="title"/>
          </p:nvPr>
        </p:nvSpPr>
        <p:spPr>
          <a:xfrm>
            <a:off x="1232172" y="795130"/>
            <a:ext cx="10056063" cy="8955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1B8372-7707-8068-67B8-6D1AFC4BA8A9}"/>
              </a:ext>
            </a:extLst>
          </p:cNvPr>
          <p:cNvSpPr>
            <a:spLocks noGrp="1"/>
          </p:cNvSpPr>
          <p:nvPr>
            <p:ph type="body" idx="1"/>
          </p:nvPr>
        </p:nvSpPr>
        <p:spPr>
          <a:xfrm>
            <a:off x="1232172" y="1825625"/>
            <a:ext cx="1005606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B8DAD0A-0706-F08D-D5FF-611FC70373CC}"/>
              </a:ext>
            </a:extLst>
          </p:cNvPr>
          <p:cNvSpPr/>
          <p:nvPr userDrawn="1"/>
        </p:nvSpPr>
        <p:spPr>
          <a:xfrm>
            <a:off x="0" y="6703730"/>
            <a:ext cx="12192000" cy="15426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BD1C39-88CB-E6D2-2AE9-88B192D1094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596332" y="5890441"/>
            <a:ext cx="1514936" cy="756568"/>
          </a:xfrm>
          <a:prstGeom prst="rect">
            <a:avLst/>
          </a:prstGeom>
        </p:spPr>
      </p:pic>
      <p:sp>
        <p:nvSpPr>
          <p:cNvPr id="5" name="Rounded Rectangle 9">
            <a:extLst>
              <a:ext uri="{FF2B5EF4-FFF2-40B4-BE49-F238E27FC236}">
                <a16:creationId xmlns:a16="http://schemas.microsoft.com/office/drawing/2014/main" id="{90EAEF10-7D94-8C2A-FBBE-E654904D7482}"/>
              </a:ext>
            </a:extLst>
          </p:cNvPr>
          <p:cNvSpPr/>
          <p:nvPr userDrawn="1"/>
        </p:nvSpPr>
        <p:spPr>
          <a:xfrm>
            <a:off x="85740" y="193378"/>
            <a:ext cx="3514724" cy="485775"/>
          </a:xfrm>
          <a:prstGeom prst="roundRect">
            <a:avLst>
              <a:gd name="adj" fmla="val 50000"/>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solidFill>
                  <a:schemeClr val="bg1"/>
                </a:solidFill>
              </a:rPr>
              <a:t>Manure</a:t>
            </a:r>
          </a:p>
        </p:txBody>
      </p:sp>
    </p:spTree>
    <p:extLst>
      <p:ext uri="{BB962C8B-B14F-4D97-AF65-F5344CB8AC3E}">
        <p14:creationId xmlns:p14="http://schemas.microsoft.com/office/powerpoint/2010/main" val="397663031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b="1" kern="1200">
          <a:solidFill>
            <a:srgbClr val="99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group of animals in a field&#10;&#10;Description automatically generated">
            <a:extLst>
              <a:ext uri="{FF2B5EF4-FFF2-40B4-BE49-F238E27FC236}">
                <a16:creationId xmlns:a16="http://schemas.microsoft.com/office/drawing/2014/main" id="{8142DDBD-DB73-F46E-281E-C2559A5F41CD}"/>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54"/>
            <a:ext cx="745435" cy="6858000"/>
          </a:xfrm>
          <a:prstGeom prst="rect">
            <a:avLst/>
          </a:prstGeom>
        </p:spPr>
      </p:pic>
      <p:sp>
        <p:nvSpPr>
          <p:cNvPr id="2" name="Title Placeholder 1">
            <a:extLst>
              <a:ext uri="{FF2B5EF4-FFF2-40B4-BE49-F238E27FC236}">
                <a16:creationId xmlns:a16="http://schemas.microsoft.com/office/drawing/2014/main" id="{50919921-D005-463C-D71D-1D4BB866354C}"/>
              </a:ext>
            </a:extLst>
          </p:cNvPr>
          <p:cNvSpPr>
            <a:spLocks noGrp="1"/>
          </p:cNvSpPr>
          <p:nvPr>
            <p:ph type="title"/>
          </p:nvPr>
        </p:nvSpPr>
        <p:spPr>
          <a:xfrm>
            <a:off x="1232172" y="795130"/>
            <a:ext cx="10056063" cy="8955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1B8372-7707-8068-67B8-6D1AFC4BA8A9}"/>
              </a:ext>
            </a:extLst>
          </p:cNvPr>
          <p:cNvSpPr>
            <a:spLocks noGrp="1"/>
          </p:cNvSpPr>
          <p:nvPr>
            <p:ph type="body" idx="1"/>
          </p:nvPr>
        </p:nvSpPr>
        <p:spPr>
          <a:xfrm>
            <a:off x="1232172" y="1825625"/>
            <a:ext cx="1005606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B8DAD0A-0706-F08D-D5FF-611FC70373CC}"/>
              </a:ext>
            </a:extLst>
          </p:cNvPr>
          <p:cNvSpPr/>
          <p:nvPr userDrawn="1"/>
        </p:nvSpPr>
        <p:spPr>
          <a:xfrm>
            <a:off x="0" y="6703730"/>
            <a:ext cx="12192000" cy="15426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BD1C39-88CB-E6D2-2AE9-88B192D1094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596332" y="5890441"/>
            <a:ext cx="1514936" cy="756568"/>
          </a:xfrm>
          <a:prstGeom prst="rect">
            <a:avLst/>
          </a:prstGeom>
        </p:spPr>
      </p:pic>
      <p:sp>
        <p:nvSpPr>
          <p:cNvPr id="5" name="Rounded Rectangle 9">
            <a:extLst>
              <a:ext uri="{FF2B5EF4-FFF2-40B4-BE49-F238E27FC236}">
                <a16:creationId xmlns:a16="http://schemas.microsoft.com/office/drawing/2014/main" id="{90EAEF10-7D94-8C2A-FBBE-E654904D7482}"/>
              </a:ext>
            </a:extLst>
          </p:cNvPr>
          <p:cNvSpPr/>
          <p:nvPr userDrawn="1"/>
        </p:nvSpPr>
        <p:spPr>
          <a:xfrm>
            <a:off x="85740" y="193378"/>
            <a:ext cx="3514724" cy="485775"/>
          </a:xfrm>
          <a:prstGeom prst="roundRect">
            <a:avLst>
              <a:gd name="adj" fmla="val 50000"/>
            </a:avLst>
          </a:prstGeom>
          <a:solidFill>
            <a:srgbClr val="A5C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a:solidFill>
                  <a:schemeClr val="bg1"/>
                </a:solidFill>
              </a:rPr>
              <a:t>SnapPlus</a:t>
            </a:r>
          </a:p>
        </p:txBody>
      </p:sp>
    </p:spTree>
    <p:extLst>
      <p:ext uri="{BB962C8B-B14F-4D97-AF65-F5344CB8AC3E}">
        <p14:creationId xmlns:p14="http://schemas.microsoft.com/office/powerpoint/2010/main" val="24230560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b="1" kern="1200">
          <a:solidFill>
            <a:srgbClr val="A5CF4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FC1A-91A8-4858-D09A-31B6BBD0B9B4}"/>
              </a:ext>
            </a:extLst>
          </p:cNvPr>
          <p:cNvSpPr>
            <a:spLocks noGrp="1"/>
          </p:cNvSpPr>
          <p:nvPr>
            <p:ph type="title"/>
          </p:nvPr>
        </p:nvSpPr>
        <p:spPr/>
        <p:txBody>
          <a:bodyPr>
            <a:noAutofit/>
          </a:bodyPr>
          <a:lstStyle/>
          <a:p>
            <a:r>
              <a:rPr lang="en-US" sz="3600"/>
              <a:t>Nutrient Management for Grazing/Pastures</a:t>
            </a:r>
          </a:p>
        </p:txBody>
      </p:sp>
      <p:sp>
        <p:nvSpPr>
          <p:cNvPr id="3" name="Text Placeholder 2">
            <a:extLst>
              <a:ext uri="{FF2B5EF4-FFF2-40B4-BE49-F238E27FC236}">
                <a16:creationId xmlns:a16="http://schemas.microsoft.com/office/drawing/2014/main" id="{21BA136E-C711-3DEE-338D-C8EED7D8F581}"/>
              </a:ext>
            </a:extLst>
          </p:cNvPr>
          <p:cNvSpPr>
            <a:spLocks noGrp="1"/>
          </p:cNvSpPr>
          <p:nvPr>
            <p:ph type="body" sz="quarter" idx="10"/>
          </p:nvPr>
        </p:nvSpPr>
        <p:spPr>
          <a:xfrm>
            <a:off x="7526956" y="3792538"/>
            <a:ext cx="4375871" cy="2032000"/>
          </a:xfrm>
        </p:spPr>
        <p:txBody>
          <a:bodyPr/>
          <a:lstStyle/>
          <a:p>
            <a:endParaRPr lang="en-US" dirty="0"/>
          </a:p>
        </p:txBody>
      </p:sp>
    </p:spTree>
    <p:extLst>
      <p:ext uri="{BB962C8B-B14F-4D97-AF65-F5344CB8AC3E}">
        <p14:creationId xmlns:p14="http://schemas.microsoft.com/office/powerpoint/2010/main" val="28423690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BA95BF3-59D7-7ED3-31F8-7F52A67D923B}"/>
              </a:ext>
            </a:extLst>
          </p:cNvPr>
          <p:cNvSpPr txBox="1">
            <a:spLocks/>
          </p:cNvSpPr>
          <p:nvPr/>
        </p:nvSpPr>
        <p:spPr>
          <a:xfrm>
            <a:off x="1236497" y="780222"/>
            <a:ext cx="9955086" cy="910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B0F0"/>
                </a:solidFill>
                <a:latin typeface="+mj-lt"/>
                <a:ea typeface="+mj-ea"/>
                <a:cs typeface="+mj-cs"/>
              </a:defRPr>
            </a:lvl1pPr>
          </a:lstStyle>
          <a:p>
            <a:r>
              <a:rPr lang="en-US"/>
              <a:t>Pasture Nitrogen Management</a:t>
            </a:r>
          </a:p>
        </p:txBody>
      </p:sp>
      <p:sp>
        <p:nvSpPr>
          <p:cNvPr id="11" name="Content Placeholder 10">
            <a:extLst>
              <a:ext uri="{FF2B5EF4-FFF2-40B4-BE49-F238E27FC236}">
                <a16:creationId xmlns:a16="http://schemas.microsoft.com/office/drawing/2014/main" id="{632D076C-B8D6-853E-CB94-726452DF6DEB}"/>
              </a:ext>
            </a:extLst>
          </p:cNvPr>
          <p:cNvSpPr>
            <a:spLocks noGrp="1"/>
          </p:cNvSpPr>
          <p:nvPr>
            <p:ph idx="1"/>
          </p:nvPr>
        </p:nvSpPr>
        <p:spPr>
          <a:xfrm>
            <a:off x="1236497" y="1690688"/>
            <a:ext cx="6242649" cy="4351338"/>
          </a:xfrm>
        </p:spPr>
        <p:txBody>
          <a:bodyPr/>
          <a:lstStyle/>
          <a:p>
            <a:pPr marL="285750" indent="-285750"/>
            <a:r>
              <a:rPr lang="en-US" sz="2800"/>
              <a:t>Often met through legume forages (~30% legumes) &amp; manure deposited by grazing animals</a:t>
            </a:r>
          </a:p>
          <a:p>
            <a:pPr marL="285750" indent="-285750"/>
            <a:r>
              <a:rPr lang="en-US" sz="2800"/>
              <a:t>Nitrogen is most pertinent for new seedings and grass-only pastures</a:t>
            </a:r>
          </a:p>
          <a:p>
            <a:pPr marL="285750" indent="-285750"/>
            <a:r>
              <a:rPr lang="en-US" sz="2800"/>
              <a:t>Recommendations are based on SOM, pasture type, &amp; yield</a:t>
            </a:r>
          </a:p>
        </p:txBody>
      </p:sp>
      <p:pic>
        <p:nvPicPr>
          <p:cNvPr id="3" name="Picture 2" descr="A close-up of a field of green plants&#10;&#10;Description automatically generated">
            <a:extLst>
              <a:ext uri="{FF2B5EF4-FFF2-40B4-BE49-F238E27FC236}">
                <a16:creationId xmlns:a16="http://schemas.microsoft.com/office/drawing/2014/main" id="{CCF68E5C-6EA4-7F6C-3F35-E422D228D8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06144" y="1690688"/>
            <a:ext cx="3458441" cy="4109098"/>
          </a:xfrm>
          <a:prstGeom prst="rect">
            <a:avLst/>
          </a:prstGeom>
        </p:spPr>
      </p:pic>
    </p:spTree>
    <p:extLst>
      <p:ext uri="{BB962C8B-B14F-4D97-AF65-F5344CB8AC3E}">
        <p14:creationId xmlns:p14="http://schemas.microsoft.com/office/powerpoint/2010/main" val="241059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3A0245-C8A7-6A38-7C63-D049B54591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528" t="10465" r="6070"/>
          <a:stretch/>
        </p:blipFill>
        <p:spPr>
          <a:xfrm>
            <a:off x="1129652" y="1830845"/>
            <a:ext cx="10417879" cy="4042416"/>
          </a:xfrm>
          <a:prstGeom prst="rect">
            <a:avLst/>
          </a:prstGeom>
        </p:spPr>
      </p:pic>
      <p:sp>
        <p:nvSpPr>
          <p:cNvPr id="2" name="Title 1">
            <a:extLst>
              <a:ext uri="{FF2B5EF4-FFF2-40B4-BE49-F238E27FC236}">
                <a16:creationId xmlns:a16="http://schemas.microsoft.com/office/drawing/2014/main" id="{FE5D81A8-CC40-F833-E78C-D74119779D0C}"/>
              </a:ext>
            </a:extLst>
          </p:cNvPr>
          <p:cNvSpPr>
            <a:spLocks noGrp="1"/>
          </p:cNvSpPr>
          <p:nvPr>
            <p:ph type="title"/>
          </p:nvPr>
        </p:nvSpPr>
        <p:spPr>
          <a:xfrm>
            <a:off x="1129652" y="779964"/>
            <a:ext cx="7932286" cy="910466"/>
          </a:xfrm>
        </p:spPr>
        <p:txBody>
          <a:bodyPr>
            <a:normAutofit/>
          </a:bodyPr>
          <a:lstStyle/>
          <a:p>
            <a:r>
              <a:rPr lang="en-US"/>
              <a:t>Pasture Nitrogen Management</a:t>
            </a:r>
          </a:p>
        </p:txBody>
      </p:sp>
    </p:spTree>
    <p:extLst>
      <p:ext uri="{BB962C8B-B14F-4D97-AF65-F5344CB8AC3E}">
        <p14:creationId xmlns:p14="http://schemas.microsoft.com/office/powerpoint/2010/main" val="167506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6F06-9457-4162-8A64-474426FA3FBF}"/>
              </a:ext>
            </a:extLst>
          </p:cNvPr>
          <p:cNvSpPr>
            <a:spLocks noGrp="1"/>
          </p:cNvSpPr>
          <p:nvPr>
            <p:ph type="title"/>
          </p:nvPr>
        </p:nvSpPr>
        <p:spPr>
          <a:xfrm>
            <a:off x="838200" y="501271"/>
            <a:ext cx="10515600" cy="1025014"/>
          </a:xfrm>
        </p:spPr>
        <p:txBody>
          <a:bodyPr>
            <a:normAutofit/>
          </a:bodyPr>
          <a:lstStyle/>
          <a:p>
            <a:pPr algn="ctr"/>
            <a:r>
              <a:rPr lang="en-US" sz="3600"/>
              <a:t>Soil Test Categories for Phosphorus &amp; Potassium</a:t>
            </a:r>
          </a:p>
        </p:txBody>
      </p:sp>
      <p:graphicFrame>
        <p:nvGraphicFramePr>
          <p:cNvPr id="4" name="Table 4">
            <a:extLst>
              <a:ext uri="{FF2B5EF4-FFF2-40B4-BE49-F238E27FC236}">
                <a16:creationId xmlns:a16="http://schemas.microsoft.com/office/drawing/2014/main" id="{549CB307-9E59-44D4-9BDC-6F3480913665}"/>
              </a:ext>
            </a:extLst>
          </p:cNvPr>
          <p:cNvGraphicFramePr>
            <a:graphicFrameLocks noGrp="1"/>
          </p:cNvGraphicFramePr>
          <p:nvPr>
            <p:ph idx="1"/>
          </p:nvPr>
        </p:nvGraphicFramePr>
        <p:xfrm>
          <a:off x="838200" y="1399554"/>
          <a:ext cx="10515600" cy="4907280"/>
        </p:xfrm>
        <a:graphic>
          <a:graphicData uri="http://schemas.openxmlformats.org/drawingml/2006/table">
            <a:tbl>
              <a:tblPr firstRow="1" bandRow="1">
                <a:tableStyleId>{5C22544A-7EE6-4342-B048-85BDC9FD1C3A}</a:tableStyleId>
              </a:tblPr>
              <a:tblGrid>
                <a:gridCol w="2389094">
                  <a:extLst>
                    <a:ext uri="{9D8B030D-6E8A-4147-A177-3AD203B41FA5}">
                      <a16:colId xmlns:a16="http://schemas.microsoft.com/office/drawing/2014/main" val="4191723674"/>
                    </a:ext>
                  </a:extLst>
                </a:gridCol>
                <a:gridCol w="6400800">
                  <a:extLst>
                    <a:ext uri="{9D8B030D-6E8A-4147-A177-3AD203B41FA5}">
                      <a16:colId xmlns:a16="http://schemas.microsoft.com/office/drawing/2014/main" val="3854762196"/>
                    </a:ext>
                  </a:extLst>
                </a:gridCol>
                <a:gridCol w="1725706">
                  <a:extLst>
                    <a:ext uri="{9D8B030D-6E8A-4147-A177-3AD203B41FA5}">
                      <a16:colId xmlns:a16="http://schemas.microsoft.com/office/drawing/2014/main" val="1404566690"/>
                    </a:ext>
                  </a:extLst>
                </a:gridCol>
              </a:tblGrid>
              <a:tr h="370840">
                <a:tc>
                  <a:txBody>
                    <a:bodyPr/>
                    <a:lstStyle/>
                    <a:p>
                      <a:pPr algn="ctr"/>
                      <a:r>
                        <a:rPr lang="en-US" sz="2000"/>
                        <a:t>Soil Test Category</a:t>
                      </a:r>
                    </a:p>
                  </a:txBody>
                  <a:tcPr anchor="ctr">
                    <a:solidFill>
                      <a:schemeClr val="bg2">
                        <a:lumMod val="25000"/>
                      </a:schemeClr>
                    </a:solidFill>
                  </a:tcPr>
                </a:tc>
                <a:tc>
                  <a:txBody>
                    <a:bodyPr/>
                    <a:lstStyle/>
                    <a:p>
                      <a:pPr algn="ctr"/>
                      <a:r>
                        <a:rPr lang="en-US" sz="2000"/>
                        <a:t>Recommendation</a:t>
                      </a:r>
                    </a:p>
                  </a:txBody>
                  <a:tcPr anchor="ctr">
                    <a:solidFill>
                      <a:schemeClr val="bg2">
                        <a:lumMod val="25000"/>
                      </a:schemeClr>
                    </a:solidFill>
                  </a:tcPr>
                </a:tc>
                <a:tc>
                  <a:txBody>
                    <a:bodyPr/>
                    <a:lstStyle/>
                    <a:p>
                      <a:pPr algn="ctr"/>
                      <a:r>
                        <a:rPr lang="en-US" sz="2000"/>
                        <a:t>Probability of Yield Increase</a:t>
                      </a:r>
                    </a:p>
                  </a:txBody>
                  <a:tcPr>
                    <a:solidFill>
                      <a:schemeClr val="bg2">
                        <a:lumMod val="25000"/>
                      </a:schemeClr>
                    </a:solidFill>
                  </a:tcPr>
                </a:tc>
                <a:extLst>
                  <a:ext uri="{0D108BD9-81ED-4DB2-BD59-A6C34878D82A}">
                    <a16:rowId xmlns:a16="http://schemas.microsoft.com/office/drawing/2014/main" val="520995113"/>
                  </a:ext>
                </a:extLst>
              </a:tr>
              <a:tr h="370840">
                <a:tc>
                  <a:txBody>
                    <a:bodyPr/>
                    <a:lstStyle/>
                    <a:p>
                      <a:pPr algn="ctr"/>
                      <a:r>
                        <a:rPr lang="en-US" sz="2000"/>
                        <a:t>Very Low</a:t>
                      </a:r>
                    </a:p>
                  </a:txBody>
                  <a:tcPr anchor="ctr">
                    <a:noFill/>
                  </a:tcPr>
                </a:tc>
                <a:tc>
                  <a:txBody>
                    <a:bodyPr/>
                    <a:lstStyle/>
                    <a:p>
                      <a:pPr algn="ctr"/>
                      <a:r>
                        <a:rPr lang="en-US" sz="2000"/>
                        <a:t>Crop Removal + Build</a:t>
                      </a:r>
                    </a:p>
                    <a:p>
                      <a:pPr algn="ctr"/>
                      <a:endParaRPr lang="en-US" sz="2000"/>
                    </a:p>
                  </a:txBody>
                  <a:tcPr>
                    <a:noFill/>
                  </a:tcPr>
                </a:tc>
                <a:tc>
                  <a:txBody>
                    <a:bodyPr/>
                    <a:lstStyle/>
                    <a:p>
                      <a:pPr algn="ctr"/>
                      <a:r>
                        <a:rPr lang="en-US" sz="2000"/>
                        <a:t>&gt;90%</a:t>
                      </a:r>
                    </a:p>
                  </a:txBody>
                  <a:tcPr anchor="ctr">
                    <a:noFill/>
                  </a:tcPr>
                </a:tc>
                <a:extLst>
                  <a:ext uri="{0D108BD9-81ED-4DB2-BD59-A6C34878D82A}">
                    <a16:rowId xmlns:a16="http://schemas.microsoft.com/office/drawing/2014/main" val="669435855"/>
                  </a:ext>
                </a:extLst>
              </a:tr>
              <a:tr h="370840">
                <a:tc>
                  <a:txBody>
                    <a:bodyPr/>
                    <a:lstStyle/>
                    <a:p>
                      <a:pPr algn="ctr"/>
                      <a:r>
                        <a:rPr lang="en-US" sz="2000"/>
                        <a:t>Low</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Crop Removal + Build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60-90%</a:t>
                      </a:r>
                    </a:p>
                  </a:txBody>
                  <a:tcPr anchor="ctr">
                    <a:noFill/>
                  </a:tcPr>
                </a:tc>
                <a:extLst>
                  <a:ext uri="{0D108BD9-81ED-4DB2-BD59-A6C34878D82A}">
                    <a16:rowId xmlns:a16="http://schemas.microsoft.com/office/drawing/2014/main" val="753981950"/>
                  </a:ext>
                </a:extLst>
              </a:tr>
              <a:tr h="370840">
                <a:tc>
                  <a:txBody>
                    <a:bodyPr/>
                    <a:lstStyle/>
                    <a:p>
                      <a:pPr algn="ctr"/>
                      <a:r>
                        <a:rPr lang="en-US" sz="2000"/>
                        <a:t>Optimum</a:t>
                      </a:r>
                    </a:p>
                  </a:txBody>
                  <a:tcPr anchor="ctr">
                    <a:noFill/>
                  </a:tcPr>
                </a:tc>
                <a:tc>
                  <a:txBody>
                    <a:bodyPr/>
                    <a:lstStyle/>
                    <a:p>
                      <a:pPr algn="ctr"/>
                      <a:r>
                        <a:rPr lang="en-US" sz="2000"/>
                        <a:t>Crop Removal</a:t>
                      </a:r>
                    </a:p>
                    <a:p>
                      <a:pPr algn="ctr"/>
                      <a:endParaRPr lang="en-US" sz="2000"/>
                    </a:p>
                  </a:txBody>
                  <a:tcPr>
                    <a:noFill/>
                  </a:tcPr>
                </a:tc>
                <a:tc>
                  <a:txBody>
                    <a:bodyPr/>
                    <a:lstStyle/>
                    <a:p>
                      <a:pPr algn="ctr"/>
                      <a:r>
                        <a:rPr lang="en-US" sz="2000"/>
                        <a:t>30-60%</a:t>
                      </a:r>
                    </a:p>
                  </a:txBody>
                  <a:tcPr anchor="ctr">
                    <a:noFill/>
                  </a:tcPr>
                </a:tc>
                <a:extLst>
                  <a:ext uri="{0D108BD9-81ED-4DB2-BD59-A6C34878D82A}">
                    <a16:rowId xmlns:a16="http://schemas.microsoft.com/office/drawing/2014/main" val="2038931878"/>
                  </a:ext>
                </a:extLst>
              </a:tr>
              <a:tr h="370840">
                <a:tc>
                  <a:txBody>
                    <a:bodyPr/>
                    <a:lstStyle/>
                    <a:p>
                      <a:pPr algn="ctr"/>
                      <a:r>
                        <a:rPr lang="en-US" sz="2000"/>
                        <a:t>High</a:t>
                      </a:r>
                    </a:p>
                  </a:txBody>
                  <a:tcPr anchor="ctr">
                    <a:noFill/>
                  </a:tcPr>
                </a:tc>
                <a:tc>
                  <a:txBody>
                    <a:bodyPr/>
                    <a:lstStyle/>
                    <a:p>
                      <a:pPr algn="ctr"/>
                      <a:r>
                        <a:rPr lang="en-US" sz="2000"/>
                        <a:t>½ Crop Removal</a:t>
                      </a:r>
                    </a:p>
                    <a:p>
                      <a:pPr algn="ctr"/>
                      <a:endParaRPr lang="en-US" sz="2000"/>
                    </a:p>
                  </a:txBody>
                  <a:tcPr>
                    <a:noFill/>
                  </a:tcPr>
                </a:tc>
                <a:tc>
                  <a:txBody>
                    <a:bodyPr/>
                    <a:lstStyle/>
                    <a:p>
                      <a:pPr algn="ctr"/>
                      <a:r>
                        <a:rPr lang="en-US" sz="2000"/>
                        <a:t>5-30%</a:t>
                      </a:r>
                    </a:p>
                  </a:txBody>
                  <a:tcPr anchor="ctr">
                    <a:noFill/>
                  </a:tcPr>
                </a:tc>
                <a:extLst>
                  <a:ext uri="{0D108BD9-81ED-4DB2-BD59-A6C34878D82A}">
                    <a16:rowId xmlns:a16="http://schemas.microsoft.com/office/drawing/2014/main" val="2258915831"/>
                  </a:ext>
                </a:extLst>
              </a:tr>
              <a:tr h="370840">
                <a:tc>
                  <a:txBody>
                    <a:bodyPr/>
                    <a:lstStyle/>
                    <a:p>
                      <a:pPr algn="ctr"/>
                      <a:r>
                        <a:rPr lang="en-US" sz="2000"/>
                        <a:t>Very High</a:t>
                      </a:r>
                    </a:p>
                  </a:txBody>
                  <a:tcPr anchor="ctr">
                    <a:noFill/>
                  </a:tcPr>
                </a:tc>
                <a:tc>
                  <a:txBody>
                    <a:bodyPr/>
                    <a:lstStyle/>
                    <a:p>
                      <a:pPr algn="ctr"/>
                      <a:r>
                        <a:rPr lang="en-US" sz="2000"/>
                        <a:t>¼ Crop Removal</a:t>
                      </a:r>
                    </a:p>
                    <a:p>
                      <a:pPr algn="ctr"/>
                      <a:endParaRPr lang="en-US" sz="2000"/>
                    </a:p>
                  </a:txBody>
                  <a:tcPr>
                    <a:noFill/>
                  </a:tcPr>
                </a:tc>
                <a:tc>
                  <a:txBody>
                    <a:bodyPr/>
                    <a:lstStyle/>
                    <a:p>
                      <a:pPr algn="ctr"/>
                      <a:r>
                        <a:rPr lang="en-US" sz="2000"/>
                        <a:t>2-5%</a:t>
                      </a:r>
                    </a:p>
                  </a:txBody>
                  <a:tcPr anchor="ctr">
                    <a:noFill/>
                  </a:tcPr>
                </a:tc>
                <a:extLst>
                  <a:ext uri="{0D108BD9-81ED-4DB2-BD59-A6C34878D82A}">
                    <a16:rowId xmlns:a16="http://schemas.microsoft.com/office/drawing/2014/main" val="1559035972"/>
                  </a:ext>
                </a:extLst>
              </a:tr>
              <a:tr h="370840">
                <a:tc>
                  <a:txBody>
                    <a:bodyPr/>
                    <a:lstStyle/>
                    <a:p>
                      <a:pPr algn="ctr"/>
                      <a:r>
                        <a:rPr lang="en-US" sz="2000"/>
                        <a:t>Excessively High</a:t>
                      </a:r>
                    </a:p>
                  </a:txBody>
                  <a:tcPr anchor="ctr">
                    <a:noFill/>
                  </a:tcPr>
                </a:tc>
                <a:tc>
                  <a:txBody>
                    <a:bodyPr/>
                    <a:lstStyle/>
                    <a:p>
                      <a:pPr algn="ctr"/>
                      <a:r>
                        <a:rPr lang="en-US" sz="2000"/>
                        <a:t>No Application Recommended</a:t>
                      </a:r>
                    </a:p>
                    <a:p>
                      <a:pPr algn="ctr"/>
                      <a:endParaRPr lang="en-US" sz="2000"/>
                    </a:p>
                  </a:txBody>
                  <a:tcPr>
                    <a:noFill/>
                  </a:tcPr>
                </a:tc>
                <a:tc>
                  <a:txBody>
                    <a:bodyPr/>
                    <a:lstStyle/>
                    <a:p>
                      <a:pPr algn="ctr"/>
                      <a:r>
                        <a:rPr lang="en-US" sz="2000"/>
                        <a:t>&lt;2%</a:t>
                      </a:r>
                    </a:p>
                  </a:txBody>
                  <a:tcPr anchor="ctr">
                    <a:noFill/>
                  </a:tcPr>
                </a:tc>
                <a:extLst>
                  <a:ext uri="{0D108BD9-81ED-4DB2-BD59-A6C34878D82A}">
                    <a16:rowId xmlns:a16="http://schemas.microsoft.com/office/drawing/2014/main" val="1978094917"/>
                  </a:ext>
                </a:extLst>
              </a:tr>
            </a:tbl>
          </a:graphicData>
        </a:graphic>
      </p:graphicFrame>
      <p:sp>
        <p:nvSpPr>
          <p:cNvPr id="5" name="Rectangle 4">
            <a:extLst>
              <a:ext uri="{FF2B5EF4-FFF2-40B4-BE49-F238E27FC236}">
                <a16:creationId xmlns:a16="http://schemas.microsoft.com/office/drawing/2014/main" id="{475EEB32-B31D-409B-64C1-39F3635248B5}"/>
              </a:ext>
            </a:extLst>
          </p:cNvPr>
          <p:cNvSpPr/>
          <p:nvPr/>
        </p:nvSpPr>
        <p:spPr>
          <a:xfrm>
            <a:off x="3315311" y="2460166"/>
            <a:ext cx="841053" cy="26894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B2E0D99-8DE7-ABBE-46F0-0F3A8882D0B4}"/>
              </a:ext>
            </a:extLst>
          </p:cNvPr>
          <p:cNvSpPr txBox="1"/>
          <p:nvPr/>
        </p:nvSpPr>
        <p:spPr>
          <a:xfrm>
            <a:off x="3315311" y="2425359"/>
            <a:ext cx="547662" cy="338554"/>
          </a:xfrm>
          <a:prstGeom prst="rect">
            <a:avLst/>
          </a:prstGeom>
          <a:noFill/>
        </p:spPr>
        <p:txBody>
          <a:bodyPr wrap="square" rtlCol="0">
            <a:spAutoFit/>
          </a:bodyPr>
          <a:lstStyle/>
          <a:p>
            <a:r>
              <a:rPr lang="en-US" sz="1600">
                <a:solidFill>
                  <a:schemeClr val="bg1"/>
                </a:solidFill>
              </a:rPr>
              <a:t>Soil</a:t>
            </a:r>
          </a:p>
        </p:txBody>
      </p:sp>
      <p:sp>
        <p:nvSpPr>
          <p:cNvPr id="8" name="Rectangle 7">
            <a:extLst>
              <a:ext uri="{FF2B5EF4-FFF2-40B4-BE49-F238E27FC236}">
                <a16:creationId xmlns:a16="http://schemas.microsoft.com/office/drawing/2014/main" id="{6FAF5F29-B7FC-7EFC-7BB1-9D97712307F6}"/>
              </a:ext>
            </a:extLst>
          </p:cNvPr>
          <p:cNvSpPr/>
          <p:nvPr/>
        </p:nvSpPr>
        <p:spPr>
          <a:xfrm>
            <a:off x="3315310" y="3175109"/>
            <a:ext cx="1598979" cy="26894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3EB206-96B3-540C-02C3-3DC582DB8D75}"/>
              </a:ext>
            </a:extLst>
          </p:cNvPr>
          <p:cNvSpPr txBox="1"/>
          <p:nvPr/>
        </p:nvSpPr>
        <p:spPr>
          <a:xfrm>
            <a:off x="3315310" y="3140302"/>
            <a:ext cx="547662" cy="338554"/>
          </a:xfrm>
          <a:prstGeom prst="rect">
            <a:avLst/>
          </a:prstGeom>
          <a:noFill/>
        </p:spPr>
        <p:txBody>
          <a:bodyPr wrap="square" rtlCol="0">
            <a:spAutoFit/>
          </a:bodyPr>
          <a:lstStyle/>
          <a:p>
            <a:r>
              <a:rPr lang="en-US" sz="1600">
                <a:solidFill>
                  <a:schemeClr val="bg1"/>
                </a:solidFill>
              </a:rPr>
              <a:t>Soil</a:t>
            </a:r>
          </a:p>
        </p:txBody>
      </p:sp>
      <p:sp>
        <p:nvSpPr>
          <p:cNvPr id="11" name="Rectangle 10">
            <a:extLst>
              <a:ext uri="{FF2B5EF4-FFF2-40B4-BE49-F238E27FC236}">
                <a16:creationId xmlns:a16="http://schemas.microsoft.com/office/drawing/2014/main" id="{5AE6F6C8-2466-238E-72FA-23C41EE12405}"/>
              </a:ext>
            </a:extLst>
          </p:cNvPr>
          <p:cNvSpPr/>
          <p:nvPr/>
        </p:nvSpPr>
        <p:spPr>
          <a:xfrm>
            <a:off x="6410580" y="3855245"/>
            <a:ext cx="3144166" cy="26894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AC2122C-BDD4-8EE4-24BE-ECD7EC74010F}"/>
              </a:ext>
            </a:extLst>
          </p:cNvPr>
          <p:cNvSpPr txBox="1"/>
          <p:nvPr/>
        </p:nvSpPr>
        <p:spPr>
          <a:xfrm>
            <a:off x="6924827" y="3820438"/>
            <a:ext cx="2629919" cy="338554"/>
          </a:xfrm>
          <a:prstGeom prst="rect">
            <a:avLst/>
          </a:prstGeom>
          <a:noFill/>
        </p:spPr>
        <p:txBody>
          <a:bodyPr wrap="square" rtlCol="0">
            <a:spAutoFit/>
          </a:bodyPr>
          <a:lstStyle/>
          <a:p>
            <a:r>
              <a:rPr lang="en-US" sz="1600">
                <a:solidFill>
                  <a:schemeClr val="bg1"/>
                </a:solidFill>
              </a:rPr>
              <a:t>Fertilizer + Manure + Legume</a:t>
            </a:r>
          </a:p>
        </p:txBody>
      </p:sp>
      <p:sp>
        <p:nvSpPr>
          <p:cNvPr id="14" name="Rectangle 13">
            <a:extLst>
              <a:ext uri="{FF2B5EF4-FFF2-40B4-BE49-F238E27FC236}">
                <a16:creationId xmlns:a16="http://schemas.microsoft.com/office/drawing/2014/main" id="{6D0F2253-7B24-7E15-70C4-CA5FE8719ABC}"/>
              </a:ext>
            </a:extLst>
          </p:cNvPr>
          <p:cNvSpPr/>
          <p:nvPr/>
        </p:nvSpPr>
        <p:spPr>
          <a:xfrm>
            <a:off x="7716166" y="4586082"/>
            <a:ext cx="1838579" cy="26894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A05ECC-6775-2003-8015-9BFA32184C51}"/>
              </a:ext>
            </a:extLst>
          </p:cNvPr>
          <p:cNvSpPr/>
          <p:nvPr/>
        </p:nvSpPr>
        <p:spPr>
          <a:xfrm>
            <a:off x="3315310" y="5281272"/>
            <a:ext cx="5339706" cy="26894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8202C0-2744-798E-01AD-20BB3306F7BC}"/>
              </a:ext>
            </a:extLst>
          </p:cNvPr>
          <p:cNvSpPr/>
          <p:nvPr/>
        </p:nvSpPr>
        <p:spPr>
          <a:xfrm>
            <a:off x="3315310" y="5996214"/>
            <a:ext cx="6239436" cy="26894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697E53D-9071-EDD7-12EF-5F630273C773}"/>
              </a:ext>
            </a:extLst>
          </p:cNvPr>
          <p:cNvSpPr txBox="1"/>
          <p:nvPr/>
        </p:nvSpPr>
        <p:spPr>
          <a:xfrm>
            <a:off x="3277822" y="5231435"/>
            <a:ext cx="547662" cy="338554"/>
          </a:xfrm>
          <a:prstGeom prst="rect">
            <a:avLst/>
          </a:prstGeom>
          <a:noFill/>
        </p:spPr>
        <p:txBody>
          <a:bodyPr wrap="square" rtlCol="0">
            <a:spAutoFit/>
          </a:bodyPr>
          <a:lstStyle/>
          <a:p>
            <a:r>
              <a:rPr lang="en-US" sz="1600">
                <a:solidFill>
                  <a:schemeClr val="bg1"/>
                </a:solidFill>
              </a:rPr>
              <a:t>Soil</a:t>
            </a:r>
          </a:p>
        </p:txBody>
      </p:sp>
      <p:sp>
        <p:nvSpPr>
          <p:cNvPr id="19" name="TextBox 18">
            <a:extLst>
              <a:ext uri="{FF2B5EF4-FFF2-40B4-BE49-F238E27FC236}">
                <a16:creationId xmlns:a16="http://schemas.microsoft.com/office/drawing/2014/main" id="{63102582-90F0-8B13-BC1F-3D3346D86FC8}"/>
              </a:ext>
            </a:extLst>
          </p:cNvPr>
          <p:cNvSpPr txBox="1"/>
          <p:nvPr/>
        </p:nvSpPr>
        <p:spPr>
          <a:xfrm>
            <a:off x="3315310" y="5961407"/>
            <a:ext cx="547662" cy="338554"/>
          </a:xfrm>
          <a:prstGeom prst="rect">
            <a:avLst/>
          </a:prstGeom>
          <a:noFill/>
        </p:spPr>
        <p:txBody>
          <a:bodyPr wrap="square" rtlCol="0">
            <a:spAutoFit/>
          </a:bodyPr>
          <a:lstStyle/>
          <a:p>
            <a:r>
              <a:rPr lang="en-US" sz="1600">
                <a:solidFill>
                  <a:schemeClr val="bg1"/>
                </a:solidFill>
              </a:rPr>
              <a:t>Soil</a:t>
            </a:r>
          </a:p>
        </p:txBody>
      </p:sp>
      <p:sp>
        <p:nvSpPr>
          <p:cNvPr id="20" name="TextBox 19">
            <a:extLst>
              <a:ext uri="{FF2B5EF4-FFF2-40B4-BE49-F238E27FC236}">
                <a16:creationId xmlns:a16="http://schemas.microsoft.com/office/drawing/2014/main" id="{49DD6B68-EAB1-5255-1806-CC47E2F2468A}"/>
              </a:ext>
            </a:extLst>
          </p:cNvPr>
          <p:cNvSpPr txBox="1"/>
          <p:nvPr/>
        </p:nvSpPr>
        <p:spPr>
          <a:xfrm>
            <a:off x="8596338" y="4542424"/>
            <a:ext cx="958407" cy="338554"/>
          </a:xfrm>
          <a:prstGeom prst="rect">
            <a:avLst/>
          </a:prstGeom>
          <a:noFill/>
        </p:spPr>
        <p:txBody>
          <a:bodyPr wrap="square" rtlCol="0">
            <a:spAutoFit/>
          </a:bodyPr>
          <a:lstStyle/>
          <a:p>
            <a:r>
              <a:rPr lang="en-US" sz="1600">
                <a:solidFill>
                  <a:schemeClr val="bg1"/>
                </a:solidFill>
              </a:rPr>
              <a:t>F + M + L</a:t>
            </a:r>
          </a:p>
        </p:txBody>
      </p:sp>
      <p:sp>
        <p:nvSpPr>
          <p:cNvPr id="22" name="Rectangle 21">
            <a:extLst>
              <a:ext uri="{FF2B5EF4-FFF2-40B4-BE49-F238E27FC236}">
                <a16:creationId xmlns:a16="http://schemas.microsoft.com/office/drawing/2014/main" id="{C84F70A5-83EE-2D66-81B8-A226CF6F1278}"/>
              </a:ext>
            </a:extLst>
          </p:cNvPr>
          <p:cNvSpPr/>
          <p:nvPr/>
        </p:nvSpPr>
        <p:spPr>
          <a:xfrm>
            <a:off x="4156364" y="2459518"/>
            <a:ext cx="5398381" cy="26894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9F201D8-AF37-191D-0DE7-4D95558F51FB}"/>
              </a:ext>
            </a:extLst>
          </p:cNvPr>
          <p:cNvSpPr txBox="1"/>
          <p:nvPr/>
        </p:nvSpPr>
        <p:spPr>
          <a:xfrm>
            <a:off x="6924826" y="2413509"/>
            <a:ext cx="2629919" cy="338554"/>
          </a:xfrm>
          <a:prstGeom prst="rect">
            <a:avLst/>
          </a:prstGeom>
          <a:noFill/>
        </p:spPr>
        <p:txBody>
          <a:bodyPr wrap="square" rtlCol="0">
            <a:spAutoFit/>
          </a:bodyPr>
          <a:lstStyle/>
          <a:p>
            <a:r>
              <a:rPr lang="en-US" sz="1600">
                <a:solidFill>
                  <a:schemeClr val="bg1"/>
                </a:solidFill>
              </a:rPr>
              <a:t>Fertilizer + Manure + Legume</a:t>
            </a:r>
          </a:p>
        </p:txBody>
      </p:sp>
      <p:sp>
        <p:nvSpPr>
          <p:cNvPr id="23" name="Rectangle 22">
            <a:extLst>
              <a:ext uri="{FF2B5EF4-FFF2-40B4-BE49-F238E27FC236}">
                <a16:creationId xmlns:a16="http://schemas.microsoft.com/office/drawing/2014/main" id="{7A4994C3-376E-19E6-AD7E-21857A7442E9}"/>
              </a:ext>
            </a:extLst>
          </p:cNvPr>
          <p:cNvSpPr/>
          <p:nvPr/>
        </p:nvSpPr>
        <p:spPr>
          <a:xfrm>
            <a:off x="4909196" y="3171071"/>
            <a:ext cx="4645550" cy="26894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06D207-7086-268B-58AA-AD596803124B}"/>
              </a:ext>
            </a:extLst>
          </p:cNvPr>
          <p:cNvSpPr txBox="1"/>
          <p:nvPr/>
        </p:nvSpPr>
        <p:spPr>
          <a:xfrm>
            <a:off x="6924825" y="3131427"/>
            <a:ext cx="2629919" cy="338554"/>
          </a:xfrm>
          <a:prstGeom prst="rect">
            <a:avLst/>
          </a:prstGeom>
          <a:noFill/>
        </p:spPr>
        <p:txBody>
          <a:bodyPr wrap="square" rtlCol="0">
            <a:spAutoFit/>
          </a:bodyPr>
          <a:lstStyle/>
          <a:p>
            <a:r>
              <a:rPr lang="en-US" sz="1600">
                <a:solidFill>
                  <a:schemeClr val="bg1"/>
                </a:solidFill>
              </a:rPr>
              <a:t>Fertilizer + Manure + Legume</a:t>
            </a:r>
          </a:p>
        </p:txBody>
      </p:sp>
      <p:sp>
        <p:nvSpPr>
          <p:cNvPr id="24" name="Rectangle 23">
            <a:extLst>
              <a:ext uri="{FF2B5EF4-FFF2-40B4-BE49-F238E27FC236}">
                <a16:creationId xmlns:a16="http://schemas.microsoft.com/office/drawing/2014/main" id="{98E444AB-A67F-DC2D-2BF2-1AC731E008A8}"/>
              </a:ext>
            </a:extLst>
          </p:cNvPr>
          <p:cNvSpPr/>
          <p:nvPr/>
        </p:nvSpPr>
        <p:spPr>
          <a:xfrm>
            <a:off x="3337113" y="3852168"/>
            <a:ext cx="3073467" cy="26894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57D7690-2113-41C1-A7C8-E2AAE2BBE14B}"/>
              </a:ext>
            </a:extLst>
          </p:cNvPr>
          <p:cNvSpPr txBox="1"/>
          <p:nvPr/>
        </p:nvSpPr>
        <p:spPr>
          <a:xfrm>
            <a:off x="3337113" y="3810221"/>
            <a:ext cx="547662" cy="338554"/>
          </a:xfrm>
          <a:prstGeom prst="rect">
            <a:avLst/>
          </a:prstGeom>
          <a:noFill/>
        </p:spPr>
        <p:txBody>
          <a:bodyPr wrap="square" rtlCol="0">
            <a:spAutoFit/>
          </a:bodyPr>
          <a:lstStyle/>
          <a:p>
            <a:r>
              <a:rPr lang="en-US" sz="1600">
                <a:solidFill>
                  <a:schemeClr val="bg1"/>
                </a:solidFill>
              </a:rPr>
              <a:t>Soil</a:t>
            </a:r>
          </a:p>
        </p:txBody>
      </p:sp>
      <p:sp>
        <p:nvSpPr>
          <p:cNvPr id="25" name="Rectangle 24">
            <a:extLst>
              <a:ext uri="{FF2B5EF4-FFF2-40B4-BE49-F238E27FC236}">
                <a16:creationId xmlns:a16="http://schemas.microsoft.com/office/drawing/2014/main" id="{354B9D7A-2F8F-EA56-CDFB-005D425FB563}"/>
              </a:ext>
            </a:extLst>
          </p:cNvPr>
          <p:cNvSpPr/>
          <p:nvPr/>
        </p:nvSpPr>
        <p:spPr>
          <a:xfrm>
            <a:off x="3337112" y="4585433"/>
            <a:ext cx="4379054" cy="26894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A90962C-9CD1-88F5-5AD0-8A59344F706A}"/>
              </a:ext>
            </a:extLst>
          </p:cNvPr>
          <p:cNvSpPr txBox="1"/>
          <p:nvPr/>
        </p:nvSpPr>
        <p:spPr>
          <a:xfrm>
            <a:off x="3315310" y="4560317"/>
            <a:ext cx="547662" cy="338554"/>
          </a:xfrm>
          <a:prstGeom prst="rect">
            <a:avLst/>
          </a:prstGeom>
          <a:noFill/>
        </p:spPr>
        <p:txBody>
          <a:bodyPr wrap="square" rtlCol="0">
            <a:spAutoFit/>
          </a:bodyPr>
          <a:lstStyle/>
          <a:p>
            <a:r>
              <a:rPr lang="en-US" sz="1600">
                <a:solidFill>
                  <a:schemeClr val="bg1"/>
                </a:solidFill>
              </a:rPr>
              <a:t>Soil</a:t>
            </a:r>
          </a:p>
        </p:txBody>
      </p:sp>
      <p:sp>
        <p:nvSpPr>
          <p:cNvPr id="26" name="Rectangle 25">
            <a:extLst>
              <a:ext uri="{FF2B5EF4-FFF2-40B4-BE49-F238E27FC236}">
                <a16:creationId xmlns:a16="http://schemas.microsoft.com/office/drawing/2014/main" id="{AC5E2203-D190-2534-093B-1AEC3C63BD6C}"/>
              </a:ext>
            </a:extLst>
          </p:cNvPr>
          <p:cNvSpPr/>
          <p:nvPr/>
        </p:nvSpPr>
        <p:spPr>
          <a:xfrm>
            <a:off x="8655017" y="5274569"/>
            <a:ext cx="899728" cy="26894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435FA9-5E86-0786-19E0-3FAF31E88CA1}"/>
              </a:ext>
            </a:extLst>
          </p:cNvPr>
          <p:cNvSpPr txBox="1"/>
          <p:nvPr/>
        </p:nvSpPr>
        <p:spPr>
          <a:xfrm>
            <a:off x="8655016" y="5238160"/>
            <a:ext cx="958407" cy="338554"/>
          </a:xfrm>
          <a:prstGeom prst="rect">
            <a:avLst/>
          </a:prstGeom>
          <a:noFill/>
        </p:spPr>
        <p:txBody>
          <a:bodyPr wrap="square" rtlCol="0">
            <a:spAutoFit/>
          </a:bodyPr>
          <a:lstStyle/>
          <a:p>
            <a:r>
              <a:rPr lang="en-US" sz="1600">
                <a:solidFill>
                  <a:schemeClr val="bg1"/>
                </a:solidFill>
              </a:rPr>
              <a:t>F + M + L</a:t>
            </a:r>
          </a:p>
        </p:txBody>
      </p:sp>
    </p:spTree>
    <p:extLst>
      <p:ext uri="{BB962C8B-B14F-4D97-AF65-F5344CB8AC3E}">
        <p14:creationId xmlns:p14="http://schemas.microsoft.com/office/powerpoint/2010/main" val="3861617877"/>
      </p:ext>
    </p:extLst>
  </p:cSld>
  <p:clrMapOvr>
    <a:masterClrMapping/>
  </p:clrMapOvr>
  <mc:AlternateContent xmlns:mc="http://schemas.openxmlformats.org/markup-compatibility/2006" xmlns:p14="http://schemas.microsoft.com/office/powerpoint/2010/main">
    <mc:Choice Requires="p14">
      <p:transition spd="slow" p14:dur="2000" advTm="9321"/>
    </mc:Choice>
    <mc:Fallback xmlns="">
      <p:transition spd="slow" advTm="932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3917-3B95-A804-38AD-77FDF32282A3}"/>
              </a:ext>
            </a:extLst>
          </p:cNvPr>
          <p:cNvSpPr>
            <a:spLocks noGrp="1"/>
          </p:cNvSpPr>
          <p:nvPr>
            <p:ph type="title"/>
          </p:nvPr>
        </p:nvSpPr>
        <p:spPr/>
        <p:txBody>
          <a:bodyPr/>
          <a:lstStyle/>
          <a:p>
            <a:r>
              <a:rPr lang="en-US"/>
              <a:t>Pasture Phosphorus Recommendations</a:t>
            </a:r>
          </a:p>
        </p:txBody>
      </p:sp>
      <p:sp>
        <p:nvSpPr>
          <p:cNvPr id="3" name="Content Placeholder 2">
            <a:extLst>
              <a:ext uri="{FF2B5EF4-FFF2-40B4-BE49-F238E27FC236}">
                <a16:creationId xmlns:a16="http://schemas.microsoft.com/office/drawing/2014/main" id="{799B0253-3F1E-18B5-41EC-103303B4D802}"/>
              </a:ext>
            </a:extLst>
          </p:cNvPr>
          <p:cNvSpPr>
            <a:spLocks noGrp="1"/>
          </p:cNvSpPr>
          <p:nvPr>
            <p:ph idx="1"/>
          </p:nvPr>
        </p:nvSpPr>
        <p:spPr>
          <a:xfrm>
            <a:off x="6752493" y="1690688"/>
            <a:ext cx="5262226" cy="4351338"/>
          </a:xfrm>
        </p:spPr>
        <p:txBody>
          <a:bodyPr/>
          <a:lstStyle/>
          <a:p>
            <a:pPr marL="285750" indent="-285750"/>
            <a:r>
              <a:rPr lang="en-US" sz="2800"/>
              <a:t>Recommendations based on soil test category soil type, and realistic yield goal</a:t>
            </a:r>
          </a:p>
          <a:p>
            <a:pPr marL="285750" indent="-285750"/>
            <a:r>
              <a:rPr lang="en-US" sz="2800"/>
              <a:t>P applications on pasture are not commonly needed and usually won’t yield an economic return</a:t>
            </a:r>
          </a:p>
          <a:p>
            <a:endParaRPr lang="en-US"/>
          </a:p>
        </p:txBody>
      </p:sp>
      <p:pic>
        <p:nvPicPr>
          <p:cNvPr id="4" name="Picture 3">
            <a:extLst>
              <a:ext uri="{FF2B5EF4-FFF2-40B4-BE49-F238E27FC236}">
                <a16:creationId xmlns:a16="http://schemas.microsoft.com/office/drawing/2014/main" id="{B22DCE5D-7AF0-73F5-8575-6C3F8FA2BE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64" t="2597" r="3508" b="19739"/>
          <a:stretch/>
        </p:blipFill>
        <p:spPr>
          <a:xfrm>
            <a:off x="317958" y="1690688"/>
            <a:ext cx="6326156" cy="2071396"/>
          </a:xfrm>
          <a:prstGeom prst="rect">
            <a:avLst/>
          </a:prstGeom>
          <a:ln>
            <a:solidFill>
              <a:schemeClr val="tx1"/>
            </a:solidFill>
          </a:ln>
        </p:spPr>
      </p:pic>
      <p:pic>
        <p:nvPicPr>
          <p:cNvPr id="5" name="Picture 4">
            <a:extLst>
              <a:ext uri="{FF2B5EF4-FFF2-40B4-BE49-F238E27FC236}">
                <a16:creationId xmlns:a16="http://schemas.microsoft.com/office/drawing/2014/main" id="{1314D568-E093-68F1-F693-86E3E9DC38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87" r="1519"/>
          <a:stretch/>
        </p:blipFill>
        <p:spPr>
          <a:xfrm>
            <a:off x="317958" y="4383731"/>
            <a:ext cx="6326156" cy="1987652"/>
          </a:xfrm>
          <a:prstGeom prst="rect">
            <a:avLst/>
          </a:prstGeom>
          <a:ln>
            <a:solidFill>
              <a:schemeClr val="tx1"/>
            </a:solidFill>
          </a:ln>
        </p:spPr>
      </p:pic>
    </p:spTree>
    <p:extLst>
      <p:ext uri="{BB962C8B-B14F-4D97-AF65-F5344CB8AC3E}">
        <p14:creationId xmlns:p14="http://schemas.microsoft.com/office/powerpoint/2010/main" val="627457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3917-3B95-A804-38AD-77FDF32282A3}"/>
              </a:ext>
            </a:extLst>
          </p:cNvPr>
          <p:cNvSpPr>
            <a:spLocks noGrp="1"/>
          </p:cNvSpPr>
          <p:nvPr>
            <p:ph type="title"/>
          </p:nvPr>
        </p:nvSpPr>
        <p:spPr/>
        <p:txBody>
          <a:bodyPr/>
          <a:lstStyle/>
          <a:p>
            <a:r>
              <a:rPr lang="en-US"/>
              <a:t>Pasture Potassium Recommendations</a:t>
            </a:r>
          </a:p>
        </p:txBody>
      </p:sp>
      <p:sp>
        <p:nvSpPr>
          <p:cNvPr id="3" name="Content Placeholder 2">
            <a:extLst>
              <a:ext uri="{FF2B5EF4-FFF2-40B4-BE49-F238E27FC236}">
                <a16:creationId xmlns:a16="http://schemas.microsoft.com/office/drawing/2014/main" id="{799B0253-3F1E-18B5-41EC-103303B4D802}"/>
              </a:ext>
            </a:extLst>
          </p:cNvPr>
          <p:cNvSpPr>
            <a:spLocks noGrp="1"/>
          </p:cNvSpPr>
          <p:nvPr>
            <p:ph idx="1"/>
          </p:nvPr>
        </p:nvSpPr>
        <p:spPr>
          <a:xfrm>
            <a:off x="6752493" y="1690688"/>
            <a:ext cx="5262226" cy="4351338"/>
          </a:xfrm>
        </p:spPr>
        <p:txBody>
          <a:bodyPr/>
          <a:lstStyle/>
          <a:p>
            <a:pPr marL="285750" indent="-285750"/>
            <a:r>
              <a:rPr lang="en-US" sz="2800"/>
              <a:t>Recommendations based on soil test category (VL, L, O, H, VH, and EH), soil type, and realistic yield goal</a:t>
            </a:r>
          </a:p>
          <a:p>
            <a:pPr marL="285750" indent="-285750"/>
            <a:r>
              <a:rPr lang="en-US" sz="2800"/>
              <a:t>Potassium deficiencies and need for fertilizer is common in pastures in Wisconsin</a:t>
            </a:r>
          </a:p>
          <a:p>
            <a:pPr marL="742950" lvl="1" indent="-285750"/>
            <a:r>
              <a:rPr lang="en-US"/>
              <a:t>Buffering capacity</a:t>
            </a:r>
          </a:p>
          <a:p>
            <a:pPr marL="742950" lvl="1" indent="-285750"/>
            <a:r>
              <a:rPr lang="en-US"/>
              <a:t>Harvesting forage, meat, milk, etc.</a:t>
            </a:r>
          </a:p>
          <a:p>
            <a:endParaRPr lang="en-US"/>
          </a:p>
        </p:txBody>
      </p:sp>
      <p:pic>
        <p:nvPicPr>
          <p:cNvPr id="4" name="Picture 3">
            <a:extLst>
              <a:ext uri="{FF2B5EF4-FFF2-40B4-BE49-F238E27FC236}">
                <a16:creationId xmlns:a16="http://schemas.microsoft.com/office/drawing/2014/main" id="{B22DCE5D-7AF0-73F5-8575-6C3F8FA2BE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64" t="2597" r="3508" b="19739"/>
          <a:stretch/>
        </p:blipFill>
        <p:spPr>
          <a:xfrm>
            <a:off x="306235" y="1690688"/>
            <a:ext cx="6326156" cy="2071396"/>
          </a:xfrm>
          <a:prstGeom prst="rect">
            <a:avLst/>
          </a:prstGeom>
          <a:ln>
            <a:solidFill>
              <a:schemeClr val="tx1"/>
            </a:solidFill>
          </a:ln>
        </p:spPr>
      </p:pic>
      <p:pic>
        <p:nvPicPr>
          <p:cNvPr id="5" name="Picture 4">
            <a:extLst>
              <a:ext uri="{FF2B5EF4-FFF2-40B4-BE49-F238E27FC236}">
                <a16:creationId xmlns:a16="http://schemas.microsoft.com/office/drawing/2014/main" id="{1314D568-E093-68F1-F693-86E3E9DC38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87" r="1519"/>
          <a:stretch/>
        </p:blipFill>
        <p:spPr>
          <a:xfrm>
            <a:off x="306235" y="4383731"/>
            <a:ext cx="6326156" cy="1987652"/>
          </a:xfrm>
          <a:prstGeom prst="rect">
            <a:avLst/>
          </a:prstGeom>
          <a:ln>
            <a:solidFill>
              <a:schemeClr val="tx1"/>
            </a:solidFill>
          </a:ln>
        </p:spPr>
      </p:pic>
    </p:spTree>
    <p:extLst>
      <p:ext uri="{BB962C8B-B14F-4D97-AF65-F5344CB8AC3E}">
        <p14:creationId xmlns:p14="http://schemas.microsoft.com/office/powerpoint/2010/main" val="2492543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3917-3B95-A804-38AD-77FDF32282A3}"/>
              </a:ext>
            </a:extLst>
          </p:cNvPr>
          <p:cNvSpPr>
            <a:spLocks noGrp="1"/>
          </p:cNvSpPr>
          <p:nvPr>
            <p:ph type="title"/>
          </p:nvPr>
        </p:nvSpPr>
        <p:spPr/>
        <p:txBody>
          <a:bodyPr/>
          <a:lstStyle/>
          <a:p>
            <a:r>
              <a:rPr lang="en-US"/>
              <a:t>Managing Potassium to Manage Nitrogen</a:t>
            </a:r>
          </a:p>
        </p:txBody>
      </p:sp>
      <p:sp>
        <p:nvSpPr>
          <p:cNvPr id="3" name="Content Placeholder 2">
            <a:extLst>
              <a:ext uri="{FF2B5EF4-FFF2-40B4-BE49-F238E27FC236}">
                <a16:creationId xmlns:a16="http://schemas.microsoft.com/office/drawing/2014/main" id="{799B0253-3F1E-18B5-41EC-103303B4D802}"/>
              </a:ext>
            </a:extLst>
          </p:cNvPr>
          <p:cNvSpPr>
            <a:spLocks noGrp="1"/>
          </p:cNvSpPr>
          <p:nvPr>
            <p:ph idx="1"/>
          </p:nvPr>
        </p:nvSpPr>
        <p:spPr>
          <a:xfrm>
            <a:off x="1236497" y="1690688"/>
            <a:ext cx="10778222" cy="4387090"/>
          </a:xfrm>
        </p:spPr>
        <p:txBody>
          <a:bodyPr>
            <a:normAutofit/>
          </a:bodyPr>
          <a:lstStyle/>
          <a:p>
            <a:r>
              <a:rPr lang="en-US" sz="2600"/>
              <a:t>We manage potassium to manage nitrogen.</a:t>
            </a:r>
          </a:p>
          <a:p>
            <a:pPr lvl="1"/>
            <a:r>
              <a:rPr lang="en-US" sz="2600" u="sng"/>
              <a:t>Potassium deficiency affects legume stands</a:t>
            </a:r>
            <a:r>
              <a:rPr lang="en-US" sz="2600"/>
              <a:t>. Poor legume stands negatively affect nitrogen fixation and availability. Poor nitrogen availability negatively affects grass stands. Result: poor pasture!</a:t>
            </a:r>
          </a:p>
          <a:p>
            <a:r>
              <a:rPr lang="en-US" sz="2600"/>
              <a:t>Hay making demands more K than grazing-only</a:t>
            </a:r>
          </a:p>
        </p:txBody>
      </p:sp>
    </p:spTree>
    <p:extLst>
      <p:ext uri="{BB962C8B-B14F-4D97-AF65-F5344CB8AC3E}">
        <p14:creationId xmlns:p14="http://schemas.microsoft.com/office/powerpoint/2010/main" val="41876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3917-3B95-A804-38AD-77FDF32282A3}"/>
              </a:ext>
            </a:extLst>
          </p:cNvPr>
          <p:cNvSpPr>
            <a:spLocks noGrp="1"/>
          </p:cNvSpPr>
          <p:nvPr>
            <p:ph type="title"/>
          </p:nvPr>
        </p:nvSpPr>
        <p:spPr/>
        <p:txBody>
          <a:bodyPr/>
          <a:lstStyle/>
          <a:p>
            <a:r>
              <a:rPr lang="en-US"/>
              <a:t>High Potassium &amp; Milk Fever</a:t>
            </a:r>
          </a:p>
        </p:txBody>
      </p:sp>
      <p:sp>
        <p:nvSpPr>
          <p:cNvPr id="3" name="Content Placeholder 2">
            <a:extLst>
              <a:ext uri="{FF2B5EF4-FFF2-40B4-BE49-F238E27FC236}">
                <a16:creationId xmlns:a16="http://schemas.microsoft.com/office/drawing/2014/main" id="{799B0253-3F1E-18B5-41EC-103303B4D802}"/>
              </a:ext>
            </a:extLst>
          </p:cNvPr>
          <p:cNvSpPr>
            <a:spLocks noGrp="1"/>
          </p:cNvSpPr>
          <p:nvPr>
            <p:ph idx="1"/>
          </p:nvPr>
        </p:nvSpPr>
        <p:spPr>
          <a:xfrm>
            <a:off x="1236497" y="1690688"/>
            <a:ext cx="5785626" cy="1738312"/>
          </a:xfrm>
        </p:spPr>
        <p:txBody>
          <a:bodyPr>
            <a:normAutofit fontScale="62500" lnSpcReduction="20000"/>
          </a:bodyPr>
          <a:lstStyle/>
          <a:p>
            <a:r>
              <a:rPr lang="en-US" dirty="0"/>
              <a:t>Milk Fever is a metabolic condition affect fresh cows</a:t>
            </a:r>
          </a:p>
          <a:p>
            <a:r>
              <a:rPr lang="en-US" dirty="0"/>
              <a:t>Apply K based only on soil tests</a:t>
            </a:r>
          </a:p>
          <a:p>
            <a:r>
              <a:rPr lang="en-US" dirty="0"/>
              <a:t>Harvest mature or rained-on forage for transition cows (lower K content) (Kelling et al., 2002)</a:t>
            </a:r>
          </a:p>
          <a:p>
            <a:r>
              <a:rPr lang="en-US" dirty="0"/>
              <a:t>Forage Test to Check K levels</a:t>
            </a:r>
          </a:p>
        </p:txBody>
      </p:sp>
      <p:pic>
        <p:nvPicPr>
          <p:cNvPr id="1026" name="Picture 2" descr="Cow and new calf">
            <a:extLst>
              <a:ext uri="{FF2B5EF4-FFF2-40B4-BE49-F238E27FC236}">
                <a16:creationId xmlns:a16="http://schemas.microsoft.com/office/drawing/2014/main" id="{10E383D7-8A50-EDFA-BD0E-8E5AD2B6D1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24800" y="516914"/>
            <a:ext cx="3130062" cy="23475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33203B-CEF5-13B5-745A-B2D56A921424}"/>
              </a:ext>
            </a:extLst>
          </p:cNvPr>
          <p:cNvSpPr txBox="1"/>
          <p:nvPr/>
        </p:nvSpPr>
        <p:spPr>
          <a:xfrm>
            <a:off x="8018585" y="2939269"/>
            <a:ext cx="2754923" cy="307777"/>
          </a:xfrm>
          <a:prstGeom prst="rect">
            <a:avLst/>
          </a:prstGeom>
          <a:noFill/>
        </p:spPr>
        <p:txBody>
          <a:bodyPr wrap="square" rtlCol="0">
            <a:spAutoFit/>
          </a:bodyPr>
          <a:lstStyle/>
          <a:p>
            <a:pPr algn="ctr"/>
            <a:r>
              <a:rPr lang="en-US" sz="1400">
                <a:solidFill>
                  <a:schemeClr val="bg2"/>
                </a:solidFill>
              </a:rPr>
              <a:t>Photo by Aerica Bjurstrom</a:t>
            </a:r>
          </a:p>
        </p:txBody>
      </p:sp>
      <p:graphicFrame>
        <p:nvGraphicFramePr>
          <p:cNvPr id="5" name="Table 4">
            <a:extLst>
              <a:ext uri="{FF2B5EF4-FFF2-40B4-BE49-F238E27FC236}">
                <a16:creationId xmlns:a16="http://schemas.microsoft.com/office/drawing/2014/main" id="{513C0CBF-56EB-EDE5-042F-15244ACA84E3}"/>
              </a:ext>
            </a:extLst>
          </p:cNvPr>
          <p:cNvGraphicFramePr>
            <a:graphicFrameLocks/>
          </p:cNvGraphicFramePr>
          <p:nvPr/>
        </p:nvGraphicFramePr>
        <p:xfrm>
          <a:off x="1073471" y="3774927"/>
          <a:ext cx="10515600" cy="2108200"/>
        </p:xfrm>
        <a:graphic>
          <a:graphicData uri="http://schemas.openxmlformats.org/drawingml/2006/table">
            <a:tbl>
              <a:tblPr firstRow="1" bandRow="1">
                <a:tableStyleId>{5C22544A-7EE6-4342-B048-85BDC9FD1C3A}</a:tableStyleId>
              </a:tblPr>
              <a:tblGrid>
                <a:gridCol w="2218267">
                  <a:extLst>
                    <a:ext uri="{9D8B030D-6E8A-4147-A177-3AD203B41FA5}">
                      <a16:colId xmlns:a16="http://schemas.microsoft.com/office/drawing/2014/main" val="3568881560"/>
                    </a:ext>
                  </a:extLst>
                </a:gridCol>
                <a:gridCol w="3005666">
                  <a:extLst>
                    <a:ext uri="{9D8B030D-6E8A-4147-A177-3AD203B41FA5}">
                      <a16:colId xmlns:a16="http://schemas.microsoft.com/office/drawing/2014/main" val="602795750"/>
                    </a:ext>
                  </a:extLst>
                </a:gridCol>
                <a:gridCol w="2726267">
                  <a:extLst>
                    <a:ext uri="{9D8B030D-6E8A-4147-A177-3AD203B41FA5}">
                      <a16:colId xmlns:a16="http://schemas.microsoft.com/office/drawing/2014/main" val="136241965"/>
                    </a:ext>
                  </a:extLst>
                </a:gridCol>
                <a:gridCol w="2565400">
                  <a:extLst>
                    <a:ext uri="{9D8B030D-6E8A-4147-A177-3AD203B41FA5}">
                      <a16:colId xmlns:a16="http://schemas.microsoft.com/office/drawing/2014/main" val="2292626977"/>
                    </a:ext>
                  </a:extLst>
                </a:gridCol>
              </a:tblGrid>
              <a:tr h="370840">
                <a:tc>
                  <a:txBody>
                    <a:bodyPr/>
                    <a:lstStyle/>
                    <a:p>
                      <a:pPr algn="ctr"/>
                      <a:r>
                        <a:rPr lang="en-US" sz="1600">
                          <a:solidFill>
                            <a:schemeClr val="tx1"/>
                          </a:solidFill>
                          <a:latin typeface="Arial Narrow" panose="020B0606020202030204" pitchFamily="34" charset="0"/>
                        </a:rPr>
                        <a:t>Laboratory</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latin typeface="Arial Narrow" panose="020B0606020202030204" pitchFamily="34" charset="0"/>
                        </a:rPr>
                        <a:t>Website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latin typeface="Arial Narrow" panose="020B0606020202030204" pitchFamily="34" charset="0"/>
                        </a:rPr>
                        <a:t>Contact Info.</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latin typeface="Arial Narrow" panose="020B0606020202030204" pitchFamily="34" charset="0"/>
                        </a:rPr>
                        <a:t>Address</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3154036"/>
                  </a:ext>
                </a:extLst>
              </a:tr>
              <a:tr h="370840">
                <a:tc>
                  <a:txBody>
                    <a:bodyPr/>
                    <a:lstStyle/>
                    <a:p>
                      <a:r>
                        <a:rPr lang="en-US" sz="1600">
                          <a:solidFill>
                            <a:schemeClr val="tx1"/>
                          </a:solidFill>
                          <a:latin typeface="Arial Narrow" panose="020B0606020202030204" pitchFamily="34" charset="0"/>
                        </a:rPr>
                        <a:t>UW Soil &amp; Forage </a:t>
                      </a:r>
                    </a:p>
                    <a:p>
                      <a:r>
                        <a:rPr lang="en-US" sz="1600">
                          <a:solidFill>
                            <a:schemeClr val="tx1"/>
                          </a:solidFill>
                          <a:latin typeface="Arial Narrow" panose="020B0606020202030204" pitchFamily="34" charset="0"/>
                        </a:rPr>
                        <a:t>Analysis Lab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a:solidFill>
                            <a:schemeClr val="tx1"/>
                          </a:solidFill>
                          <a:latin typeface="Arial Narrow" panose="020B0606020202030204" pitchFamily="34" charset="0"/>
                        </a:rPr>
                        <a:t>https://uwlab.soils.wisc.edu/</a:t>
                      </a:r>
                      <a:endParaRPr lang="en-US" sz="1600">
                        <a:solidFill>
                          <a:schemeClr val="tx1"/>
                        </a:solidFill>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latin typeface="Arial Narrow" panose="020B0606020202030204" pitchFamily="34" charset="0"/>
                        </a:rPr>
                        <a:t>608-262-4364</a:t>
                      </a:r>
                    </a:p>
                    <a:p>
                      <a:pPr algn="ctr"/>
                      <a:r>
                        <a:rPr lang="en-US" sz="1600">
                          <a:solidFill>
                            <a:schemeClr val="tx1"/>
                          </a:solidFill>
                          <a:latin typeface="Arial Narrow" panose="020B0606020202030204" pitchFamily="34" charset="0"/>
                        </a:rPr>
                        <a:t>soil-lab@mailplus.wisc.edu</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Arial Narrow" panose="020B0606020202030204" pitchFamily="34" charset="0"/>
                        </a:rPr>
                        <a:t>4702 University Avenue</a:t>
                      </a:r>
                    </a:p>
                    <a:p>
                      <a:r>
                        <a:rPr lang="en-US" sz="1600">
                          <a:solidFill>
                            <a:schemeClr val="tx1"/>
                          </a:solidFill>
                          <a:latin typeface="Arial Narrow" panose="020B0606020202030204" pitchFamily="34" charset="0"/>
                        </a:rPr>
                        <a:t>Madison, WI 53705</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47281"/>
                  </a:ext>
                </a:extLst>
              </a:tr>
              <a:tr h="370840">
                <a:tc>
                  <a:txBody>
                    <a:bodyPr/>
                    <a:lstStyle/>
                    <a:p>
                      <a:r>
                        <a:rPr lang="en-US" sz="1600">
                          <a:solidFill>
                            <a:schemeClr val="tx1"/>
                          </a:solidFill>
                          <a:latin typeface="Arial Narrow" panose="020B0606020202030204" pitchFamily="34" charset="0"/>
                        </a:rPr>
                        <a:t>Dairyland Laboratories</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latin typeface="Arial Narrow" panose="020B0606020202030204" pitchFamily="34" charset="0"/>
                        </a:rPr>
                        <a:t>https://www.dairylandlabs.com</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latin typeface="Arial Narrow" panose="020B0606020202030204" pitchFamily="34" charset="0"/>
                        </a:rPr>
                        <a:t>715-687-9997</a:t>
                      </a:r>
                    </a:p>
                    <a:p>
                      <a:pPr algn="ctr"/>
                      <a:r>
                        <a:rPr lang="en-US" sz="1600">
                          <a:solidFill>
                            <a:schemeClr val="tx1"/>
                          </a:solidFill>
                          <a:latin typeface="Arial Narrow" panose="020B0606020202030204" pitchFamily="34" charset="0"/>
                        </a:rPr>
                        <a:t>dairylandlabs.com/contact-us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Arial Narrow" panose="020B0606020202030204" pitchFamily="34" charset="0"/>
                        </a:rPr>
                        <a:t>117609 Forward Street</a:t>
                      </a:r>
                    </a:p>
                    <a:p>
                      <a:r>
                        <a:rPr lang="en-US" sz="1600">
                          <a:solidFill>
                            <a:schemeClr val="tx1"/>
                          </a:solidFill>
                          <a:latin typeface="Arial Narrow" panose="020B0606020202030204" pitchFamily="34" charset="0"/>
                        </a:rPr>
                        <a:t>Stratford, WI 54484</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0421786"/>
                  </a:ext>
                </a:extLst>
              </a:tr>
              <a:tr h="370840">
                <a:tc>
                  <a:txBody>
                    <a:bodyPr/>
                    <a:lstStyle/>
                    <a:p>
                      <a:r>
                        <a:rPr lang="en-US" sz="1600">
                          <a:solidFill>
                            <a:schemeClr val="tx1"/>
                          </a:solidFill>
                          <a:latin typeface="Arial Narrow" panose="020B0606020202030204" pitchFamily="34" charset="0"/>
                        </a:rPr>
                        <a:t>Rock River Laboratory</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latin typeface="Arial Narrow" panose="020B0606020202030204" pitchFamily="34" charset="0"/>
                        </a:rPr>
                        <a:t>https://rockriverlab.com/</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latin typeface="Arial Narrow" panose="020B0606020202030204" pitchFamily="34" charset="0"/>
                        </a:rPr>
                        <a:t>920-261-0446</a:t>
                      </a:r>
                    </a:p>
                    <a:p>
                      <a:pPr algn="ctr"/>
                      <a:r>
                        <a:rPr lang="en-US" sz="1600">
                          <a:solidFill>
                            <a:schemeClr val="tx1"/>
                          </a:solidFill>
                          <a:latin typeface="Arial Narrow" panose="020B0606020202030204" pitchFamily="34" charset="0"/>
                        </a:rPr>
                        <a:t>office@rockriverlab.com</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Arial Narrow" panose="020B0606020202030204" pitchFamily="34" charset="0"/>
                        </a:rPr>
                        <a:t>710 Commerce Drive</a:t>
                      </a:r>
                    </a:p>
                    <a:p>
                      <a:r>
                        <a:rPr lang="en-US" sz="1600">
                          <a:solidFill>
                            <a:schemeClr val="tx1"/>
                          </a:solidFill>
                          <a:latin typeface="Arial Narrow" panose="020B0606020202030204" pitchFamily="34" charset="0"/>
                        </a:rPr>
                        <a:t>Watertown, WI 53094</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233052"/>
                  </a:ext>
                </a:extLst>
              </a:tr>
            </a:tbl>
          </a:graphicData>
        </a:graphic>
      </p:graphicFrame>
    </p:spTree>
    <p:extLst>
      <p:ext uri="{BB962C8B-B14F-4D97-AF65-F5344CB8AC3E}">
        <p14:creationId xmlns:p14="http://schemas.microsoft.com/office/powerpoint/2010/main" val="1408064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C8D2-C72A-7DE2-F311-1B449373F819}"/>
              </a:ext>
            </a:extLst>
          </p:cNvPr>
          <p:cNvSpPr>
            <a:spLocks noGrp="1"/>
          </p:cNvSpPr>
          <p:nvPr>
            <p:ph type="title"/>
          </p:nvPr>
        </p:nvSpPr>
        <p:spPr/>
        <p:txBody>
          <a:bodyPr/>
          <a:lstStyle/>
          <a:p>
            <a:r>
              <a:rPr lang="en-US"/>
              <a:t>A Note on Micronutrients?</a:t>
            </a:r>
          </a:p>
        </p:txBody>
      </p:sp>
      <p:sp>
        <p:nvSpPr>
          <p:cNvPr id="3" name="Content Placeholder 2">
            <a:extLst>
              <a:ext uri="{FF2B5EF4-FFF2-40B4-BE49-F238E27FC236}">
                <a16:creationId xmlns:a16="http://schemas.microsoft.com/office/drawing/2014/main" id="{5001B873-0BC8-D8C7-2C29-B862303CD5E1}"/>
              </a:ext>
            </a:extLst>
          </p:cNvPr>
          <p:cNvSpPr>
            <a:spLocks noGrp="1"/>
          </p:cNvSpPr>
          <p:nvPr>
            <p:ph idx="1"/>
          </p:nvPr>
        </p:nvSpPr>
        <p:spPr/>
        <p:txBody>
          <a:bodyPr/>
          <a:lstStyle/>
          <a:p>
            <a:r>
              <a:rPr lang="en-US"/>
              <a:t>Micronutrients are rarely needed on Wisconsin soils, especially farms that receive manure from livestock (i.e. pasture)</a:t>
            </a:r>
          </a:p>
          <a:p>
            <a:endParaRPr lang="en-US"/>
          </a:p>
        </p:txBody>
      </p:sp>
    </p:spTree>
    <p:extLst>
      <p:ext uri="{BB962C8B-B14F-4D97-AF65-F5344CB8AC3E}">
        <p14:creationId xmlns:p14="http://schemas.microsoft.com/office/powerpoint/2010/main" val="1578033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26FB-67FE-06EB-86CF-C58DD0BCDF1E}"/>
              </a:ext>
            </a:extLst>
          </p:cNvPr>
          <p:cNvSpPr>
            <a:spLocks noGrp="1"/>
          </p:cNvSpPr>
          <p:nvPr>
            <p:ph type="title"/>
          </p:nvPr>
        </p:nvSpPr>
        <p:spPr/>
        <p:txBody>
          <a:bodyPr/>
          <a:lstStyle/>
          <a:p>
            <a:r>
              <a:rPr lang="en-US"/>
              <a:t>Nutrient Crediting</a:t>
            </a:r>
          </a:p>
        </p:txBody>
      </p:sp>
      <p:sp>
        <p:nvSpPr>
          <p:cNvPr id="4" name="TextBox 3">
            <a:extLst>
              <a:ext uri="{FF2B5EF4-FFF2-40B4-BE49-F238E27FC236}">
                <a16:creationId xmlns:a16="http://schemas.microsoft.com/office/drawing/2014/main" id="{396C6DD6-B90F-B66B-2E45-35242D0EA2B6}"/>
              </a:ext>
            </a:extLst>
          </p:cNvPr>
          <p:cNvSpPr txBox="1"/>
          <p:nvPr/>
        </p:nvSpPr>
        <p:spPr>
          <a:xfrm>
            <a:off x="6933636" y="2129010"/>
            <a:ext cx="5089858" cy="2985433"/>
          </a:xfrm>
          <a:prstGeom prst="rect">
            <a:avLst/>
          </a:prstGeom>
          <a:noFill/>
        </p:spPr>
        <p:txBody>
          <a:bodyPr wrap="square" rtlCol="0">
            <a:spAutoFit/>
          </a:bodyPr>
          <a:lstStyle/>
          <a:p>
            <a:pPr algn="ctr"/>
            <a:r>
              <a:rPr lang="en-US" sz="2800"/>
              <a:t>1. Calculate Manure Deposition</a:t>
            </a:r>
          </a:p>
          <a:p>
            <a:pPr algn="ctr"/>
            <a:endParaRPr lang="en-US" sz="2800"/>
          </a:p>
          <a:p>
            <a:pPr algn="ctr"/>
            <a:endParaRPr lang="en-US" sz="2800"/>
          </a:p>
          <a:p>
            <a:pPr algn="ctr"/>
            <a:endParaRPr lang="en-US" sz="2800"/>
          </a:p>
          <a:p>
            <a:pPr algn="ctr"/>
            <a:endParaRPr lang="en-US" sz="2800"/>
          </a:p>
          <a:p>
            <a:pPr algn="ctr"/>
            <a:r>
              <a:rPr lang="en-US" sz="2800"/>
              <a:t>2. Credit Nutrients as Appropriate</a:t>
            </a:r>
          </a:p>
          <a:p>
            <a:endParaRPr lang="en-US" sz="2000"/>
          </a:p>
        </p:txBody>
      </p:sp>
      <p:sp>
        <p:nvSpPr>
          <p:cNvPr id="5" name="Arrow: Down 8">
            <a:extLst>
              <a:ext uri="{FF2B5EF4-FFF2-40B4-BE49-F238E27FC236}">
                <a16:creationId xmlns:a16="http://schemas.microsoft.com/office/drawing/2014/main" id="{2485A2D5-7CAB-4193-71B4-317FA0A1F72B}"/>
              </a:ext>
            </a:extLst>
          </p:cNvPr>
          <p:cNvSpPr/>
          <p:nvPr/>
        </p:nvSpPr>
        <p:spPr>
          <a:xfrm>
            <a:off x="9013927" y="2866129"/>
            <a:ext cx="685800" cy="113385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a:extLst>
              <a:ext uri="{FF2B5EF4-FFF2-40B4-BE49-F238E27FC236}">
                <a16:creationId xmlns:a16="http://schemas.microsoft.com/office/drawing/2014/main" id="{62B6808B-0E01-9CC3-7CA2-7162D0289EDB}"/>
              </a:ext>
            </a:extLst>
          </p:cNvPr>
          <p:cNvPicPr>
            <a:picLocks noGrp="1" noChangeAspect="1"/>
          </p:cNvPicPr>
          <p:nvPr>
            <p:ph idx="1"/>
          </p:nvPr>
        </p:nvPicPr>
        <p:blipFill>
          <a:blip r:embed="rId3"/>
          <a:stretch>
            <a:fillRect/>
          </a:stretch>
        </p:blipFill>
        <p:spPr>
          <a:xfrm>
            <a:off x="407254" y="1578353"/>
            <a:ext cx="6526382" cy="4843263"/>
          </a:xfrm>
          <a:ln>
            <a:solidFill>
              <a:schemeClr val="tx1"/>
            </a:solidFill>
          </a:ln>
        </p:spPr>
      </p:pic>
      <p:sp>
        <p:nvSpPr>
          <p:cNvPr id="8" name="TextBox 7">
            <a:extLst>
              <a:ext uri="{FF2B5EF4-FFF2-40B4-BE49-F238E27FC236}">
                <a16:creationId xmlns:a16="http://schemas.microsoft.com/office/drawing/2014/main" id="{1E180D80-EDDA-73C0-77B0-876890A556AD}"/>
              </a:ext>
            </a:extLst>
          </p:cNvPr>
          <p:cNvSpPr txBox="1"/>
          <p:nvPr/>
        </p:nvSpPr>
        <p:spPr>
          <a:xfrm>
            <a:off x="6923116" y="5801147"/>
            <a:ext cx="19568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D8D8D8">
                    <a:lumMod val="75000"/>
                  </a:srgbClr>
                </a:solidFill>
                <a:effectLst/>
                <a:uLnTx/>
                <a:uFillTx/>
                <a:latin typeface="Calibri" panose="020F0502020204030204"/>
                <a:ea typeface="+mn-ea"/>
                <a:cs typeface="+mn-cs"/>
              </a:rPr>
              <a:t>From: NPM Fast Facts Magazine</a:t>
            </a:r>
          </a:p>
        </p:txBody>
      </p:sp>
    </p:spTree>
    <p:extLst>
      <p:ext uri="{BB962C8B-B14F-4D97-AF65-F5344CB8AC3E}">
        <p14:creationId xmlns:p14="http://schemas.microsoft.com/office/powerpoint/2010/main" val="421190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F257-146A-2BE7-6E5D-F07E44F83AE6}"/>
              </a:ext>
            </a:extLst>
          </p:cNvPr>
          <p:cNvSpPr>
            <a:spLocks noGrp="1"/>
          </p:cNvSpPr>
          <p:nvPr>
            <p:ph type="title"/>
          </p:nvPr>
        </p:nvSpPr>
        <p:spPr/>
        <p:txBody>
          <a:bodyPr>
            <a:normAutofit/>
          </a:bodyPr>
          <a:lstStyle/>
          <a:p>
            <a:r>
              <a:rPr lang="en-US"/>
              <a:t>Manure Nutrients</a:t>
            </a:r>
          </a:p>
        </p:txBody>
      </p:sp>
      <p:pic>
        <p:nvPicPr>
          <p:cNvPr id="7" name="Picture 6">
            <a:extLst>
              <a:ext uri="{FF2B5EF4-FFF2-40B4-BE49-F238E27FC236}">
                <a16:creationId xmlns:a16="http://schemas.microsoft.com/office/drawing/2014/main" id="{D37DD46B-7D33-8585-BFE4-BF604EE48B53}"/>
              </a:ext>
            </a:extLst>
          </p:cNvPr>
          <p:cNvPicPr>
            <a:picLocks noChangeAspect="1"/>
          </p:cNvPicPr>
          <p:nvPr/>
        </p:nvPicPr>
        <p:blipFill>
          <a:blip r:embed="rId3"/>
          <a:stretch>
            <a:fillRect/>
          </a:stretch>
        </p:blipFill>
        <p:spPr>
          <a:xfrm>
            <a:off x="1120035" y="1589359"/>
            <a:ext cx="10188010" cy="3679281"/>
          </a:xfrm>
          <a:prstGeom prst="rect">
            <a:avLst/>
          </a:prstGeom>
        </p:spPr>
      </p:pic>
    </p:spTree>
    <p:extLst>
      <p:ext uri="{BB962C8B-B14F-4D97-AF65-F5344CB8AC3E}">
        <p14:creationId xmlns:p14="http://schemas.microsoft.com/office/powerpoint/2010/main" val="1582073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2831-3C50-3887-CE58-CF8192D5D573}"/>
              </a:ext>
            </a:extLst>
          </p:cNvPr>
          <p:cNvSpPr>
            <a:spLocks noGrp="1"/>
          </p:cNvSpPr>
          <p:nvPr>
            <p:ph type="title"/>
          </p:nvPr>
        </p:nvSpPr>
        <p:spPr/>
        <p:txBody>
          <a:bodyPr/>
          <a:lstStyle/>
          <a:p>
            <a:r>
              <a:rPr lang="en-US"/>
              <a:t>On the Agenda</a:t>
            </a:r>
          </a:p>
        </p:txBody>
      </p:sp>
      <p:sp>
        <p:nvSpPr>
          <p:cNvPr id="3" name="Content Placeholder 2">
            <a:extLst>
              <a:ext uri="{FF2B5EF4-FFF2-40B4-BE49-F238E27FC236}">
                <a16:creationId xmlns:a16="http://schemas.microsoft.com/office/drawing/2014/main" id="{E0D74FA5-EA24-F2C0-CA54-F7CD77A6A9AF}"/>
              </a:ext>
            </a:extLst>
          </p:cNvPr>
          <p:cNvSpPr>
            <a:spLocks noGrp="1"/>
          </p:cNvSpPr>
          <p:nvPr>
            <p:ph idx="1"/>
          </p:nvPr>
        </p:nvSpPr>
        <p:spPr/>
        <p:txBody>
          <a:bodyPr>
            <a:normAutofit/>
          </a:bodyPr>
          <a:lstStyle/>
          <a:p>
            <a:r>
              <a:rPr lang="en-US" i="0">
                <a:solidFill>
                  <a:srgbClr val="000000"/>
                </a:solidFill>
                <a:effectLst/>
                <a:highlight>
                  <a:srgbClr val="FFFFFF"/>
                </a:highlight>
              </a:rPr>
              <a:t>Identify Requirements of Nutrient Management for Grazing Systems </a:t>
            </a:r>
          </a:p>
          <a:p>
            <a:r>
              <a:rPr lang="en-US" i="0">
                <a:solidFill>
                  <a:srgbClr val="000000"/>
                </a:solidFill>
                <a:effectLst/>
              </a:rPr>
              <a:t>Name Advantages of Grazing for Nutrient Management</a:t>
            </a:r>
          </a:p>
          <a:p>
            <a:r>
              <a:rPr lang="en-US" i="0">
                <a:solidFill>
                  <a:srgbClr val="000000"/>
                </a:solidFill>
                <a:effectLst/>
              </a:rPr>
              <a:t>Understand Soil Testing for Pastures</a:t>
            </a:r>
          </a:p>
          <a:p>
            <a:r>
              <a:rPr lang="en-US" i="0">
                <a:solidFill>
                  <a:srgbClr val="000000"/>
                </a:solidFill>
                <a:effectLst/>
              </a:rPr>
              <a:t>Comprehend Recommendations for N,P, &amp; K in Wisconsin Pastures</a:t>
            </a:r>
            <a:endParaRPr lang="en-US">
              <a:solidFill>
                <a:srgbClr val="000000"/>
              </a:solidFill>
            </a:endParaRPr>
          </a:p>
          <a:p>
            <a:r>
              <a:rPr lang="en-US">
                <a:solidFill>
                  <a:srgbClr val="000000"/>
                </a:solidFill>
              </a:rPr>
              <a:t>Properly Credit Nutrients from Manure in Pastures</a:t>
            </a:r>
          </a:p>
          <a:p>
            <a:r>
              <a:rPr lang="en-US">
                <a:solidFill>
                  <a:srgbClr val="000000"/>
                </a:solidFill>
              </a:rPr>
              <a:t>Consider Environmental Risk of Grazing</a:t>
            </a:r>
            <a:endParaRPr lang="en-US"/>
          </a:p>
          <a:p>
            <a:endParaRPr lang="en-US"/>
          </a:p>
        </p:txBody>
      </p:sp>
    </p:spTree>
    <p:extLst>
      <p:ext uri="{BB962C8B-B14F-4D97-AF65-F5344CB8AC3E}">
        <p14:creationId xmlns:p14="http://schemas.microsoft.com/office/powerpoint/2010/main" val="3545274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AF3730-C001-BE90-EC38-6EAB6472AE70}"/>
              </a:ext>
            </a:extLst>
          </p:cNvPr>
          <p:cNvPicPr>
            <a:picLocks noChangeAspect="1"/>
          </p:cNvPicPr>
          <p:nvPr/>
        </p:nvPicPr>
        <p:blipFill>
          <a:blip r:embed="rId3"/>
          <a:stretch>
            <a:fillRect/>
          </a:stretch>
        </p:blipFill>
        <p:spPr>
          <a:xfrm>
            <a:off x="2783759" y="3433453"/>
            <a:ext cx="7171033" cy="1411101"/>
          </a:xfrm>
          <a:prstGeom prst="rect">
            <a:avLst/>
          </a:prstGeom>
        </p:spPr>
      </p:pic>
      <p:pic>
        <p:nvPicPr>
          <p:cNvPr id="12" name="Picture 11">
            <a:extLst>
              <a:ext uri="{FF2B5EF4-FFF2-40B4-BE49-F238E27FC236}">
                <a16:creationId xmlns:a16="http://schemas.microsoft.com/office/drawing/2014/main" id="{24E081AA-6393-EE0A-2755-681A6D1FB7E3}"/>
              </a:ext>
            </a:extLst>
          </p:cNvPr>
          <p:cNvPicPr>
            <a:picLocks noChangeAspect="1"/>
          </p:cNvPicPr>
          <p:nvPr/>
        </p:nvPicPr>
        <p:blipFill>
          <a:blip r:embed="rId4"/>
          <a:stretch>
            <a:fillRect/>
          </a:stretch>
        </p:blipFill>
        <p:spPr>
          <a:xfrm>
            <a:off x="2422595" y="2085915"/>
            <a:ext cx="8202539" cy="1204800"/>
          </a:xfrm>
          <a:prstGeom prst="rect">
            <a:avLst/>
          </a:prstGeom>
        </p:spPr>
      </p:pic>
      <p:sp>
        <p:nvSpPr>
          <p:cNvPr id="14" name="TextBox 13">
            <a:extLst>
              <a:ext uri="{FF2B5EF4-FFF2-40B4-BE49-F238E27FC236}">
                <a16:creationId xmlns:a16="http://schemas.microsoft.com/office/drawing/2014/main" id="{26FAFEEA-6A16-11D8-77DD-AE2838D90192}"/>
              </a:ext>
            </a:extLst>
          </p:cNvPr>
          <p:cNvSpPr txBox="1"/>
          <p:nvPr/>
        </p:nvSpPr>
        <p:spPr>
          <a:xfrm>
            <a:off x="4731297" y="3162785"/>
            <a:ext cx="375947" cy="276999"/>
          </a:xfrm>
          <a:prstGeom prst="rect">
            <a:avLst/>
          </a:prstGeom>
          <a:noFill/>
        </p:spPr>
        <p:txBody>
          <a:bodyPr wrap="square" rtlCol="0">
            <a:spAutoFit/>
          </a:bodyPr>
          <a:lstStyle/>
          <a:p>
            <a:r>
              <a:rPr lang="en-US" sz="1200">
                <a:solidFill>
                  <a:schemeClr val="bg1"/>
                </a:solidFill>
              </a:rPr>
              <a:t>10</a:t>
            </a:r>
          </a:p>
        </p:txBody>
      </p:sp>
      <p:sp>
        <p:nvSpPr>
          <p:cNvPr id="15" name="TextBox 14">
            <a:extLst>
              <a:ext uri="{FF2B5EF4-FFF2-40B4-BE49-F238E27FC236}">
                <a16:creationId xmlns:a16="http://schemas.microsoft.com/office/drawing/2014/main" id="{5CEE01F3-365D-8F3B-ABE1-968DE79718C7}"/>
              </a:ext>
            </a:extLst>
          </p:cNvPr>
          <p:cNvSpPr txBox="1"/>
          <p:nvPr/>
        </p:nvSpPr>
        <p:spPr>
          <a:xfrm>
            <a:off x="6061513" y="3183895"/>
            <a:ext cx="462352" cy="276999"/>
          </a:xfrm>
          <a:prstGeom prst="rect">
            <a:avLst/>
          </a:prstGeom>
          <a:noFill/>
        </p:spPr>
        <p:txBody>
          <a:bodyPr wrap="square" rtlCol="0">
            <a:spAutoFit/>
          </a:bodyPr>
          <a:lstStyle/>
          <a:p>
            <a:r>
              <a:rPr lang="en-US" sz="1200">
                <a:solidFill>
                  <a:schemeClr val="bg1"/>
                </a:solidFill>
              </a:rPr>
              <a:t>180</a:t>
            </a:r>
          </a:p>
        </p:txBody>
      </p:sp>
      <p:sp>
        <p:nvSpPr>
          <p:cNvPr id="16" name="TextBox 15">
            <a:extLst>
              <a:ext uri="{FF2B5EF4-FFF2-40B4-BE49-F238E27FC236}">
                <a16:creationId xmlns:a16="http://schemas.microsoft.com/office/drawing/2014/main" id="{959FB37C-63FC-5510-F227-70A2D69F9795}"/>
              </a:ext>
            </a:extLst>
          </p:cNvPr>
          <p:cNvSpPr txBox="1"/>
          <p:nvPr/>
        </p:nvSpPr>
        <p:spPr>
          <a:xfrm>
            <a:off x="6678454" y="3183896"/>
            <a:ext cx="462352" cy="276999"/>
          </a:xfrm>
          <a:prstGeom prst="rect">
            <a:avLst/>
          </a:prstGeom>
          <a:noFill/>
        </p:spPr>
        <p:txBody>
          <a:bodyPr wrap="square" rtlCol="0">
            <a:spAutoFit/>
          </a:bodyPr>
          <a:lstStyle/>
          <a:p>
            <a:pPr algn="ctr"/>
            <a:r>
              <a:rPr lang="en-US" sz="1200">
                <a:solidFill>
                  <a:schemeClr val="bg1"/>
                </a:solidFill>
              </a:rPr>
              <a:t>1</a:t>
            </a:r>
          </a:p>
        </p:txBody>
      </p:sp>
      <p:sp>
        <p:nvSpPr>
          <p:cNvPr id="17" name="TextBox 16">
            <a:extLst>
              <a:ext uri="{FF2B5EF4-FFF2-40B4-BE49-F238E27FC236}">
                <a16:creationId xmlns:a16="http://schemas.microsoft.com/office/drawing/2014/main" id="{263902A7-6F42-9BEC-1303-567D83077697}"/>
              </a:ext>
            </a:extLst>
          </p:cNvPr>
          <p:cNvSpPr txBox="1"/>
          <p:nvPr/>
        </p:nvSpPr>
        <p:spPr>
          <a:xfrm>
            <a:off x="7916337" y="3183894"/>
            <a:ext cx="843377" cy="276999"/>
          </a:xfrm>
          <a:prstGeom prst="rect">
            <a:avLst/>
          </a:prstGeom>
          <a:noFill/>
        </p:spPr>
        <p:txBody>
          <a:bodyPr wrap="square" rtlCol="0">
            <a:spAutoFit/>
          </a:bodyPr>
          <a:lstStyle/>
          <a:p>
            <a:r>
              <a:rPr lang="en-US" sz="1200">
                <a:solidFill>
                  <a:schemeClr val="bg1"/>
                </a:solidFill>
              </a:rPr>
              <a:t>55.8 tons</a:t>
            </a:r>
          </a:p>
        </p:txBody>
      </p:sp>
      <p:sp>
        <p:nvSpPr>
          <p:cNvPr id="2" name="Title 1">
            <a:extLst>
              <a:ext uri="{FF2B5EF4-FFF2-40B4-BE49-F238E27FC236}">
                <a16:creationId xmlns:a16="http://schemas.microsoft.com/office/drawing/2014/main" id="{00D4F257-146A-2BE7-6E5D-F07E44F83AE6}"/>
              </a:ext>
            </a:extLst>
          </p:cNvPr>
          <p:cNvSpPr>
            <a:spLocks noGrp="1"/>
          </p:cNvSpPr>
          <p:nvPr>
            <p:ph type="title"/>
          </p:nvPr>
        </p:nvSpPr>
        <p:spPr/>
        <p:txBody>
          <a:bodyPr>
            <a:normAutofit/>
          </a:bodyPr>
          <a:lstStyle/>
          <a:p>
            <a:r>
              <a:rPr lang="en-US"/>
              <a:t>So, if you had…</a:t>
            </a:r>
          </a:p>
        </p:txBody>
      </p:sp>
      <p:sp>
        <p:nvSpPr>
          <p:cNvPr id="20" name="TextBox 19">
            <a:extLst>
              <a:ext uri="{FF2B5EF4-FFF2-40B4-BE49-F238E27FC236}">
                <a16:creationId xmlns:a16="http://schemas.microsoft.com/office/drawing/2014/main" id="{4527CACC-ABB5-9A8C-5CBE-0C6C5BD47A29}"/>
              </a:ext>
            </a:extLst>
          </p:cNvPr>
          <p:cNvSpPr txBox="1"/>
          <p:nvPr/>
        </p:nvSpPr>
        <p:spPr>
          <a:xfrm>
            <a:off x="1628367" y="1602593"/>
            <a:ext cx="8912183" cy="461665"/>
          </a:xfrm>
          <a:prstGeom prst="rect">
            <a:avLst/>
          </a:prstGeom>
          <a:noFill/>
        </p:spPr>
        <p:txBody>
          <a:bodyPr wrap="none" rtlCol="0">
            <a:spAutoFit/>
          </a:bodyPr>
          <a:lstStyle/>
          <a:p>
            <a:r>
              <a:rPr lang="en-US" sz="2400"/>
              <a:t>Twenty 750 lb steers on a high forage diet on pasture 6 months/year…</a:t>
            </a:r>
          </a:p>
        </p:txBody>
      </p:sp>
      <p:sp>
        <p:nvSpPr>
          <p:cNvPr id="21" name="TextBox 20">
            <a:extLst>
              <a:ext uri="{FF2B5EF4-FFF2-40B4-BE49-F238E27FC236}">
                <a16:creationId xmlns:a16="http://schemas.microsoft.com/office/drawing/2014/main" id="{C2B1FEF5-4A5B-2FB1-4ACC-2AA1FA2FBAD8}"/>
              </a:ext>
            </a:extLst>
          </p:cNvPr>
          <p:cNvSpPr txBox="1"/>
          <p:nvPr/>
        </p:nvSpPr>
        <p:spPr>
          <a:xfrm>
            <a:off x="1913183" y="5244830"/>
            <a:ext cx="4656531" cy="461665"/>
          </a:xfrm>
          <a:prstGeom prst="rect">
            <a:avLst/>
          </a:prstGeom>
          <a:noFill/>
        </p:spPr>
        <p:txBody>
          <a:bodyPr wrap="none" rtlCol="0">
            <a:spAutoFit/>
          </a:bodyPr>
          <a:lstStyle/>
          <a:p>
            <a:r>
              <a:rPr lang="en-US" sz="2400"/>
              <a:t>…you’d have 111.6 tons of manure! </a:t>
            </a:r>
          </a:p>
        </p:txBody>
      </p:sp>
      <p:sp>
        <p:nvSpPr>
          <p:cNvPr id="22" name="TextBox 21">
            <a:extLst>
              <a:ext uri="{FF2B5EF4-FFF2-40B4-BE49-F238E27FC236}">
                <a16:creationId xmlns:a16="http://schemas.microsoft.com/office/drawing/2014/main" id="{7CF9E89B-7480-C4E1-72B9-F3493BB24F68}"/>
              </a:ext>
            </a:extLst>
          </p:cNvPr>
          <p:cNvSpPr txBox="1"/>
          <p:nvPr/>
        </p:nvSpPr>
        <p:spPr>
          <a:xfrm>
            <a:off x="4494744" y="4096305"/>
            <a:ext cx="367408" cy="307777"/>
          </a:xfrm>
          <a:prstGeom prst="rect">
            <a:avLst/>
          </a:prstGeom>
          <a:noFill/>
        </p:spPr>
        <p:txBody>
          <a:bodyPr wrap="none" rtlCol="0">
            <a:spAutoFit/>
          </a:bodyPr>
          <a:lstStyle/>
          <a:p>
            <a:r>
              <a:rPr lang="en-US" sz="1400"/>
              <a:t>20</a:t>
            </a:r>
          </a:p>
        </p:txBody>
      </p:sp>
      <p:sp>
        <p:nvSpPr>
          <p:cNvPr id="23" name="TextBox 22">
            <a:extLst>
              <a:ext uri="{FF2B5EF4-FFF2-40B4-BE49-F238E27FC236}">
                <a16:creationId xmlns:a16="http://schemas.microsoft.com/office/drawing/2014/main" id="{036447AA-88C1-34C4-DE81-5560584774E9}"/>
              </a:ext>
            </a:extLst>
          </p:cNvPr>
          <p:cNvSpPr txBox="1"/>
          <p:nvPr/>
        </p:nvSpPr>
        <p:spPr>
          <a:xfrm>
            <a:off x="6207400" y="4111498"/>
            <a:ext cx="458780" cy="307777"/>
          </a:xfrm>
          <a:prstGeom prst="rect">
            <a:avLst/>
          </a:prstGeom>
          <a:noFill/>
        </p:spPr>
        <p:txBody>
          <a:bodyPr wrap="none" rtlCol="0">
            <a:spAutoFit/>
          </a:bodyPr>
          <a:lstStyle/>
          <a:p>
            <a:r>
              <a:rPr lang="en-US" sz="1400"/>
              <a:t>180</a:t>
            </a:r>
          </a:p>
        </p:txBody>
      </p:sp>
      <p:sp>
        <p:nvSpPr>
          <p:cNvPr id="24" name="TextBox 23">
            <a:extLst>
              <a:ext uri="{FF2B5EF4-FFF2-40B4-BE49-F238E27FC236}">
                <a16:creationId xmlns:a16="http://schemas.microsoft.com/office/drawing/2014/main" id="{44F5B9F3-2606-9C43-4FEC-EE6AE0D47834}"/>
              </a:ext>
            </a:extLst>
          </p:cNvPr>
          <p:cNvSpPr txBox="1"/>
          <p:nvPr/>
        </p:nvSpPr>
        <p:spPr>
          <a:xfrm>
            <a:off x="7014614" y="4111697"/>
            <a:ext cx="420308" cy="307777"/>
          </a:xfrm>
          <a:prstGeom prst="rect">
            <a:avLst/>
          </a:prstGeom>
          <a:noFill/>
        </p:spPr>
        <p:txBody>
          <a:bodyPr wrap="square" rtlCol="0">
            <a:spAutoFit/>
          </a:bodyPr>
          <a:lstStyle/>
          <a:p>
            <a:pPr algn="ctr"/>
            <a:r>
              <a:rPr lang="en-US" sz="1400"/>
              <a:t>1</a:t>
            </a:r>
          </a:p>
        </p:txBody>
      </p:sp>
      <p:sp>
        <p:nvSpPr>
          <p:cNvPr id="25" name="TextBox 24">
            <a:extLst>
              <a:ext uri="{FF2B5EF4-FFF2-40B4-BE49-F238E27FC236}">
                <a16:creationId xmlns:a16="http://schemas.microsoft.com/office/drawing/2014/main" id="{B6EC2150-7EEC-7434-3B6F-F09CC2CE2015}"/>
              </a:ext>
            </a:extLst>
          </p:cNvPr>
          <p:cNvSpPr txBox="1"/>
          <p:nvPr/>
        </p:nvSpPr>
        <p:spPr>
          <a:xfrm>
            <a:off x="8759714" y="4111695"/>
            <a:ext cx="953979" cy="307777"/>
          </a:xfrm>
          <a:prstGeom prst="rect">
            <a:avLst/>
          </a:prstGeom>
          <a:noFill/>
        </p:spPr>
        <p:txBody>
          <a:bodyPr wrap="none" rtlCol="0">
            <a:spAutoFit/>
          </a:bodyPr>
          <a:lstStyle/>
          <a:p>
            <a:r>
              <a:rPr lang="en-US" sz="1400"/>
              <a:t>111.6 tons</a:t>
            </a:r>
          </a:p>
        </p:txBody>
      </p:sp>
    </p:spTree>
    <p:extLst>
      <p:ext uri="{BB962C8B-B14F-4D97-AF65-F5344CB8AC3E}">
        <p14:creationId xmlns:p14="http://schemas.microsoft.com/office/powerpoint/2010/main" val="2351140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6FAFEEA-6A16-11D8-77DD-AE2838D90192}"/>
              </a:ext>
            </a:extLst>
          </p:cNvPr>
          <p:cNvSpPr txBox="1"/>
          <p:nvPr/>
        </p:nvSpPr>
        <p:spPr>
          <a:xfrm>
            <a:off x="4731297" y="3162785"/>
            <a:ext cx="375947" cy="276999"/>
          </a:xfrm>
          <a:prstGeom prst="rect">
            <a:avLst/>
          </a:prstGeom>
          <a:noFill/>
        </p:spPr>
        <p:txBody>
          <a:bodyPr wrap="square" rtlCol="0">
            <a:spAutoFit/>
          </a:bodyPr>
          <a:lstStyle/>
          <a:p>
            <a:r>
              <a:rPr lang="en-US" sz="1200">
                <a:solidFill>
                  <a:schemeClr val="bg1"/>
                </a:solidFill>
              </a:rPr>
              <a:t>10</a:t>
            </a:r>
          </a:p>
        </p:txBody>
      </p:sp>
      <p:sp>
        <p:nvSpPr>
          <p:cNvPr id="15" name="TextBox 14">
            <a:extLst>
              <a:ext uri="{FF2B5EF4-FFF2-40B4-BE49-F238E27FC236}">
                <a16:creationId xmlns:a16="http://schemas.microsoft.com/office/drawing/2014/main" id="{5CEE01F3-365D-8F3B-ABE1-968DE79718C7}"/>
              </a:ext>
            </a:extLst>
          </p:cNvPr>
          <p:cNvSpPr txBox="1"/>
          <p:nvPr/>
        </p:nvSpPr>
        <p:spPr>
          <a:xfrm>
            <a:off x="6061513" y="3183895"/>
            <a:ext cx="462352" cy="276999"/>
          </a:xfrm>
          <a:prstGeom prst="rect">
            <a:avLst/>
          </a:prstGeom>
          <a:noFill/>
        </p:spPr>
        <p:txBody>
          <a:bodyPr wrap="square" rtlCol="0">
            <a:spAutoFit/>
          </a:bodyPr>
          <a:lstStyle/>
          <a:p>
            <a:r>
              <a:rPr lang="en-US" sz="1200">
                <a:solidFill>
                  <a:schemeClr val="bg1"/>
                </a:solidFill>
              </a:rPr>
              <a:t>180</a:t>
            </a:r>
          </a:p>
        </p:txBody>
      </p:sp>
      <p:sp>
        <p:nvSpPr>
          <p:cNvPr id="16" name="TextBox 15">
            <a:extLst>
              <a:ext uri="{FF2B5EF4-FFF2-40B4-BE49-F238E27FC236}">
                <a16:creationId xmlns:a16="http://schemas.microsoft.com/office/drawing/2014/main" id="{959FB37C-63FC-5510-F227-70A2D69F9795}"/>
              </a:ext>
            </a:extLst>
          </p:cNvPr>
          <p:cNvSpPr txBox="1"/>
          <p:nvPr/>
        </p:nvSpPr>
        <p:spPr>
          <a:xfrm>
            <a:off x="6678454" y="3183896"/>
            <a:ext cx="462352" cy="276999"/>
          </a:xfrm>
          <a:prstGeom prst="rect">
            <a:avLst/>
          </a:prstGeom>
          <a:noFill/>
        </p:spPr>
        <p:txBody>
          <a:bodyPr wrap="square" rtlCol="0">
            <a:spAutoFit/>
          </a:bodyPr>
          <a:lstStyle/>
          <a:p>
            <a:pPr algn="ctr"/>
            <a:r>
              <a:rPr lang="en-US" sz="1200">
                <a:solidFill>
                  <a:schemeClr val="bg1"/>
                </a:solidFill>
              </a:rPr>
              <a:t>1</a:t>
            </a:r>
          </a:p>
        </p:txBody>
      </p:sp>
      <p:sp>
        <p:nvSpPr>
          <p:cNvPr id="17" name="TextBox 16">
            <a:extLst>
              <a:ext uri="{FF2B5EF4-FFF2-40B4-BE49-F238E27FC236}">
                <a16:creationId xmlns:a16="http://schemas.microsoft.com/office/drawing/2014/main" id="{263902A7-6F42-9BEC-1303-567D83077697}"/>
              </a:ext>
            </a:extLst>
          </p:cNvPr>
          <p:cNvSpPr txBox="1"/>
          <p:nvPr/>
        </p:nvSpPr>
        <p:spPr>
          <a:xfrm>
            <a:off x="7916337" y="3183894"/>
            <a:ext cx="843377" cy="276999"/>
          </a:xfrm>
          <a:prstGeom prst="rect">
            <a:avLst/>
          </a:prstGeom>
          <a:noFill/>
        </p:spPr>
        <p:txBody>
          <a:bodyPr wrap="square" rtlCol="0">
            <a:spAutoFit/>
          </a:bodyPr>
          <a:lstStyle/>
          <a:p>
            <a:r>
              <a:rPr lang="en-US" sz="1200">
                <a:solidFill>
                  <a:schemeClr val="bg1"/>
                </a:solidFill>
              </a:rPr>
              <a:t>55.8 tons</a:t>
            </a:r>
          </a:p>
        </p:txBody>
      </p:sp>
      <p:sp>
        <p:nvSpPr>
          <p:cNvPr id="2" name="Title 1">
            <a:extLst>
              <a:ext uri="{FF2B5EF4-FFF2-40B4-BE49-F238E27FC236}">
                <a16:creationId xmlns:a16="http://schemas.microsoft.com/office/drawing/2014/main" id="{00D4F257-146A-2BE7-6E5D-F07E44F83AE6}"/>
              </a:ext>
            </a:extLst>
          </p:cNvPr>
          <p:cNvSpPr>
            <a:spLocks noGrp="1"/>
          </p:cNvSpPr>
          <p:nvPr>
            <p:ph type="title"/>
          </p:nvPr>
        </p:nvSpPr>
        <p:spPr/>
        <p:txBody>
          <a:bodyPr>
            <a:normAutofit/>
          </a:bodyPr>
          <a:lstStyle/>
          <a:p>
            <a:r>
              <a:rPr lang="en-US"/>
              <a:t>Which is…</a:t>
            </a:r>
          </a:p>
        </p:txBody>
      </p:sp>
      <p:sp>
        <p:nvSpPr>
          <p:cNvPr id="21" name="TextBox 20">
            <a:extLst>
              <a:ext uri="{FF2B5EF4-FFF2-40B4-BE49-F238E27FC236}">
                <a16:creationId xmlns:a16="http://schemas.microsoft.com/office/drawing/2014/main" id="{C2B1FEF5-4A5B-2FB1-4ACC-2AA1FA2FBAD8}"/>
              </a:ext>
            </a:extLst>
          </p:cNvPr>
          <p:cNvSpPr txBox="1"/>
          <p:nvPr/>
        </p:nvSpPr>
        <p:spPr>
          <a:xfrm>
            <a:off x="2797533" y="5057229"/>
            <a:ext cx="6596934" cy="461665"/>
          </a:xfrm>
          <a:prstGeom prst="rect">
            <a:avLst/>
          </a:prstGeom>
          <a:noFill/>
        </p:spPr>
        <p:txBody>
          <a:bodyPr wrap="none" rtlCol="0">
            <a:spAutoFit/>
          </a:bodyPr>
          <a:lstStyle/>
          <a:p>
            <a:r>
              <a:rPr lang="en-US" sz="2400"/>
              <a:t>669.6 lbs of N, 335 lbs of P2O5, and 781.2 lb of K2O</a:t>
            </a:r>
          </a:p>
        </p:txBody>
      </p:sp>
      <p:pic>
        <p:nvPicPr>
          <p:cNvPr id="7" name="Picture 6">
            <a:extLst>
              <a:ext uri="{FF2B5EF4-FFF2-40B4-BE49-F238E27FC236}">
                <a16:creationId xmlns:a16="http://schemas.microsoft.com/office/drawing/2014/main" id="{798024D3-6F11-4396-DDD8-AD681282E6E7}"/>
              </a:ext>
            </a:extLst>
          </p:cNvPr>
          <p:cNvPicPr>
            <a:picLocks noChangeAspect="1"/>
          </p:cNvPicPr>
          <p:nvPr/>
        </p:nvPicPr>
        <p:blipFill>
          <a:blip r:embed="rId3"/>
          <a:stretch>
            <a:fillRect/>
          </a:stretch>
        </p:blipFill>
        <p:spPr>
          <a:xfrm>
            <a:off x="1944484" y="1800770"/>
            <a:ext cx="9231856" cy="3333977"/>
          </a:xfrm>
          <a:prstGeom prst="rect">
            <a:avLst/>
          </a:prstGeom>
        </p:spPr>
      </p:pic>
      <p:sp>
        <p:nvSpPr>
          <p:cNvPr id="8" name="Rectangle: Rounded Corners 1">
            <a:extLst>
              <a:ext uri="{FF2B5EF4-FFF2-40B4-BE49-F238E27FC236}">
                <a16:creationId xmlns:a16="http://schemas.microsoft.com/office/drawing/2014/main" id="{DF8C9F98-9559-91E1-3504-6C867CBBC961}"/>
              </a:ext>
            </a:extLst>
          </p:cNvPr>
          <p:cNvSpPr/>
          <p:nvPr/>
        </p:nvSpPr>
        <p:spPr>
          <a:xfrm>
            <a:off x="2023864" y="3248673"/>
            <a:ext cx="6860254" cy="360653"/>
          </a:xfrm>
          <a:prstGeom prst="roundRect">
            <a:avLst/>
          </a:prstGeom>
          <a:noFill/>
          <a:ln w="57150">
            <a:solidFill>
              <a:srgbClr val="C505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3FCD764-E5B1-89BD-5E94-2A08191A5CD7}"/>
              </a:ext>
            </a:extLst>
          </p:cNvPr>
          <p:cNvSpPr txBox="1"/>
          <p:nvPr/>
        </p:nvSpPr>
        <p:spPr>
          <a:xfrm>
            <a:off x="1315077" y="5518894"/>
            <a:ext cx="10364760" cy="523220"/>
          </a:xfrm>
          <a:prstGeom prst="rect">
            <a:avLst/>
          </a:prstGeom>
          <a:noFill/>
        </p:spPr>
        <p:txBody>
          <a:bodyPr wrap="none" rtlCol="0">
            <a:spAutoFit/>
          </a:bodyPr>
          <a:lstStyle/>
          <a:p>
            <a:r>
              <a:rPr lang="en-US" sz="2800"/>
              <a:t>On a 20-acre pasture, that’s: </a:t>
            </a:r>
            <a:r>
              <a:rPr lang="en-US" sz="2800" b="1"/>
              <a:t>33 lb N, 17 lb P2O5, and 39 lbs of K2O/A</a:t>
            </a:r>
          </a:p>
        </p:txBody>
      </p:sp>
    </p:spTree>
    <p:extLst>
      <p:ext uri="{BB962C8B-B14F-4D97-AF65-F5344CB8AC3E}">
        <p14:creationId xmlns:p14="http://schemas.microsoft.com/office/powerpoint/2010/main" val="2579851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C8D2-C72A-7DE2-F311-1B449373F819}"/>
              </a:ext>
            </a:extLst>
          </p:cNvPr>
          <p:cNvSpPr>
            <a:spLocks noGrp="1"/>
          </p:cNvSpPr>
          <p:nvPr>
            <p:ph type="title"/>
          </p:nvPr>
        </p:nvSpPr>
        <p:spPr/>
        <p:txBody>
          <a:bodyPr/>
          <a:lstStyle/>
          <a:p>
            <a:r>
              <a:rPr lang="en-US"/>
              <a:t>Environmental Considerations</a:t>
            </a:r>
          </a:p>
        </p:txBody>
      </p:sp>
      <p:sp>
        <p:nvSpPr>
          <p:cNvPr id="3" name="Content Placeholder 2">
            <a:extLst>
              <a:ext uri="{FF2B5EF4-FFF2-40B4-BE49-F238E27FC236}">
                <a16:creationId xmlns:a16="http://schemas.microsoft.com/office/drawing/2014/main" id="{5001B873-0BC8-D8C7-2C29-B862303CD5E1}"/>
              </a:ext>
            </a:extLst>
          </p:cNvPr>
          <p:cNvSpPr>
            <a:spLocks noGrp="1"/>
          </p:cNvSpPr>
          <p:nvPr>
            <p:ph idx="1"/>
          </p:nvPr>
        </p:nvSpPr>
        <p:spPr/>
        <p:txBody>
          <a:bodyPr/>
          <a:lstStyle/>
          <a:p>
            <a:r>
              <a:rPr lang="en-US"/>
              <a:t>Outwintering Livestock</a:t>
            </a:r>
          </a:p>
          <a:p>
            <a:pPr lvl="1"/>
            <a:r>
              <a:rPr lang="en-US"/>
              <a:t>High risk of nutrient loss and negatively impacting water quality</a:t>
            </a:r>
          </a:p>
          <a:p>
            <a:pPr lvl="1"/>
            <a:r>
              <a:rPr lang="en-US"/>
              <a:t>Select outwintering areas based on low soil test P and away from surface water bodies or highly permeable soils, if possible</a:t>
            </a:r>
          </a:p>
          <a:p>
            <a:r>
              <a:rPr lang="en-US"/>
              <a:t>Surface Water Intersections</a:t>
            </a:r>
          </a:p>
          <a:p>
            <a:pPr lvl="1"/>
            <a:r>
              <a:rPr lang="en-US"/>
              <a:t>Avoid giving livestock unrestricted access to surface water or a stream crossing.</a:t>
            </a:r>
          </a:p>
          <a:p>
            <a:pPr lvl="2"/>
            <a:r>
              <a:rPr lang="en-US"/>
              <a:t>Occasional stream crossings can be permissible</a:t>
            </a:r>
          </a:p>
        </p:txBody>
      </p:sp>
    </p:spTree>
    <p:extLst>
      <p:ext uri="{BB962C8B-B14F-4D97-AF65-F5344CB8AC3E}">
        <p14:creationId xmlns:p14="http://schemas.microsoft.com/office/powerpoint/2010/main" val="3447957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5ED5-ADE0-5148-5185-3411131D66FA}"/>
              </a:ext>
            </a:extLst>
          </p:cNvPr>
          <p:cNvSpPr>
            <a:spLocks noGrp="1"/>
          </p:cNvSpPr>
          <p:nvPr>
            <p:ph type="title"/>
          </p:nvPr>
        </p:nvSpPr>
        <p:spPr/>
        <p:txBody>
          <a:bodyPr/>
          <a:lstStyle/>
          <a:p>
            <a:r>
              <a:rPr lang="en-US"/>
              <a:t>Review</a:t>
            </a:r>
          </a:p>
        </p:txBody>
      </p:sp>
      <p:sp>
        <p:nvSpPr>
          <p:cNvPr id="3" name="Content Placeholder 2">
            <a:extLst>
              <a:ext uri="{FF2B5EF4-FFF2-40B4-BE49-F238E27FC236}">
                <a16:creationId xmlns:a16="http://schemas.microsoft.com/office/drawing/2014/main" id="{8EA3C712-8A7D-795E-2589-BF49D87EEEC6}"/>
              </a:ext>
            </a:extLst>
          </p:cNvPr>
          <p:cNvSpPr>
            <a:spLocks noGrp="1"/>
          </p:cNvSpPr>
          <p:nvPr>
            <p:ph idx="1"/>
          </p:nvPr>
        </p:nvSpPr>
        <p:spPr/>
        <p:txBody>
          <a:bodyPr/>
          <a:lstStyle/>
          <a:p>
            <a:r>
              <a:rPr lang="en-US" i="0">
                <a:solidFill>
                  <a:srgbClr val="000000"/>
                </a:solidFill>
                <a:effectLst/>
                <a:highlight>
                  <a:srgbClr val="FFFFFF"/>
                </a:highlight>
              </a:rPr>
              <a:t>Identify Requirements of Nutrient Management for Grazing Systems </a:t>
            </a:r>
          </a:p>
          <a:p>
            <a:r>
              <a:rPr lang="en-US" i="0">
                <a:solidFill>
                  <a:srgbClr val="000000"/>
                </a:solidFill>
                <a:effectLst/>
              </a:rPr>
              <a:t>Name Advantages of Grazing for Nutrient Management</a:t>
            </a:r>
          </a:p>
          <a:p>
            <a:r>
              <a:rPr lang="en-US" i="0">
                <a:solidFill>
                  <a:srgbClr val="000000"/>
                </a:solidFill>
                <a:effectLst/>
              </a:rPr>
              <a:t>Understand Soil Testing for Pastures</a:t>
            </a:r>
          </a:p>
          <a:p>
            <a:r>
              <a:rPr lang="en-US" i="0">
                <a:solidFill>
                  <a:srgbClr val="000000"/>
                </a:solidFill>
                <a:effectLst/>
              </a:rPr>
              <a:t>Comprehend Recommendations for N,P, &amp; K in Wisconsin Pastures</a:t>
            </a:r>
            <a:endParaRPr lang="en-US">
              <a:solidFill>
                <a:srgbClr val="000000"/>
              </a:solidFill>
            </a:endParaRPr>
          </a:p>
          <a:p>
            <a:r>
              <a:rPr lang="en-US">
                <a:solidFill>
                  <a:srgbClr val="000000"/>
                </a:solidFill>
              </a:rPr>
              <a:t>Properly Credit Nutrients from Manure in Pastures</a:t>
            </a:r>
            <a:endParaRPr lang="en-US"/>
          </a:p>
        </p:txBody>
      </p:sp>
    </p:spTree>
    <p:extLst>
      <p:ext uri="{BB962C8B-B14F-4D97-AF65-F5344CB8AC3E}">
        <p14:creationId xmlns:p14="http://schemas.microsoft.com/office/powerpoint/2010/main" val="1499605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5A7A-F265-DD95-6BED-09AECA4E0B0A}"/>
              </a:ext>
            </a:extLst>
          </p:cNvPr>
          <p:cNvSpPr>
            <a:spLocks noGrp="1"/>
          </p:cNvSpPr>
          <p:nvPr>
            <p:ph type="title"/>
          </p:nvPr>
        </p:nvSpPr>
        <p:spPr>
          <a:xfrm>
            <a:off x="2896272" y="649066"/>
            <a:ext cx="9955086" cy="910466"/>
          </a:xfrm>
        </p:spPr>
        <p:txBody>
          <a:bodyPr/>
          <a:lstStyle/>
          <a:p>
            <a:r>
              <a:rPr lang="en-US" dirty="0">
                <a:ea typeface="Calibri Light"/>
                <a:cs typeface="Calibri Light"/>
              </a:rPr>
              <a:t>Resources </a:t>
            </a:r>
            <a:endParaRPr lang="en-US" dirty="0"/>
          </a:p>
        </p:txBody>
      </p:sp>
      <p:pic>
        <p:nvPicPr>
          <p:cNvPr id="5" name="Picture 4">
            <a:extLst>
              <a:ext uri="{FF2B5EF4-FFF2-40B4-BE49-F238E27FC236}">
                <a16:creationId xmlns:a16="http://schemas.microsoft.com/office/drawing/2014/main" id="{BF1D0C83-41C4-DB1C-2EB1-D545073C14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6217" y="1669905"/>
            <a:ext cx="2471360" cy="3190194"/>
          </a:xfrm>
          <a:prstGeom prst="rect">
            <a:avLst/>
          </a:prstGeom>
        </p:spPr>
      </p:pic>
      <p:pic>
        <p:nvPicPr>
          <p:cNvPr id="4" name="Picture 3">
            <a:extLst>
              <a:ext uri="{FF2B5EF4-FFF2-40B4-BE49-F238E27FC236}">
                <a16:creationId xmlns:a16="http://schemas.microsoft.com/office/drawing/2014/main" id="{66169D86-EEB2-85C8-ECB0-F9CEF3EFA8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9247" y="360696"/>
            <a:ext cx="2462385" cy="3164588"/>
          </a:xfrm>
          <a:prstGeom prst="rect">
            <a:avLst/>
          </a:prstGeom>
        </p:spPr>
      </p:pic>
      <p:pic>
        <p:nvPicPr>
          <p:cNvPr id="6" name="Picture 5">
            <a:extLst>
              <a:ext uri="{FF2B5EF4-FFF2-40B4-BE49-F238E27FC236}">
                <a16:creationId xmlns:a16="http://schemas.microsoft.com/office/drawing/2014/main" id="{E156124F-AEDC-9017-C2C5-E796D09E1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8848" y="3143152"/>
            <a:ext cx="2478289" cy="3190194"/>
          </a:xfrm>
          <a:prstGeom prst="rect">
            <a:avLst/>
          </a:prstGeom>
        </p:spPr>
      </p:pic>
      <p:pic>
        <p:nvPicPr>
          <p:cNvPr id="7" name="Picture 6" descr="A book cover of a farm&#10;&#10;Description automatically generated">
            <a:extLst>
              <a:ext uri="{FF2B5EF4-FFF2-40B4-BE49-F238E27FC236}">
                <a16:creationId xmlns:a16="http://schemas.microsoft.com/office/drawing/2014/main" id="{777FA96D-6B4C-9D47-ABBD-4A249555E0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6699" y="2487071"/>
            <a:ext cx="2462385" cy="3178611"/>
          </a:xfrm>
          <a:prstGeom prst="rect">
            <a:avLst/>
          </a:prstGeom>
        </p:spPr>
      </p:pic>
    </p:spTree>
    <p:extLst>
      <p:ext uri="{BB962C8B-B14F-4D97-AF65-F5344CB8AC3E}">
        <p14:creationId xmlns:p14="http://schemas.microsoft.com/office/powerpoint/2010/main" val="2571956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996E-06ED-FD0E-D240-F2DC2560A00C}"/>
              </a:ext>
            </a:extLst>
          </p:cNvPr>
          <p:cNvSpPr>
            <a:spLocks noGrp="1"/>
          </p:cNvSpPr>
          <p:nvPr>
            <p:ph type="title" idx="4294967295"/>
          </p:nvPr>
        </p:nvSpPr>
        <p:spPr>
          <a:xfrm rot="20580323">
            <a:off x="1057932" y="1125003"/>
            <a:ext cx="2519635" cy="1543849"/>
          </a:xfrm>
        </p:spPr>
        <p:txBody>
          <a:bodyPr>
            <a:normAutofit/>
          </a:bodyPr>
          <a:lstStyle/>
          <a:p>
            <a:pPr algn="ctr"/>
            <a:r>
              <a:rPr lang="en-US" sz="4400" dirty="0">
                <a:latin typeface="Abadi" panose="020B0604020104020204" pitchFamily="34" charset="0"/>
              </a:rPr>
              <a:t>Thanks!</a:t>
            </a:r>
          </a:p>
        </p:txBody>
      </p:sp>
      <p:sp>
        <p:nvSpPr>
          <p:cNvPr id="3" name="Content Placeholder 2">
            <a:extLst>
              <a:ext uri="{FF2B5EF4-FFF2-40B4-BE49-F238E27FC236}">
                <a16:creationId xmlns:a16="http://schemas.microsoft.com/office/drawing/2014/main" id="{9BADA08A-B006-2D33-0BB5-22EB1ADFDB86}"/>
              </a:ext>
            </a:extLst>
          </p:cNvPr>
          <p:cNvSpPr>
            <a:spLocks noGrp="1"/>
          </p:cNvSpPr>
          <p:nvPr>
            <p:ph idx="4294967295"/>
          </p:nvPr>
        </p:nvSpPr>
        <p:spPr>
          <a:xfrm>
            <a:off x="2317750" y="3430609"/>
            <a:ext cx="7556500" cy="2836862"/>
          </a:xfrm>
        </p:spPr>
        <p:txBody>
          <a:bodyPr>
            <a:normAutofit fontScale="92500" lnSpcReduction="10000"/>
          </a:bodyPr>
          <a:lstStyle/>
          <a:p>
            <a:pPr marL="0" indent="0" algn="ctr">
              <a:buNone/>
            </a:pPr>
            <a:r>
              <a:rPr lang="en-US" dirty="0"/>
              <a:t>Name</a:t>
            </a:r>
          </a:p>
          <a:p>
            <a:pPr marL="0" indent="0" algn="ctr">
              <a:buNone/>
            </a:pPr>
            <a:r>
              <a:rPr lang="en-US" dirty="0"/>
              <a:t>Title</a:t>
            </a:r>
          </a:p>
          <a:p>
            <a:pPr marL="0" indent="0" algn="ctr">
              <a:buNone/>
            </a:pPr>
            <a:r>
              <a:rPr lang="en-US" dirty="0"/>
              <a:t>Nutrient and Pest Management (NPM) Program</a:t>
            </a:r>
          </a:p>
          <a:p>
            <a:pPr marL="0" indent="0" algn="ctr">
              <a:buNone/>
            </a:pPr>
            <a:r>
              <a:rPr lang="en-US"/>
              <a:t>UW-Madison Division </a:t>
            </a:r>
            <a:r>
              <a:rPr lang="en-US" dirty="0"/>
              <a:t>of Extension</a:t>
            </a:r>
          </a:p>
          <a:p>
            <a:endParaRPr lang="en-US" dirty="0"/>
          </a:p>
          <a:p>
            <a:pPr marL="0" indent="0" algn="ctr">
              <a:buNone/>
            </a:pPr>
            <a:r>
              <a:rPr lang="en-US" dirty="0"/>
              <a:t>Email: Phone:</a:t>
            </a:r>
          </a:p>
        </p:txBody>
      </p:sp>
      <p:sp>
        <p:nvSpPr>
          <p:cNvPr id="4" name="Title 1">
            <a:extLst>
              <a:ext uri="{FF2B5EF4-FFF2-40B4-BE49-F238E27FC236}">
                <a16:creationId xmlns:a16="http://schemas.microsoft.com/office/drawing/2014/main" id="{D4898410-B6AD-730B-9793-188CF095233C}"/>
              </a:ext>
            </a:extLst>
          </p:cNvPr>
          <p:cNvSpPr txBox="1">
            <a:spLocks/>
          </p:cNvSpPr>
          <p:nvPr/>
        </p:nvSpPr>
        <p:spPr>
          <a:xfrm>
            <a:off x="3946916" y="1462726"/>
            <a:ext cx="4708072" cy="1691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dirty="0">
                <a:latin typeface="Abadi" panose="020B0604020104020204" pitchFamily="34" charset="0"/>
              </a:rPr>
              <a:t>Questions?</a:t>
            </a:r>
          </a:p>
        </p:txBody>
      </p:sp>
      <p:sp>
        <p:nvSpPr>
          <p:cNvPr id="5" name="Rectangle 4">
            <a:extLst>
              <a:ext uri="{FF2B5EF4-FFF2-40B4-BE49-F238E27FC236}">
                <a16:creationId xmlns:a16="http://schemas.microsoft.com/office/drawing/2014/main" id="{C790932A-30A4-1F0A-A3C9-008FA469BE5A}"/>
              </a:ext>
            </a:extLst>
          </p:cNvPr>
          <p:cNvSpPr/>
          <p:nvPr/>
        </p:nvSpPr>
        <p:spPr>
          <a:xfrm>
            <a:off x="0" y="6694714"/>
            <a:ext cx="12192000" cy="163286"/>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5794C7C-F1ED-6D8D-0310-CBECDB39FB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094" y="5888245"/>
            <a:ext cx="1518706" cy="758452"/>
          </a:xfrm>
          <a:prstGeom prst="rect">
            <a:avLst/>
          </a:prstGeom>
        </p:spPr>
      </p:pic>
    </p:spTree>
    <p:extLst>
      <p:ext uri="{BB962C8B-B14F-4D97-AF65-F5344CB8AC3E}">
        <p14:creationId xmlns:p14="http://schemas.microsoft.com/office/powerpoint/2010/main" val="8047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9D0C-4D3C-970E-DFE8-467517C73243}"/>
              </a:ext>
            </a:extLst>
          </p:cNvPr>
          <p:cNvSpPr>
            <a:spLocks noGrp="1"/>
          </p:cNvSpPr>
          <p:nvPr>
            <p:ph type="title"/>
          </p:nvPr>
        </p:nvSpPr>
        <p:spPr/>
        <p:txBody>
          <a:bodyPr>
            <a:normAutofit fontScale="90000"/>
          </a:bodyPr>
          <a:lstStyle/>
          <a:p>
            <a:r>
              <a:rPr lang="en-US"/>
              <a:t>Nutrient Management Requirements for Graziers</a:t>
            </a:r>
          </a:p>
        </p:txBody>
      </p:sp>
      <p:sp>
        <p:nvSpPr>
          <p:cNvPr id="3" name="Content Placeholder 2">
            <a:extLst>
              <a:ext uri="{FF2B5EF4-FFF2-40B4-BE49-F238E27FC236}">
                <a16:creationId xmlns:a16="http://schemas.microsoft.com/office/drawing/2014/main" id="{063C44BD-D804-FEE4-0C63-76A1A51DB745}"/>
              </a:ext>
            </a:extLst>
          </p:cNvPr>
          <p:cNvSpPr>
            <a:spLocks noGrp="1"/>
          </p:cNvSpPr>
          <p:nvPr>
            <p:ph idx="1"/>
          </p:nvPr>
        </p:nvSpPr>
        <p:spPr/>
        <p:txBody>
          <a:bodyPr/>
          <a:lstStyle/>
          <a:p>
            <a:r>
              <a:rPr lang="en-US" b="0" i="0">
                <a:solidFill>
                  <a:srgbClr val="000000"/>
                </a:solidFill>
                <a:effectLst/>
                <a:latin typeface="WordVisi_MSFontService"/>
              </a:rPr>
              <a:t>Pastures </a:t>
            </a:r>
            <a:r>
              <a:rPr lang="en-US" b="0" i="0" u="sng">
                <a:solidFill>
                  <a:srgbClr val="000000"/>
                </a:solidFill>
                <a:effectLst/>
                <a:latin typeface="WordVisi_MSFontService"/>
              </a:rPr>
              <a:t>do</a:t>
            </a:r>
            <a:r>
              <a:rPr lang="en-US" b="0" i="0">
                <a:solidFill>
                  <a:srgbClr val="000000"/>
                </a:solidFill>
                <a:effectLst/>
                <a:latin typeface="WordVisi_MSFontService"/>
              </a:rPr>
              <a:t> need to be included in a nutrient management plan if one or more of the following applies to the pasture:</a:t>
            </a:r>
          </a:p>
          <a:p>
            <a:pPr lvl="1"/>
            <a:r>
              <a:rPr lang="en-US" b="0" i="0">
                <a:solidFill>
                  <a:srgbClr val="000000"/>
                </a:solidFill>
                <a:effectLst/>
                <a:latin typeface="WordVisi_MSFontService"/>
              </a:rPr>
              <a:t>Receives mechanically applied nutrients (manure or fertilizer)</a:t>
            </a:r>
          </a:p>
          <a:p>
            <a:pPr lvl="1"/>
            <a:r>
              <a:rPr lang="en-US" b="0" i="0">
                <a:solidFill>
                  <a:srgbClr val="000000"/>
                </a:solidFill>
                <a:effectLst/>
                <a:latin typeface="WordVisi_MSFontService"/>
              </a:rPr>
              <a:t>Has an average of more than one animal unit (1,000 pounds of animal) per acre throughout the grazing season</a:t>
            </a:r>
          </a:p>
          <a:p>
            <a:pPr lvl="1"/>
            <a:r>
              <a:rPr lang="en-US">
                <a:solidFill>
                  <a:srgbClr val="000000"/>
                </a:solidFill>
                <a:latin typeface="WordVisi_MSFontService"/>
              </a:rPr>
              <a:t>H</a:t>
            </a:r>
            <a:r>
              <a:rPr lang="en-US" b="0" i="0">
                <a:solidFill>
                  <a:srgbClr val="000000"/>
                </a:solidFill>
                <a:effectLst/>
                <a:latin typeface="WordVisi_MSFontService"/>
              </a:rPr>
              <a:t>as a herd present during winter for feeding activities such as bale grazing and the pasture is not considered a feedlot.</a:t>
            </a:r>
          </a:p>
          <a:p>
            <a:endParaRPr lang="en-US"/>
          </a:p>
        </p:txBody>
      </p:sp>
    </p:spTree>
    <p:extLst>
      <p:ext uri="{BB962C8B-B14F-4D97-AF65-F5344CB8AC3E}">
        <p14:creationId xmlns:p14="http://schemas.microsoft.com/office/powerpoint/2010/main" val="1286095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9D0C-4D3C-970E-DFE8-467517C73243}"/>
              </a:ext>
            </a:extLst>
          </p:cNvPr>
          <p:cNvSpPr>
            <a:spLocks noGrp="1"/>
          </p:cNvSpPr>
          <p:nvPr>
            <p:ph type="title"/>
          </p:nvPr>
        </p:nvSpPr>
        <p:spPr/>
        <p:txBody>
          <a:bodyPr/>
          <a:lstStyle/>
          <a:p>
            <a:r>
              <a:rPr lang="en-US"/>
              <a:t>Requirements for Graziers</a:t>
            </a:r>
          </a:p>
        </p:txBody>
      </p:sp>
      <p:sp>
        <p:nvSpPr>
          <p:cNvPr id="3" name="Content Placeholder 2">
            <a:extLst>
              <a:ext uri="{FF2B5EF4-FFF2-40B4-BE49-F238E27FC236}">
                <a16:creationId xmlns:a16="http://schemas.microsoft.com/office/drawing/2014/main" id="{063C44BD-D804-FEE4-0C63-76A1A51DB745}"/>
              </a:ext>
            </a:extLst>
          </p:cNvPr>
          <p:cNvSpPr>
            <a:spLocks noGrp="1"/>
          </p:cNvSpPr>
          <p:nvPr>
            <p:ph idx="1"/>
          </p:nvPr>
        </p:nvSpPr>
        <p:spPr/>
        <p:txBody>
          <a:bodyPr>
            <a:normAutofit/>
          </a:bodyPr>
          <a:lstStyle/>
          <a:p>
            <a:r>
              <a:rPr lang="en-US" b="0" i="0">
                <a:solidFill>
                  <a:srgbClr val="000000"/>
                </a:solidFill>
                <a:effectLst/>
                <a:highlight>
                  <a:srgbClr val="FFFFFF"/>
                </a:highlight>
                <a:latin typeface="Calibri" panose="020F0502020204030204" pitchFamily="34" charset="0"/>
              </a:rPr>
              <a:t>Pastures </a:t>
            </a:r>
            <a:r>
              <a:rPr lang="en-US" b="0" i="0" u="sng">
                <a:solidFill>
                  <a:srgbClr val="000000"/>
                </a:solidFill>
                <a:effectLst/>
                <a:highlight>
                  <a:srgbClr val="FFFFFF"/>
                </a:highlight>
                <a:latin typeface="Calibri" panose="020F0502020204030204" pitchFamily="34" charset="0"/>
              </a:rPr>
              <a:t>do not </a:t>
            </a:r>
            <a:r>
              <a:rPr lang="en-US" b="0" i="0">
                <a:solidFill>
                  <a:srgbClr val="000000"/>
                </a:solidFill>
                <a:effectLst/>
                <a:highlight>
                  <a:srgbClr val="FFFFFF"/>
                </a:highlight>
                <a:latin typeface="Calibri" panose="020F0502020204030204" pitchFamily="34" charset="0"/>
              </a:rPr>
              <a:t>have to be included in a nutrient management plan if the pasture does not receive applications of nutrients AND one of the following applies: </a:t>
            </a:r>
          </a:p>
          <a:p>
            <a:pPr lvl="1"/>
            <a:r>
              <a:rPr lang="en-US">
                <a:solidFill>
                  <a:srgbClr val="000000"/>
                </a:solidFill>
                <a:highlight>
                  <a:srgbClr val="FFFFFF"/>
                </a:highlight>
                <a:latin typeface="Calibri" panose="020F0502020204030204" pitchFamily="34" charset="0"/>
              </a:rPr>
              <a:t>T</a:t>
            </a:r>
            <a:r>
              <a:rPr lang="en-US" b="0" i="0">
                <a:solidFill>
                  <a:srgbClr val="000000"/>
                </a:solidFill>
                <a:effectLst/>
                <a:highlight>
                  <a:srgbClr val="FFFFFF"/>
                </a:highlight>
                <a:latin typeface="Calibri" panose="020F0502020204030204" pitchFamily="34" charset="0"/>
              </a:rPr>
              <a:t>he pasture is a feedlot or an area that is considered a barnyard, exercise area, or other area where livestock are concentrated</a:t>
            </a:r>
          </a:p>
          <a:p>
            <a:pPr lvl="1"/>
            <a:r>
              <a:rPr lang="en-US">
                <a:solidFill>
                  <a:srgbClr val="000000"/>
                </a:solidFill>
                <a:highlight>
                  <a:srgbClr val="FFFFFF"/>
                </a:highlight>
                <a:latin typeface="Calibri" panose="020F0502020204030204" pitchFamily="34" charset="0"/>
              </a:rPr>
              <a:t>V</a:t>
            </a:r>
            <a:r>
              <a:rPr lang="en-US" b="0" i="0">
                <a:solidFill>
                  <a:srgbClr val="000000"/>
                </a:solidFill>
                <a:effectLst/>
                <a:highlight>
                  <a:srgbClr val="FFFFFF"/>
                </a:highlight>
                <a:latin typeface="Calibri" panose="020F0502020204030204" pitchFamily="34" charset="0"/>
              </a:rPr>
              <a:t>egetation is not maintained for forage or the pasture has an average of less than one animal unit per acre throughout the grazing season.</a:t>
            </a:r>
          </a:p>
          <a:p>
            <a:pPr lvl="1"/>
            <a:endParaRPr lang="en-US">
              <a:solidFill>
                <a:srgbClr val="000000"/>
              </a:solidFill>
              <a:highlight>
                <a:srgbClr val="FFFFFF"/>
              </a:highlight>
              <a:latin typeface="Calibri" panose="020F0502020204030204" pitchFamily="34" charset="0"/>
            </a:endParaRPr>
          </a:p>
          <a:p>
            <a:pPr marL="457200" lvl="1" indent="0">
              <a:buNone/>
            </a:pPr>
            <a:endParaRPr lang="en-US">
              <a:solidFill>
                <a:srgbClr val="000000"/>
              </a:solidFill>
              <a:highlight>
                <a:srgbClr val="FFFFFF"/>
              </a:highlight>
              <a:latin typeface="Calibri" panose="020F0502020204030204" pitchFamily="34" charset="0"/>
            </a:endParaRPr>
          </a:p>
          <a:p>
            <a:pPr marL="0" indent="0" algn="r">
              <a:buNone/>
            </a:pPr>
            <a:r>
              <a:rPr lang="en-US">
                <a:solidFill>
                  <a:srgbClr val="000000"/>
                </a:solidFill>
                <a:highlight>
                  <a:srgbClr val="FFFFFF"/>
                </a:highlight>
                <a:latin typeface="Calibri" panose="020F0502020204030204" pitchFamily="34" charset="0"/>
              </a:rPr>
              <a:t>…but having a plan is still a good idea!</a:t>
            </a:r>
          </a:p>
        </p:txBody>
      </p:sp>
    </p:spTree>
    <p:extLst>
      <p:ext uri="{BB962C8B-B14F-4D97-AF65-F5344CB8AC3E}">
        <p14:creationId xmlns:p14="http://schemas.microsoft.com/office/powerpoint/2010/main" val="167025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8FC7-7B6C-9A80-8F0D-1DEC56D63AC3}"/>
              </a:ext>
            </a:extLst>
          </p:cNvPr>
          <p:cNvSpPr>
            <a:spLocks noGrp="1"/>
          </p:cNvSpPr>
          <p:nvPr>
            <p:ph type="title"/>
          </p:nvPr>
        </p:nvSpPr>
        <p:spPr/>
        <p:txBody>
          <a:bodyPr/>
          <a:lstStyle/>
          <a:p>
            <a:r>
              <a:rPr lang="en-US"/>
              <a:t>Advantages of Grazing</a:t>
            </a:r>
          </a:p>
        </p:txBody>
      </p:sp>
      <p:pic>
        <p:nvPicPr>
          <p:cNvPr id="6" name="Picture 5">
            <a:extLst>
              <a:ext uri="{FF2B5EF4-FFF2-40B4-BE49-F238E27FC236}">
                <a16:creationId xmlns:a16="http://schemas.microsoft.com/office/drawing/2014/main" id="{1AFF43B2-78BF-7751-D7EC-F30CC731D8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8647" y="1825625"/>
            <a:ext cx="4683367" cy="3512526"/>
          </a:xfrm>
          <a:prstGeom prst="rect">
            <a:avLst/>
          </a:prstGeom>
        </p:spPr>
      </p:pic>
      <p:sp>
        <p:nvSpPr>
          <p:cNvPr id="7" name="Content Placeholder 2">
            <a:extLst>
              <a:ext uri="{FF2B5EF4-FFF2-40B4-BE49-F238E27FC236}">
                <a16:creationId xmlns:a16="http://schemas.microsoft.com/office/drawing/2014/main" id="{2F448EA4-3D24-8373-5BC6-17023465F9FD}"/>
              </a:ext>
            </a:extLst>
          </p:cNvPr>
          <p:cNvSpPr>
            <a:spLocks noGrp="1"/>
          </p:cNvSpPr>
          <p:nvPr>
            <p:ph idx="1"/>
          </p:nvPr>
        </p:nvSpPr>
        <p:spPr>
          <a:xfrm>
            <a:off x="1236496" y="1825625"/>
            <a:ext cx="6102151" cy="4351338"/>
          </a:xfrm>
        </p:spPr>
        <p:txBody>
          <a:bodyPr/>
          <a:lstStyle/>
          <a:p>
            <a:r>
              <a:rPr lang="en-US"/>
              <a:t>Permanent cover, deep roots, and manure from grazing livestock stimulate soil biological processes</a:t>
            </a:r>
          </a:p>
          <a:p>
            <a:r>
              <a:rPr lang="en-US"/>
              <a:t>Decrease the need for commercial fertilizer</a:t>
            </a:r>
          </a:p>
          <a:p>
            <a:pPr lvl="1"/>
            <a:r>
              <a:rPr lang="en-US"/>
              <a:t>Legume fixing nitrogen</a:t>
            </a:r>
          </a:p>
          <a:p>
            <a:pPr lvl="1"/>
            <a:r>
              <a:rPr lang="en-US"/>
              <a:t>Growing plants use available manure nutrients</a:t>
            </a:r>
          </a:p>
          <a:p>
            <a:pPr lvl="1"/>
            <a:r>
              <a:rPr lang="en-US"/>
              <a:t>Build soil fertility through management practices such as bale grazing</a:t>
            </a:r>
          </a:p>
        </p:txBody>
      </p:sp>
    </p:spTree>
    <p:extLst>
      <p:ext uri="{BB962C8B-B14F-4D97-AF65-F5344CB8AC3E}">
        <p14:creationId xmlns:p14="http://schemas.microsoft.com/office/powerpoint/2010/main" val="3187304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5F07-03B3-B8E8-5BE3-A3DB35E853E4}"/>
              </a:ext>
            </a:extLst>
          </p:cNvPr>
          <p:cNvSpPr>
            <a:spLocks noGrp="1"/>
          </p:cNvSpPr>
          <p:nvPr>
            <p:ph type="title"/>
          </p:nvPr>
        </p:nvSpPr>
        <p:spPr/>
        <p:txBody>
          <a:bodyPr/>
          <a:lstStyle/>
          <a:p>
            <a:r>
              <a:rPr lang="en-US"/>
              <a:t>Soil Testing Pastures</a:t>
            </a:r>
          </a:p>
        </p:txBody>
      </p:sp>
      <p:sp>
        <p:nvSpPr>
          <p:cNvPr id="3" name="Content Placeholder 2">
            <a:extLst>
              <a:ext uri="{FF2B5EF4-FFF2-40B4-BE49-F238E27FC236}">
                <a16:creationId xmlns:a16="http://schemas.microsoft.com/office/drawing/2014/main" id="{1159FFC1-ED1C-0F85-78E6-19D30E375054}"/>
              </a:ext>
            </a:extLst>
          </p:cNvPr>
          <p:cNvSpPr>
            <a:spLocks noGrp="1"/>
          </p:cNvSpPr>
          <p:nvPr>
            <p:ph idx="1"/>
          </p:nvPr>
        </p:nvSpPr>
        <p:spPr>
          <a:xfrm>
            <a:off x="6004874" y="1825625"/>
            <a:ext cx="5186709" cy="4351338"/>
          </a:xfrm>
        </p:spPr>
        <p:txBody>
          <a:bodyPr>
            <a:normAutofit/>
          </a:bodyPr>
          <a:lstStyle/>
          <a:p>
            <a:r>
              <a:rPr lang="en-US" sz="3100"/>
              <a:t>Every 5 Acres/Management Unit:</a:t>
            </a:r>
          </a:p>
          <a:p>
            <a:pPr lvl="1"/>
            <a:r>
              <a:rPr lang="en-US" sz="3100"/>
              <a:t>1 composite sample (10, 6” soil cores)</a:t>
            </a:r>
          </a:p>
          <a:p>
            <a:r>
              <a:rPr lang="en-US" sz="3100"/>
              <a:t>Avoid High Traffic Areas</a:t>
            </a:r>
          </a:p>
          <a:p>
            <a:pPr lvl="1"/>
            <a:r>
              <a:rPr lang="en-US" sz="3100"/>
              <a:t>Watering areas</a:t>
            </a:r>
          </a:p>
          <a:p>
            <a:pPr lvl="1"/>
            <a:r>
              <a:rPr lang="en-US" sz="3100"/>
              <a:t>Outwintering areas</a:t>
            </a:r>
          </a:p>
        </p:txBody>
      </p:sp>
      <p:pic>
        <p:nvPicPr>
          <p:cNvPr id="7" name="Picture 6">
            <a:extLst>
              <a:ext uri="{FF2B5EF4-FFF2-40B4-BE49-F238E27FC236}">
                <a16:creationId xmlns:a16="http://schemas.microsoft.com/office/drawing/2014/main" id="{3EBB4092-918C-1F7C-B4CB-7E25308FD477}"/>
              </a:ext>
            </a:extLst>
          </p:cNvPr>
          <p:cNvPicPr>
            <a:picLocks noChangeAspect="1"/>
          </p:cNvPicPr>
          <p:nvPr/>
        </p:nvPicPr>
        <p:blipFill>
          <a:blip r:embed="rId3"/>
          <a:stretch>
            <a:fillRect/>
          </a:stretch>
        </p:blipFill>
        <p:spPr>
          <a:xfrm>
            <a:off x="1334364" y="2005404"/>
            <a:ext cx="4400949" cy="3660106"/>
          </a:xfrm>
          <a:prstGeom prst="rect">
            <a:avLst/>
          </a:prstGeom>
        </p:spPr>
      </p:pic>
    </p:spTree>
    <p:extLst>
      <p:ext uri="{BB962C8B-B14F-4D97-AF65-F5344CB8AC3E}">
        <p14:creationId xmlns:p14="http://schemas.microsoft.com/office/powerpoint/2010/main" val="3109991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5F07-03B3-B8E8-5BE3-A3DB35E853E4}"/>
              </a:ext>
            </a:extLst>
          </p:cNvPr>
          <p:cNvSpPr>
            <a:spLocks noGrp="1"/>
          </p:cNvSpPr>
          <p:nvPr>
            <p:ph type="title"/>
          </p:nvPr>
        </p:nvSpPr>
        <p:spPr/>
        <p:txBody>
          <a:bodyPr/>
          <a:lstStyle/>
          <a:p>
            <a:r>
              <a:rPr lang="en-US"/>
              <a:t>Soil Testing Pastures</a:t>
            </a:r>
          </a:p>
        </p:txBody>
      </p:sp>
      <p:sp>
        <p:nvSpPr>
          <p:cNvPr id="3" name="Content Placeholder 2">
            <a:extLst>
              <a:ext uri="{FF2B5EF4-FFF2-40B4-BE49-F238E27FC236}">
                <a16:creationId xmlns:a16="http://schemas.microsoft.com/office/drawing/2014/main" id="{1159FFC1-ED1C-0F85-78E6-19D30E375054}"/>
              </a:ext>
            </a:extLst>
          </p:cNvPr>
          <p:cNvSpPr>
            <a:spLocks noGrp="1"/>
          </p:cNvSpPr>
          <p:nvPr>
            <p:ph idx="1"/>
          </p:nvPr>
        </p:nvSpPr>
        <p:spPr>
          <a:xfrm>
            <a:off x="6004874" y="1825625"/>
            <a:ext cx="5186709" cy="4351338"/>
          </a:xfrm>
        </p:spPr>
        <p:txBody>
          <a:bodyPr>
            <a:normAutofit/>
          </a:bodyPr>
          <a:lstStyle/>
          <a:p>
            <a:r>
              <a:rPr lang="en-US" sz="2400"/>
              <a:t>Option to Sample by Paddock</a:t>
            </a:r>
          </a:p>
          <a:p>
            <a:pPr lvl="1"/>
            <a:r>
              <a:rPr lang="en-US" b="0" i="0">
                <a:solidFill>
                  <a:srgbClr val="000000"/>
                </a:solidFill>
                <a:effectLst/>
                <a:highlight>
                  <a:srgbClr val="FFFFFF"/>
                </a:highlight>
              </a:rPr>
              <a:t>If paddocks are managed as separate fields, a farm might want to consider having a composite sample for each one. </a:t>
            </a:r>
          </a:p>
          <a:p>
            <a:pPr lvl="1"/>
            <a:r>
              <a:rPr lang="en-US" b="0" i="0">
                <a:solidFill>
                  <a:srgbClr val="000000"/>
                </a:solidFill>
                <a:effectLst/>
                <a:highlight>
                  <a:srgbClr val="FFFFFF"/>
                </a:highlight>
              </a:rPr>
              <a:t>This will help streamline the data in SnapPlus and might make it more useful for management considerations.</a:t>
            </a:r>
            <a:endParaRPr lang="en-US"/>
          </a:p>
          <a:p>
            <a:endParaRPr lang="en-US"/>
          </a:p>
        </p:txBody>
      </p:sp>
      <p:pic>
        <p:nvPicPr>
          <p:cNvPr id="4" name="Picture 3">
            <a:extLst>
              <a:ext uri="{FF2B5EF4-FFF2-40B4-BE49-F238E27FC236}">
                <a16:creationId xmlns:a16="http://schemas.microsoft.com/office/drawing/2014/main" id="{37156C8F-5E10-CF57-F826-3A933116FA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417" y="1825625"/>
            <a:ext cx="4894384" cy="3670788"/>
          </a:xfrm>
          <a:prstGeom prst="rect">
            <a:avLst/>
          </a:prstGeom>
        </p:spPr>
      </p:pic>
    </p:spTree>
    <p:extLst>
      <p:ext uri="{BB962C8B-B14F-4D97-AF65-F5344CB8AC3E}">
        <p14:creationId xmlns:p14="http://schemas.microsoft.com/office/powerpoint/2010/main" val="172451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4C2D89-B5BF-B26D-1C32-6BBCE65335F4}"/>
              </a:ext>
            </a:extLst>
          </p:cNvPr>
          <p:cNvSpPr>
            <a:spLocks noGrp="1"/>
          </p:cNvSpPr>
          <p:nvPr>
            <p:ph type="title"/>
          </p:nvPr>
        </p:nvSpPr>
        <p:spPr/>
        <p:txBody>
          <a:bodyPr/>
          <a:lstStyle/>
          <a:p>
            <a:r>
              <a:rPr lang="en-US" u="sng"/>
              <a:t>Use Wisconsin DATCP Certified Labs</a:t>
            </a:r>
          </a:p>
        </p:txBody>
      </p:sp>
      <p:sp>
        <p:nvSpPr>
          <p:cNvPr id="8" name="Title 4">
            <a:extLst>
              <a:ext uri="{FF2B5EF4-FFF2-40B4-BE49-F238E27FC236}">
                <a16:creationId xmlns:a16="http://schemas.microsoft.com/office/drawing/2014/main" id="{527C5601-8E26-340B-7D70-B8F002299023}"/>
              </a:ext>
            </a:extLst>
          </p:cNvPr>
          <p:cNvSpPr txBox="1">
            <a:spLocks/>
          </p:cNvSpPr>
          <p:nvPr/>
        </p:nvSpPr>
        <p:spPr>
          <a:xfrm>
            <a:off x="1118457" y="1844737"/>
            <a:ext cx="4658888" cy="910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B0F0"/>
                </a:solidFill>
                <a:latin typeface="+mj-lt"/>
                <a:ea typeface="+mj-ea"/>
                <a:cs typeface="+mj-cs"/>
              </a:defRPr>
            </a:lvl1pPr>
          </a:lstStyle>
          <a:p>
            <a:r>
              <a:rPr lang="en-US" sz="2800"/>
              <a:t>UW Soil &amp; Forage Analysis Lab</a:t>
            </a:r>
          </a:p>
        </p:txBody>
      </p:sp>
      <p:sp>
        <p:nvSpPr>
          <p:cNvPr id="9" name="Title 4">
            <a:extLst>
              <a:ext uri="{FF2B5EF4-FFF2-40B4-BE49-F238E27FC236}">
                <a16:creationId xmlns:a16="http://schemas.microsoft.com/office/drawing/2014/main" id="{E34F7D49-AEDB-F06A-27F3-B16993A79D5E}"/>
              </a:ext>
            </a:extLst>
          </p:cNvPr>
          <p:cNvSpPr txBox="1">
            <a:spLocks/>
          </p:cNvSpPr>
          <p:nvPr/>
        </p:nvSpPr>
        <p:spPr>
          <a:xfrm>
            <a:off x="1118457" y="2811897"/>
            <a:ext cx="4658888" cy="910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B0F0"/>
                </a:solidFill>
                <a:latin typeface="+mj-lt"/>
                <a:ea typeface="+mj-ea"/>
                <a:cs typeface="+mj-cs"/>
              </a:defRPr>
            </a:lvl1pPr>
          </a:lstStyle>
          <a:p>
            <a:r>
              <a:rPr lang="en-US" sz="2800"/>
              <a:t>AgSource Laboratories</a:t>
            </a:r>
          </a:p>
        </p:txBody>
      </p:sp>
      <p:sp>
        <p:nvSpPr>
          <p:cNvPr id="10" name="Title 4">
            <a:extLst>
              <a:ext uri="{FF2B5EF4-FFF2-40B4-BE49-F238E27FC236}">
                <a16:creationId xmlns:a16="http://schemas.microsoft.com/office/drawing/2014/main" id="{2DE6B730-DE67-4DC5-50C4-406E6537590E}"/>
              </a:ext>
            </a:extLst>
          </p:cNvPr>
          <p:cNvSpPr txBox="1">
            <a:spLocks/>
          </p:cNvSpPr>
          <p:nvPr/>
        </p:nvSpPr>
        <p:spPr>
          <a:xfrm>
            <a:off x="1118457" y="3779058"/>
            <a:ext cx="4658888" cy="910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B0F0"/>
                </a:solidFill>
                <a:latin typeface="+mj-lt"/>
                <a:ea typeface="+mj-ea"/>
                <a:cs typeface="+mj-cs"/>
              </a:defRPr>
            </a:lvl1pPr>
          </a:lstStyle>
          <a:p>
            <a:r>
              <a:rPr lang="en-US" sz="2800"/>
              <a:t>Rock River Laboratory</a:t>
            </a:r>
          </a:p>
        </p:txBody>
      </p:sp>
      <p:sp>
        <p:nvSpPr>
          <p:cNvPr id="11" name="Title 4">
            <a:extLst>
              <a:ext uri="{FF2B5EF4-FFF2-40B4-BE49-F238E27FC236}">
                <a16:creationId xmlns:a16="http://schemas.microsoft.com/office/drawing/2014/main" id="{0D0039EE-87AA-743C-7DB8-06813DFE53B5}"/>
              </a:ext>
            </a:extLst>
          </p:cNvPr>
          <p:cNvSpPr txBox="1">
            <a:spLocks/>
          </p:cNvSpPr>
          <p:nvPr/>
        </p:nvSpPr>
        <p:spPr>
          <a:xfrm>
            <a:off x="1130431" y="4689524"/>
            <a:ext cx="4658888" cy="910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B0F0"/>
                </a:solidFill>
                <a:latin typeface="+mj-lt"/>
                <a:ea typeface="+mj-ea"/>
                <a:cs typeface="+mj-cs"/>
              </a:defRPr>
            </a:lvl1pPr>
          </a:lstStyle>
          <a:p>
            <a:r>
              <a:rPr lang="en-US" sz="2800"/>
              <a:t>Midwest Laboratories, Inc.</a:t>
            </a:r>
          </a:p>
        </p:txBody>
      </p:sp>
      <p:sp>
        <p:nvSpPr>
          <p:cNvPr id="12" name="Title 4">
            <a:extLst>
              <a:ext uri="{FF2B5EF4-FFF2-40B4-BE49-F238E27FC236}">
                <a16:creationId xmlns:a16="http://schemas.microsoft.com/office/drawing/2014/main" id="{29F8CB6A-C146-B37C-1613-496AFE67FF0C}"/>
              </a:ext>
            </a:extLst>
          </p:cNvPr>
          <p:cNvSpPr txBox="1">
            <a:spLocks/>
          </p:cNvSpPr>
          <p:nvPr/>
        </p:nvSpPr>
        <p:spPr>
          <a:xfrm>
            <a:off x="6414655" y="1844737"/>
            <a:ext cx="4658888" cy="910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B0F0"/>
                </a:solidFill>
                <a:latin typeface="+mj-lt"/>
                <a:ea typeface="+mj-ea"/>
                <a:cs typeface="+mj-cs"/>
              </a:defRPr>
            </a:lvl1pPr>
          </a:lstStyle>
          <a:p>
            <a:r>
              <a:rPr lang="en-US" sz="2800"/>
              <a:t>A&amp;L Great Lakes Laboratories, Inc.</a:t>
            </a:r>
          </a:p>
        </p:txBody>
      </p:sp>
      <p:sp>
        <p:nvSpPr>
          <p:cNvPr id="13" name="Title 4">
            <a:extLst>
              <a:ext uri="{FF2B5EF4-FFF2-40B4-BE49-F238E27FC236}">
                <a16:creationId xmlns:a16="http://schemas.microsoft.com/office/drawing/2014/main" id="{5F055F8A-DA39-2B2C-93C0-21D9CAE06E4A}"/>
              </a:ext>
            </a:extLst>
          </p:cNvPr>
          <p:cNvSpPr txBox="1">
            <a:spLocks/>
          </p:cNvSpPr>
          <p:nvPr/>
        </p:nvSpPr>
        <p:spPr>
          <a:xfrm>
            <a:off x="6414655" y="2838658"/>
            <a:ext cx="4658888" cy="910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B0F0"/>
                </a:solidFill>
                <a:latin typeface="+mj-lt"/>
                <a:ea typeface="+mj-ea"/>
                <a:cs typeface="+mj-cs"/>
              </a:defRPr>
            </a:lvl1pPr>
          </a:lstStyle>
          <a:p>
            <a:r>
              <a:rPr lang="en-US" sz="2800"/>
              <a:t>Minnesota Valley Testing Laboratories, Inc.</a:t>
            </a:r>
          </a:p>
        </p:txBody>
      </p:sp>
      <p:sp>
        <p:nvSpPr>
          <p:cNvPr id="14" name="Title 4">
            <a:extLst>
              <a:ext uri="{FF2B5EF4-FFF2-40B4-BE49-F238E27FC236}">
                <a16:creationId xmlns:a16="http://schemas.microsoft.com/office/drawing/2014/main" id="{8142A412-D405-D88A-91B5-0C23CD03E8AA}"/>
              </a:ext>
            </a:extLst>
          </p:cNvPr>
          <p:cNvSpPr txBox="1">
            <a:spLocks/>
          </p:cNvSpPr>
          <p:nvPr/>
        </p:nvSpPr>
        <p:spPr>
          <a:xfrm>
            <a:off x="6414655" y="3779058"/>
            <a:ext cx="4658888" cy="910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B0F0"/>
                </a:solidFill>
                <a:latin typeface="+mj-lt"/>
                <a:ea typeface="+mj-ea"/>
                <a:cs typeface="+mj-cs"/>
              </a:defRPr>
            </a:lvl1pPr>
          </a:lstStyle>
          <a:p>
            <a:r>
              <a:rPr lang="en-US" sz="2800"/>
              <a:t>Farmers Edge</a:t>
            </a:r>
          </a:p>
        </p:txBody>
      </p:sp>
      <p:sp>
        <p:nvSpPr>
          <p:cNvPr id="15" name="Title 4">
            <a:extLst>
              <a:ext uri="{FF2B5EF4-FFF2-40B4-BE49-F238E27FC236}">
                <a16:creationId xmlns:a16="http://schemas.microsoft.com/office/drawing/2014/main" id="{72E3F509-3093-5E7D-1E4F-DC5AEE6C4D89}"/>
              </a:ext>
            </a:extLst>
          </p:cNvPr>
          <p:cNvSpPr txBox="1">
            <a:spLocks/>
          </p:cNvSpPr>
          <p:nvPr/>
        </p:nvSpPr>
        <p:spPr>
          <a:xfrm>
            <a:off x="6414655" y="4825887"/>
            <a:ext cx="4658888" cy="910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B0F0"/>
                </a:solidFill>
                <a:latin typeface="+mj-lt"/>
                <a:ea typeface="+mj-ea"/>
                <a:cs typeface="+mj-cs"/>
              </a:defRPr>
            </a:lvl1pPr>
          </a:lstStyle>
          <a:p>
            <a:r>
              <a:rPr lang="en-US" sz="2800"/>
              <a:t>Soil Only: Waypoint Analytical Illinois</a:t>
            </a:r>
          </a:p>
        </p:txBody>
      </p:sp>
      <p:sp>
        <p:nvSpPr>
          <p:cNvPr id="2" name="TextBox 1">
            <a:extLst>
              <a:ext uri="{FF2B5EF4-FFF2-40B4-BE49-F238E27FC236}">
                <a16:creationId xmlns:a16="http://schemas.microsoft.com/office/drawing/2014/main" id="{81735866-CBE9-B264-929D-7E7FD68F8B17}"/>
              </a:ext>
            </a:extLst>
          </p:cNvPr>
          <p:cNvSpPr txBox="1"/>
          <p:nvPr/>
        </p:nvSpPr>
        <p:spPr>
          <a:xfrm>
            <a:off x="1258761" y="5754039"/>
            <a:ext cx="10311788" cy="369332"/>
          </a:xfrm>
          <a:prstGeom prst="rect">
            <a:avLst/>
          </a:prstGeom>
          <a:noFill/>
        </p:spPr>
        <p:txBody>
          <a:bodyPr wrap="square" rtlCol="0">
            <a:spAutoFit/>
          </a:bodyPr>
          <a:lstStyle/>
          <a:p>
            <a:pPr algn="ctr"/>
            <a:r>
              <a:rPr lang="en-US" dirty="0"/>
              <a:t>Always confirm lab is WI state certified for soil testing if using in a WI nutrient management plan.</a:t>
            </a:r>
          </a:p>
        </p:txBody>
      </p:sp>
    </p:spTree>
    <p:extLst>
      <p:ext uri="{BB962C8B-B14F-4D97-AF65-F5344CB8AC3E}">
        <p14:creationId xmlns:p14="http://schemas.microsoft.com/office/powerpoint/2010/main" val="2785162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81A8-CC40-F833-E78C-D74119779D0C}"/>
              </a:ext>
            </a:extLst>
          </p:cNvPr>
          <p:cNvSpPr>
            <a:spLocks noGrp="1"/>
          </p:cNvSpPr>
          <p:nvPr>
            <p:ph type="title"/>
          </p:nvPr>
        </p:nvSpPr>
        <p:spPr/>
        <p:txBody>
          <a:bodyPr/>
          <a:lstStyle/>
          <a:p>
            <a:r>
              <a:rPr lang="en-US"/>
              <a:t>Managing Pasture Soil pH</a:t>
            </a:r>
          </a:p>
        </p:txBody>
      </p:sp>
      <p:sp>
        <p:nvSpPr>
          <p:cNvPr id="3" name="Content Placeholder 2">
            <a:extLst>
              <a:ext uri="{FF2B5EF4-FFF2-40B4-BE49-F238E27FC236}">
                <a16:creationId xmlns:a16="http://schemas.microsoft.com/office/drawing/2014/main" id="{6CEB10A4-C645-8DB8-3729-AD6D6E7740F1}"/>
              </a:ext>
            </a:extLst>
          </p:cNvPr>
          <p:cNvSpPr>
            <a:spLocks noGrp="1"/>
          </p:cNvSpPr>
          <p:nvPr>
            <p:ph idx="1"/>
          </p:nvPr>
        </p:nvSpPr>
        <p:spPr>
          <a:xfrm>
            <a:off x="1236495" y="1690688"/>
            <a:ext cx="9955087" cy="4351338"/>
          </a:xfrm>
        </p:spPr>
        <p:txBody>
          <a:bodyPr/>
          <a:lstStyle/>
          <a:p>
            <a:pPr marL="285750" indent="-285750"/>
            <a:r>
              <a:rPr lang="en-US"/>
              <a:t>Maintain pastures at 6.0 to 6.3 pH depending on legume content</a:t>
            </a:r>
          </a:p>
          <a:p>
            <a:pPr marL="742950" lvl="1" indent="-285750"/>
            <a:r>
              <a:rPr lang="en-US" sz="2800"/>
              <a:t>Microbial nitrogen fixation</a:t>
            </a:r>
          </a:p>
          <a:p>
            <a:pPr marL="285750" indent="-285750"/>
            <a:r>
              <a:rPr lang="en-US"/>
              <a:t>Amend soil pH prior to establishing permanent pasture</a:t>
            </a:r>
          </a:p>
        </p:txBody>
      </p:sp>
      <p:pic>
        <p:nvPicPr>
          <p:cNvPr id="4" name="Picture 3">
            <a:extLst>
              <a:ext uri="{FF2B5EF4-FFF2-40B4-BE49-F238E27FC236}">
                <a16:creationId xmlns:a16="http://schemas.microsoft.com/office/drawing/2014/main" id="{4CD87A51-ECEA-C55A-C115-B57725D56114}"/>
              </a:ext>
            </a:extLst>
          </p:cNvPr>
          <p:cNvPicPr>
            <a:picLocks noChangeAspect="1"/>
          </p:cNvPicPr>
          <p:nvPr/>
        </p:nvPicPr>
        <p:blipFill>
          <a:blip r:embed="rId3"/>
          <a:stretch>
            <a:fillRect/>
          </a:stretch>
        </p:blipFill>
        <p:spPr>
          <a:xfrm>
            <a:off x="3225800" y="3429000"/>
            <a:ext cx="5740400" cy="3111500"/>
          </a:xfrm>
          <a:prstGeom prst="rect">
            <a:avLst/>
          </a:prstGeom>
        </p:spPr>
      </p:pic>
    </p:spTree>
    <p:extLst>
      <p:ext uri="{BB962C8B-B14F-4D97-AF65-F5344CB8AC3E}">
        <p14:creationId xmlns:p14="http://schemas.microsoft.com/office/powerpoint/2010/main" val="3129255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1 NMFE opening template">
  <a:themeElements>
    <a:clrScheme name="NMFE">
      <a:dk1>
        <a:sysClr val="windowText" lastClr="000000"/>
      </a:dk1>
      <a:lt1>
        <a:sysClr val="window" lastClr="FFFFFF"/>
      </a:lt1>
      <a:dk2>
        <a:srgbClr val="595959"/>
      </a:dk2>
      <a:lt2>
        <a:srgbClr val="D8D8D8"/>
      </a:lt2>
      <a:accent1>
        <a:srgbClr val="446699"/>
      </a:accent1>
      <a:accent2>
        <a:srgbClr val="996600"/>
      </a:accent2>
      <a:accent3>
        <a:srgbClr val="336600"/>
      </a:accent3>
      <a:accent4>
        <a:srgbClr val="CC6600"/>
      </a:accent4>
      <a:accent5>
        <a:srgbClr val="999966"/>
      </a:accent5>
      <a:accent6>
        <a:srgbClr val="993366"/>
      </a:accent6>
      <a:hlink>
        <a:srgbClr val="C00000"/>
      </a:hlink>
      <a:folHlink>
        <a:srgbClr val="A5C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NMFE">
      <a:dk1>
        <a:sysClr val="windowText" lastClr="000000"/>
      </a:dk1>
      <a:lt1>
        <a:sysClr val="window" lastClr="FFFFFF"/>
      </a:lt1>
      <a:dk2>
        <a:srgbClr val="595959"/>
      </a:dk2>
      <a:lt2>
        <a:srgbClr val="D8D8D8"/>
      </a:lt2>
      <a:accent1>
        <a:srgbClr val="446699"/>
      </a:accent1>
      <a:accent2>
        <a:srgbClr val="996600"/>
      </a:accent2>
      <a:accent3>
        <a:srgbClr val="336600"/>
      </a:accent3>
      <a:accent4>
        <a:srgbClr val="CC6600"/>
      </a:accent4>
      <a:accent5>
        <a:srgbClr val="999966"/>
      </a:accent5>
      <a:accent6>
        <a:srgbClr val="993366"/>
      </a:accent6>
      <a:hlink>
        <a:srgbClr val="C00000"/>
      </a:hlink>
      <a:folHlink>
        <a:srgbClr val="A5C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Nutrient Mgmt template">
  <a:themeElements>
    <a:clrScheme name="NMFE">
      <a:dk1>
        <a:sysClr val="windowText" lastClr="000000"/>
      </a:dk1>
      <a:lt1>
        <a:sysClr val="window" lastClr="FFFFFF"/>
      </a:lt1>
      <a:dk2>
        <a:srgbClr val="595959"/>
      </a:dk2>
      <a:lt2>
        <a:srgbClr val="D8D8D8"/>
      </a:lt2>
      <a:accent1>
        <a:srgbClr val="446699"/>
      </a:accent1>
      <a:accent2>
        <a:srgbClr val="996600"/>
      </a:accent2>
      <a:accent3>
        <a:srgbClr val="336600"/>
      </a:accent3>
      <a:accent4>
        <a:srgbClr val="CC6600"/>
      </a:accent4>
      <a:accent5>
        <a:srgbClr val="999966"/>
      </a:accent5>
      <a:accent6>
        <a:srgbClr val="993366"/>
      </a:accent6>
      <a:hlink>
        <a:srgbClr val="C00000"/>
      </a:hlink>
      <a:folHlink>
        <a:srgbClr val="A5C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Soils template">
  <a:themeElements>
    <a:clrScheme name="NMFE">
      <a:dk1>
        <a:sysClr val="windowText" lastClr="000000"/>
      </a:dk1>
      <a:lt1>
        <a:sysClr val="window" lastClr="FFFFFF"/>
      </a:lt1>
      <a:dk2>
        <a:srgbClr val="595959"/>
      </a:dk2>
      <a:lt2>
        <a:srgbClr val="D8D8D8"/>
      </a:lt2>
      <a:accent1>
        <a:srgbClr val="446699"/>
      </a:accent1>
      <a:accent2>
        <a:srgbClr val="996600"/>
      </a:accent2>
      <a:accent3>
        <a:srgbClr val="336600"/>
      </a:accent3>
      <a:accent4>
        <a:srgbClr val="CC6600"/>
      </a:accent4>
      <a:accent5>
        <a:srgbClr val="999966"/>
      </a:accent5>
      <a:accent6>
        <a:srgbClr val="993366"/>
      </a:accent6>
      <a:hlink>
        <a:srgbClr val="C00000"/>
      </a:hlink>
      <a:folHlink>
        <a:srgbClr val="A5C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Nitrogen template">
  <a:themeElements>
    <a:clrScheme name="NMFE">
      <a:dk1>
        <a:sysClr val="windowText" lastClr="000000"/>
      </a:dk1>
      <a:lt1>
        <a:sysClr val="window" lastClr="FFFFFF"/>
      </a:lt1>
      <a:dk2>
        <a:srgbClr val="595959"/>
      </a:dk2>
      <a:lt2>
        <a:srgbClr val="D8D8D8"/>
      </a:lt2>
      <a:accent1>
        <a:srgbClr val="446699"/>
      </a:accent1>
      <a:accent2>
        <a:srgbClr val="996600"/>
      </a:accent2>
      <a:accent3>
        <a:srgbClr val="336600"/>
      </a:accent3>
      <a:accent4>
        <a:srgbClr val="CC6600"/>
      </a:accent4>
      <a:accent5>
        <a:srgbClr val="999966"/>
      </a:accent5>
      <a:accent6>
        <a:srgbClr val="993366"/>
      </a:accent6>
      <a:hlink>
        <a:srgbClr val="C00000"/>
      </a:hlink>
      <a:folHlink>
        <a:srgbClr val="A5C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Phosphorus template">
  <a:themeElements>
    <a:clrScheme name="NMFE">
      <a:dk1>
        <a:sysClr val="windowText" lastClr="000000"/>
      </a:dk1>
      <a:lt1>
        <a:sysClr val="window" lastClr="FFFFFF"/>
      </a:lt1>
      <a:dk2>
        <a:srgbClr val="595959"/>
      </a:dk2>
      <a:lt2>
        <a:srgbClr val="D8D8D8"/>
      </a:lt2>
      <a:accent1>
        <a:srgbClr val="446699"/>
      </a:accent1>
      <a:accent2>
        <a:srgbClr val="996600"/>
      </a:accent2>
      <a:accent3>
        <a:srgbClr val="336600"/>
      </a:accent3>
      <a:accent4>
        <a:srgbClr val="CC6600"/>
      </a:accent4>
      <a:accent5>
        <a:srgbClr val="999966"/>
      </a:accent5>
      <a:accent6>
        <a:srgbClr val="993366"/>
      </a:accent6>
      <a:hlink>
        <a:srgbClr val="C00000"/>
      </a:hlink>
      <a:folHlink>
        <a:srgbClr val="A5C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Potassium template">
  <a:themeElements>
    <a:clrScheme name="NMFE">
      <a:dk1>
        <a:sysClr val="windowText" lastClr="000000"/>
      </a:dk1>
      <a:lt1>
        <a:sysClr val="window" lastClr="FFFFFF"/>
      </a:lt1>
      <a:dk2>
        <a:srgbClr val="595959"/>
      </a:dk2>
      <a:lt2>
        <a:srgbClr val="D8D8D8"/>
      </a:lt2>
      <a:accent1>
        <a:srgbClr val="446699"/>
      </a:accent1>
      <a:accent2>
        <a:srgbClr val="996600"/>
      </a:accent2>
      <a:accent3>
        <a:srgbClr val="336600"/>
      </a:accent3>
      <a:accent4>
        <a:srgbClr val="CC6600"/>
      </a:accent4>
      <a:accent5>
        <a:srgbClr val="999966"/>
      </a:accent5>
      <a:accent6>
        <a:srgbClr val="993366"/>
      </a:accent6>
      <a:hlink>
        <a:srgbClr val="C00000"/>
      </a:hlink>
      <a:folHlink>
        <a:srgbClr val="A5C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Manure template">
  <a:themeElements>
    <a:clrScheme name="NMFE">
      <a:dk1>
        <a:sysClr val="windowText" lastClr="000000"/>
      </a:dk1>
      <a:lt1>
        <a:sysClr val="window" lastClr="FFFFFF"/>
      </a:lt1>
      <a:dk2>
        <a:srgbClr val="595959"/>
      </a:dk2>
      <a:lt2>
        <a:srgbClr val="D8D8D8"/>
      </a:lt2>
      <a:accent1>
        <a:srgbClr val="446699"/>
      </a:accent1>
      <a:accent2>
        <a:srgbClr val="996600"/>
      </a:accent2>
      <a:accent3>
        <a:srgbClr val="336600"/>
      </a:accent3>
      <a:accent4>
        <a:srgbClr val="CC6600"/>
      </a:accent4>
      <a:accent5>
        <a:srgbClr val="999966"/>
      </a:accent5>
      <a:accent6>
        <a:srgbClr val="993366"/>
      </a:accent6>
      <a:hlink>
        <a:srgbClr val="C00000"/>
      </a:hlink>
      <a:folHlink>
        <a:srgbClr val="A5C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SnapPlus template">
  <a:themeElements>
    <a:clrScheme name="NMFE">
      <a:dk1>
        <a:sysClr val="windowText" lastClr="000000"/>
      </a:dk1>
      <a:lt1>
        <a:sysClr val="window" lastClr="FFFFFF"/>
      </a:lt1>
      <a:dk2>
        <a:srgbClr val="595959"/>
      </a:dk2>
      <a:lt2>
        <a:srgbClr val="D8D8D8"/>
      </a:lt2>
      <a:accent1>
        <a:srgbClr val="446699"/>
      </a:accent1>
      <a:accent2>
        <a:srgbClr val="996600"/>
      </a:accent2>
      <a:accent3>
        <a:srgbClr val="336600"/>
      </a:accent3>
      <a:accent4>
        <a:srgbClr val="CC6600"/>
      </a:accent4>
      <a:accent5>
        <a:srgbClr val="999966"/>
      </a:accent5>
      <a:accent6>
        <a:srgbClr val="993366"/>
      </a:accent6>
      <a:hlink>
        <a:srgbClr val="C00000"/>
      </a:hlink>
      <a:folHlink>
        <a:srgbClr val="A5C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NMFE">
      <a:dk1>
        <a:sysClr val="windowText" lastClr="000000"/>
      </a:dk1>
      <a:lt1>
        <a:sysClr val="window" lastClr="FFFFFF"/>
      </a:lt1>
      <a:dk2>
        <a:srgbClr val="595959"/>
      </a:dk2>
      <a:lt2>
        <a:srgbClr val="D8D8D8"/>
      </a:lt2>
      <a:accent1>
        <a:srgbClr val="446699"/>
      </a:accent1>
      <a:accent2>
        <a:srgbClr val="996600"/>
      </a:accent2>
      <a:accent3>
        <a:srgbClr val="336600"/>
      </a:accent3>
      <a:accent4>
        <a:srgbClr val="CC6600"/>
      </a:accent4>
      <a:accent5>
        <a:srgbClr val="999966"/>
      </a:accent5>
      <a:accent6>
        <a:srgbClr val="993366"/>
      </a:accent6>
      <a:hlink>
        <a:srgbClr val="C00000"/>
      </a:hlink>
      <a:folHlink>
        <a:srgbClr val="A5C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2837</Words>
  <Application>Microsoft Macintosh PowerPoint</Application>
  <PresentationFormat>Widescreen</PresentationFormat>
  <Paragraphs>225</Paragraphs>
  <Slides>25</Slides>
  <Notes>20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25</vt:i4>
      </vt:variant>
    </vt:vector>
  </HeadingPairs>
  <TitlesOfParts>
    <vt:vector size="40" baseType="lpstr">
      <vt:lpstr>Abadi</vt:lpstr>
      <vt:lpstr>Arial</vt:lpstr>
      <vt:lpstr>Arial Narrow</vt:lpstr>
      <vt:lpstr>Calibri</vt:lpstr>
      <vt:lpstr>Calibri Light</vt:lpstr>
      <vt:lpstr>Segoe UI</vt:lpstr>
      <vt:lpstr>WordVisi_MSFontService</vt:lpstr>
      <vt:lpstr>1 NMFE opening template</vt:lpstr>
      <vt:lpstr>2 Nutrient Mgmt template</vt:lpstr>
      <vt:lpstr>3_Soils template</vt:lpstr>
      <vt:lpstr>4_Nitrogen template</vt:lpstr>
      <vt:lpstr>5_Phosphorus template</vt:lpstr>
      <vt:lpstr>6_Potassium template</vt:lpstr>
      <vt:lpstr>7_Manure template</vt:lpstr>
      <vt:lpstr>8_SnapPlus template</vt:lpstr>
      <vt:lpstr>Nutrient Management for Grazing/Pastures</vt:lpstr>
      <vt:lpstr>On the Agenda</vt:lpstr>
      <vt:lpstr>Nutrient Management Requirements for Graziers</vt:lpstr>
      <vt:lpstr>Requirements for Graziers</vt:lpstr>
      <vt:lpstr>Advantages of Grazing</vt:lpstr>
      <vt:lpstr>Soil Testing Pastures</vt:lpstr>
      <vt:lpstr>Soil Testing Pastures</vt:lpstr>
      <vt:lpstr>Use Wisconsin DATCP Certified Labs</vt:lpstr>
      <vt:lpstr>Managing Pasture Soil pH</vt:lpstr>
      <vt:lpstr>PowerPoint Presentation</vt:lpstr>
      <vt:lpstr>Pasture Nitrogen Management</vt:lpstr>
      <vt:lpstr>Soil Test Categories for Phosphorus &amp; Potassium</vt:lpstr>
      <vt:lpstr>Pasture Phosphorus Recommendations</vt:lpstr>
      <vt:lpstr>Pasture Potassium Recommendations</vt:lpstr>
      <vt:lpstr>Managing Potassium to Manage Nitrogen</vt:lpstr>
      <vt:lpstr>High Potassium &amp; Milk Fever</vt:lpstr>
      <vt:lpstr>A Note on Micronutrients?</vt:lpstr>
      <vt:lpstr>Nutrient Crediting</vt:lpstr>
      <vt:lpstr>Manure Nutrients</vt:lpstr>
      <vt:lpstr>So, if you had…</vt:lpstr>
      <vt:lpstr>Which is…</vt:lpstr>
      <vt:lpstr>Environmental Considerations</vt:lpstr>
      <vt:lpstr>Review</vt:lpstr>
      <vt:lpstr>Resources </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Mimi Broeske</dc:creator>
  <cp:lastModifiedBy>Megan Sankey</cp:lastModifiedBy>
  <cp:revision>6</cp:revision>
  <dcterms:created xsi:type="dcterms:W3CDTF">2023-11-10T17:34:31Z</dcterms:created>
  <dcterms:modified xsi:type="dcterms:W3CDTF">2025-02-10T15:40:06Z</dcterms:modified>
</cp:coreProperties>
</file>