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92" r:id="rId2"/>
  </p:sldMasterIdLst>
  <p:notesMasterIdLst>
    <p:notesMasterId r:id="rId27"/>
  </p:notesMasterIdLst>
  <p:handoutMasterIdLst>
    <p:handoutMasterId r:id="rId28"/>
  </p:handoutMasterIdLst>
  <p:sldIdLst>
    <p:sldId id="1542" r:id="rId3"/>
    <p:sldId id="1545" r:id="rId4"/>
    <p:sldId id="1638" r:id="rId5"/>
    <p:sldId id="1612" r:id="rId6"/>
    <p:sldId id="1585" r:id="rId7"/>
    <p:sldId id="437" r:id="rId8"/>
    <p:sldId id="1613" r:id="rId9"/>
    <p:sldId id="1635" r:id="rId10"/>
    <p:sldId id="1637" r:id="rId11"/>
    <p:sldId id="1641" r:id="rId12"/>
    <p:sldId id="1642" r:id="rId13"/>
    <p:sldId id="1549" r:id="rId14"/>
    <p:sldId id="1657" r:id="rId15"/>
    <p:sldId id="1646" r:id="rId16"/>
    <p:sldId id="1647" r:id="rId17"/>
    <p:sldId id="1648" r:id="rId18"/>
    <p:sldId id="1649" r:id="rId19"/>
    <p:sldId id="1650" r:id="rId20"/>
    <p:sldId id="1651" r:id="rId21"/>
    <p:sldId id="1652" r:id="rId22"/>
    <p:sldId id="1653" r:id="rId23"/>
    <p:sldId id="1654" r:id="rId24"/>
    <p:sldId id="1656" r:id="rId25"/>
    <p:sldId id="165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B497154-3D2D-8715-A906-50E9A2116839}" name="Jordan Kampa" initials="JK" userId="S::jkschuler@wisc.edu::070f5818-2975-40a2-9c04-f9c8bc20b252" providerId="AD"/>
  <p188:author id="{2281DF8A-2F63-A710-A5C4-7EB106F9349D}" name="LANDON R BAUMGARTNER" initials="LB" userId="S::lrbaumgartne@wisc.edu::f4f0f362-020d-4b3b-b529-2a53a1703c7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BABA"/>
    <a:srgbClr val="A5CF4C"/>
    <a:srgbClr val="993366"/>
    <a:srgbClr val="999966"/>
    <a:srgbClr val="CC6600"/>
    <a:srgbClr val="336600"/>
    <a:srgbClr val="996600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D1C2F1-B4BB-C002-A0A1-86D3E914EFD9}" v="2" dt="2024-08-06T18:39:42.9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9708" autoAdjust="0"/>
    <p:restoredTop sz="80833" autoAdjust="0"/>
  </p:normalViewPr>
  <p:slideViewPr>
    <p:cSldViewPr snapToGrid="0">
      <p:cViewPr varScale="1">
        <p:scale>
          <a:sx n="119" d="100"/>
          <a:sy n="119" d="100"/>
        </p:scale>
        <p:origin x="216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2981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NDON R BAUMGARTNER" userId="S::lrbaumgartne@wisc.edu::f4f0f362-020d-4b3b-b529-2a53a1703c75" providerId="AD" clId="Web-{68D1C2F1-B4BB-C002-A0A1-86D3E914EFD9}"/>
    <pc:docChg chg="mod">
      <pc:chgData name="LANDON R BAUMGARTNER" userId="S::lrbaumgartne@wisc.edu::f4f0f362-020d-4b3b-b529-2a53a1703c75" providerId="AD" clId="Web-{68D1C2F1-B4BB-C002-A0A1-86D3E914EFD9}" dt="2024-08-06T18:39:42.965" v="0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C1EDC7-C514-2B96-C695-96414EFD9779}"/>
              </a:ext>
            </a:extLst>
          </p:cNvPr>
          <p:cNvSpPr/>
          <p:nvPr/>
        </p:nvSpPr>
        <p:spPr>
          <a:xfrm>
            <a:off x="0" y="8544134"/>
            <a:ext cx="6858000" cy="28215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D6CFD9-3452-98A4-64E0-2D423E3254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532" y="8069724"/>
            <a:ext cx="1514936" cy="7565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E1931A-36BE-1D83-0F2E-00A26EE57529}"/>
              </a:ext>
            </a:extLst>
          </p:cNvPr>
          <p:cNvSpPr txBox="1"/>
          <p:nvPr/>
        </p:nvSpPr>
        <p:spPr>
          <a:xfrm>
            <a:off x="227293" y="395292"/>
            <a:ext cx="61421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spc="100" dirty="0">
                <a:solidFill>
                  <a:srgbClr val="C0000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UW Nutrient Management Farmer Education</a:t>
            </a:r>
            <a:endParaRPr lang="en-US" sz="2000" spc="100" dirty="0"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4293E4-4942-2B43-9EF5-B2DBBC187D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846935" y="8393630"/>
            <a:ext cx="617592" cy="4587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11646-807B-4159-8895-069891D28C2B}" type="slidenum">
              <a:rPr lang="en-US" sz="1800" b="1" smtClean="0"/>
              <a:t>‹#›</a:t>
            </a:fld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543373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>
            <a:extLst>
              <a:ext uri="{FF2B5EF4-FFF2-40B4-BE49-F238E27FC236}">
                <a16:creationId xmlns:a16="http://schemas.microsoft.com/office/drawing/2014/main" id="{1F4B8027-8A24-7DD0-7173-289559C1A1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5D31D48C-5843-DC70-859E-5E7473590B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648181-721C-9FE0-F4C5-1E09F9EC7D11}"/>
              </a:ext>
            </a:extLst>
          </p:cNvPr>
          <p:cNvSpPr/>
          <p:nvPr/>
        </p:nvSpPr>
        <p:spPr>
          <a:xfrm>
            <a:off x="0" y="8544134"/>
            <a:ext cx="6858000" cy="28215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17578-CC55-8948-427B-AD1A77B9C7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532" y="8069724"/>
            <a:ext cx="1514936" cy="7565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266432-0ACE-5C1A-1C90-A93667779D87}"/>
              </a:ext>
            </a:extLst>
          </p:cNvPr>
          <p:cNvSpPr txBox="1"/>
          <p:nvPr/>
        </p:nvSpPr>
        <p:spPr>
          <a:xfrm>
            <a:off x="227293" y="395292"/>
            <a:ext cx="61421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spc="100" dirty="0">
                <a:solidFill>
                  <a:srgbClr val="C0000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UW Nutrient Management Farmer Education</a:t>
            </a:r>
            <a:endParaRPr lang="en-US" sz="2000" spc="100" dirty="0"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EBAD4A-05A8-C320-2028-E68959BAD1F4}"/>
              </a:ext>
            </a:extLst>
          </p:cNvPr>
          <p:cNvSpPr txBox="1">
            <a:spLocks/>
          </p:cNvSpPr>
          <p:nvPr/>
        </p:nvSpPr>
        <p:spPr>
          <a:xfrm>
            <a:off x="5846935" y="8393630"/>
            <a:ext cx="617592" cy="4587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B11646-807B-4159-8895-069891D28C2B}" type="slidenum">
              <a:rPr lang="en-US" sz="1800" b="1" smtClean="0"/>
              <a:pPr/>
              <a:t>‹#›</a:t>
            </a:fld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665860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78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K1.2.1  Monitor soil K levels with regular, routine soil testing.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K1.2.2  Soil K levels can change quickly – just the opposite of phosphorus. This is due to large K removal rates of corn silage, alfalfa and other forages.</a:t>
            </a:r>
          </a:p>
        </p:txBody>
      </p:sp>
    </p:spTree>
    <p:extLst>
      <p:ext uri="{BB962C8B-B14F-4D97-AF65-F5344CB8AC3E}">
        <p14:creationId xmlns:p14="http://schemas.microsoft.com/office/powerpoint/2010/main" val="1629467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65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</a:rPr>
              <a:t>This example tracks the change in soil test K values over the course of a 6-year crop rotation where there are NO additions of K of any kind (fertilizer, starter or manure applications) over the length of the rotation.</a:t>
            </a:r>
          </a:p>
          <a:p>
            <a:pPr defTabSz="96661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</a:rPr>
              <a:t>C = corn; O = oats; H = hay</a:t>
            </a:r>
          </a:p>
          <a:p>
            <a:pPr defTabSz="96661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</a:rPr>
              <a:t>Note that the soil test K value of 200 ppm at the start of this exercise is in the excessively high (EH) range (for corn and oats), very high (VH) range for alfalfa.</a:t>
            </a:r>
          </a:p>
          <a:p>
            <a:pPr defTabSz="96661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6661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sz="1200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59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6661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</a:rPr>
              <a:t>This calculation shows the removal of K by each crop over the course of the 6-year rotation.</a:t>
            </a:r>
          </a:p>
          <a:p>
            <a:pPr defTabSz="96661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6661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sz="1200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811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</a:rPr>
              <a:t>The amount of K removed by the crops over the 6-year rotation is divided by the soil buffering capacity of 7 </a:t>
            </a:r>
            <a:r>
              <a:rPr lang="en-US" altLang="en-US" sz="1200" dirty="0" err="1">
                <a:solidFill>
                  <a:srgbClr val="000000"/>
                </a:solidFill>
                <a:latin typeface="Times New Roman" pitchFamily="18" charset="0"/>
              </a:rPr>
              <a:t>lbs</a:t>
            </a: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</a:rPr>
              <a:t> K</a:t>
            </a:r>
            <a:r>
              <a:rPr lang="en-US" altLang="en-US" sz="1200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</a:rPr>
              <a:t>O per 1 ppm change in soil test K.</a:t>
            </a:r>
          </a:p>
          <a:p>
            <a:pPr defTabSz="96661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</a:rPr>
              <a:t>The result is a reduction in soil test K of 145 ppm over the course of this 6-year rotation. Remember NO additional K from any source was added.</a:t>
            </a:r>
          </a:p>
          <a:p>
            <a:pPr defTabSz="96661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899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</a:rPr>
              <a:t>The end result over the 6-year rotation with NO K additions is a soil test K value of 55 ppm - - Very low for any crop in this rotation!!!</a:t>
            </a:r>
          </a:p>
          <a:p>
            <a:pPr defTabSz="96661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</a:rPr>
              <a:t>The Point: Soil test K values can change very quickly! They need to be monitored with regular soil testing. </a:t>
            </a:r>
          </a:p>
          <a:p>
            <a:pPr defTabSz="96661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852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K1.2.3  Sands &amp; organic soils may require annual K applications. It is difficult to build up K levels in these soils as they do not retain K.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K1.2.4  Use soil test results to ID fields that need or do NOT need additional nutrients.</a:t>
            </a:r>
            <a:endParaRPr lang="en-US" dirty="0">
              <a:cs typeface="Calibri" panose="020F0502020204030204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K1.2.5  Use soil test results to prioritize fields for manure applications. Target fields low in K.</a:t>
            </a:r>
            <a:endParaRPr lang="en-US" dirty="0">
              <a:cs typeface="Calibri" panose="020F0502020204030204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K1.2.6  Likewise, use soil test results to prioritize fields for commercial fertilizer applications if financial resources are limited and do not allow all fields in need of K to be fertilized. Prioritizing fields low in K will yield the greatest return from fertilizer applications.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/>
              <a:t>K1.2.7  Follow UW nutrient guidelines for K applications which are based on K soil test results </a:t>
            </a:r>
            <a:r>
              <a:rPr lang="en-US" u="sng"/>
              <a:t>AND</a:t>
            </a:r>
            <a:r>
              <a:rPr lang="en-US"/>
              <a:t> realistic crop yield goals.</a:t>
            </a:r>
            <a:endParaRPr lang="en-US" dirty="0">
              <a:cs typeface="Calibri" panose="020F0502020204030204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/>
              <a:t>K1.2.8  Realistic yield goals should be based on multi-year yield averages for a given crop on a specific field plus 10-15%.</a:t>
            </a:r>
            <a:endParaRPr lang="en-US" dirty="0">
              <a:cs typeface="Calibri" panose="020F0502020204030204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/>
              <a:t>K1.2.9  Strive to maintain soil test levels for K (and P) in the “optimum” range.</a:t>
            </a:r>
            <a:endParaRPr lang="en-US" dirty="0">
              <a:cs typeface="Calibri" panose="020F0502020204030204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/>
              <a:t>K1.2.10  At optimum, nutrients applied are approximately equal to nutrients removed by the crop.</a:t>
            </a:r>
            <a:endParaRPr lang="en-US" dirty="0">
              <a:cs typeface="Calibri" panose="020F0502020204030204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/>
              <a:t>K1.2.11  Be certain credit any K supplied by non-commercial fertilizer sources such as manure, biosolids, etc. See manure management section for more information.</a:t>
            </a: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82667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Recommendations depend on Crop, Realistic yield goal, and soil texture. </a:t>
            </a:r>
          </a:p>
          <a:p>
            <a:endParaRPr lang="en-US" dirty="0"/>
          </a:p>
          <a:p>
            <a:r>
              <a:rPr lang="en-US" dirty="0"/>
              <a:t>To determine your soil test K category</a:t>
            </a:r>
          </a:p>
          <a:p>
            <a:pPr marL="228600" indent="-228600">
              <a:buAutoNum type="arabicPeriod"/>
            </a:pPr>
            <a:r>
              <a:rPr lang="en-US" dirty="0"/>
              <a:t>Choose the highest demanding crop in your rotation</a:t>
            </a:r>
          </a:p>
          <a:p>
            <a:pPr marL="228600" indent="-228600">
              <a:buAutoNum type="arabicPeriod"/>
            </a:pPr>
            <a:r>
              <a:rPr lang="en-US" dirty="0"/>
              <a:t>Choose the soil group for the predominant soil in the field</a:t>
            </a:r>
          </a:p>
          <a:p>
            <a:pPr marL="228600" indent="-228600">
              <a:buAutoNum type="arabicPeriod"/>
            </a:pPr>
            <a:r>
              <a:rPr lang="en-US" dirty="0"/>
              <a:t>Find your soil test category by using the analysis number for potassium from your soil test results.</a:t>
            </a:r>
          </a:p>
          <a:p>
            <a:endParaRPr lang="en-US" dirty="0"/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altLang="en-US" i="1" dirty="0">
                <a:latin typeface="Arial" panose="020B0604020202020204" pitchFamily="34" charset="0"/>
              </a:rPr>
              <a:t>Speaker: Refer audience to the P and K recommendations tables in the Fast Facts publication. Be certain audience knows where to find this information. – </a:t>
            </a:r>
            <a:r>
              <a:rPr lang="en-US" altLang="en-US" i="0" dirty="0">
                <a:latin typeface="Arial" panose="020B0604020202020204" pitchFamily="34" charset="0"/>
              </a:rPr>
              <a:t>This information can be found in the Fast Facts Magazine on pages 22 and 23.</a:t>
            </a:r>
            <a:endParaRPr lang="en-US" altLang="en-US" i="1" dirty="0">
              <a:latin typeface="Arial" panose="020B0604020202020204" pitchFamily="34" charset="0"/>
            </a:endParaRP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The P and K recommended from the soil test report can often be applied via a starter fertilizer application. The minimum recommendation for starter fertilizer (10 </a:t>
            </a:r>
            <a:r>
              <a:rPr lang="en-US" altLang="en-US" dirty="0" err="1">
                <a:latin typeface="Arial" panose="020B0604020202020204" pitchFamily="34" charset="0"/>
              </a:rPr>
              <a:t>lbs</a:t>
            </a:r>
            <a:r>
              <a:rPr lang="en-US" altLang="en-US" dirty="0">
                <a:latin typeface="Arial" panose="020B0604020202020204" pitchFamily="34" charset="0"/>
              </a:rPr>
              <a:t> N/a, 20lbs P</a:t>
            </a:r>
            <a:r>
              <a:rPr lang="en-US" altLang="en-US" baseline="-25000" dirty="0">
                <a:latin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</a:rPr>
              <a:t>O</a:t>
            </a:r>
            <a:r>
              <a:rPr lang="en-US" altLang="en-US" baseline="-25000" dirty="0">
                <a:latin typeface="Arial" panose="020B0604020202020204" pitchFamily="34" charset="0"/>
              </a:rPr>
              <a:t>5</a:t>
            </a:r>
            <a:r>
              <a:rPr lang="en-US" altLang="en-US" dirty="0">
                <a:latin typeface="Arial" panose="020B0604020202020204" pitchFamily="34" charset="0"/>
              </a:rPr>
              <a:t>/a, and 20 </a:t>
            </a:r>
            <a:r>
              <a:rPr lang="en-US" altLang="en-US" dirty="0" err="1">
                <a:latin typeface="Arial" panose="020B0604020202020204" pitchFamily="34" charset="0"/>
              </a:rPr>
              <a:t>lbs</a:t>
            </a:r>
            <a:r>
              <a:rPr lang="en-US" altLang="en-US" dirty="0">
                <a:latin typeface="Arial" panose="020B0604020202020204" pitchFamily="34" charset="0"/>
              </a:rPr>
              <a:t> K</a:t>
            </a:r>
            <a:r>
              <a:rPr lang="en-US" altLang="en-US" baseline="-25000" dirty="0">
                <a:latin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</a:rPr>
              <a:t>O/a) is included in the P and K recommendations.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471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>
                <a:solidFill>
                  <a:srgbClr val="000000"/>
                </a:solidFill>
              </a:rPr>
              <a:t>K1.4.1  Manure applications to hay, either prior to seeding or as a </a:t>
            </a:r>
            <a:r>
              <a:rPr lang="en-US" err="1">
                <a:solidFill>
                  <a:srgbClr val="000000"/>
                </a:solidFill>
              </a:rPr>
              <a:t>topdress</a:t>
            </a:r>
            <a:r>
              <a:rPr lang="en-US">
                <a:solidFill>
                  <a:srgbClr val="000000"/>
                </a:solidFill>
              </a:rPr>
              <a:t> fertilizer, are techniques for supplying potassium and efficiently distributing manure on a farm.</a:t>
            </a:r>
            <a:endParaRPr lang="en-US" b="1" dirty="0">
              <a:solidFill>
                <a:srgbClr val="000000"/>
              </a:solidFill>
              <a:cs typeface="Calibri" panose="020F0502020204030204"/>
            </a:endParaRPr>
          </a:p>
          <a:p>
            <a:pPr defTabSz="966612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>
                <a:solidFill>
                  <a:srgbClr val="000000"/>
                </a:solidFill>
              </a:rPr>
              <a:t>K1.4.2  If a soil test report recommends potassium for a new alfalfa stand, manure could be applied to the field prior to the seeding to deliver the needed K. Caution: if oats are also seeded, the chances of lodging are high if the oats are intended for grain due to the additional N being supplied by the manure.</a:t>
            </a:r>
            <a:endParaRPr lang="en-US">
              <a:solidFill>
                <a:srgbClr val="000000"/>
              </a:solidFill>
              <a:cs typeface="Calibri" panose="020F0502020204030204"/>
            </a:endParaRPr>
          </a:p>
          <a:p>
            <a:pPr defTabSz="966612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>
                <a:solidFill>
                  <a:srgbClr val="000000"/>
                </a:solidFill>
              </a:rPr>
              <a:t>K1.4.3  Another method of using manure to supply K to hay is the use of manure as a top-dress fertilizer. If considering this, be certain to: </a:t>
            </a:r>
            <a:endParaRPr lang="en-US">
              <a:solidFill>
                <a:srgbClr val="000000"/>
              </a:solidFill>
              <a:cs typeface="Calibri" panose="020F0502020204030204"/>
            </a:endParaRPr>
          </a:p>
          <a:p>
            <a:pPr defTabSz="966612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dirty="0">
                <a:solidFill>
                  <a:srgbClr val="000000"/>
                </a:solidFill>
              </a:rPr>
              <a:t> 1) Target older hay stands (don’t damage young stands with increased traffic, weed seed introduction, stimulation of grass growth).   </a:t>
            </a:r>
            <a:endParaRPr lang="en-US" dirty="0">
              <a:solidFill>
                <a:srgbClr val="000000"/>
              </a:solidFill>
              <a:cs typeface="Calibri" panose="020F0502020204030204"/>
            </a:endParaRPr>
          </a:p>
          <a:p>
            <a:pPr defTabSz="966612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dirty="0">
                <a:solidFill>
                  <a:srgbClr val="000000"/>
                </a:solidFill>
              </a:rPr>
              <a:t> 2) Limit application rates to 10-12 tons/acre or 3,000-5,000 gallons/acre (avoid smothering and salt injury).</a:t>
            </a:r>
            <a:endParaRPr lang="en-US" dirty="0">
              <a:solidFill>
                <a:srgbClr val="000000"/>
              </a:solidFill>
              <a:cs typeface="Calibri" panose="020F0502020204030204"/>
            </a:endParaRPr>
          </a:p>
          <a:p>
            <a:pPr defTabSz="966612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dirty="0">
                <a:solidFill>
                  <a:srgbClr val="000000"/>
                </a:solidFill>
              </a:rPr>
              <a:t> 3) Spread on firm, dry soils to avoid compaction.</a:t>
            </a:r>
            <a:endParaRPr lang="en-US" dirty="0">
              <a:solidFill>
                <a:srgbClr val="000000"/>
              </a:solidFill>
              <a:cs typeface="Calibri" panose="020F0502020204030204"/>
            </a:endParaRPr>
          </a:p>
          <a:p>
            <a:pPr defTabSz="966612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>
                <a:solidFill>
                  <a:srgbClr val="000000"/>
                </a:solidFill>
              </a:rPr>
              <a:t> </a:t>
            </a:r>
            <a:r>
              <a:rPr lang="en-US" dirty="0">
                <a:solidFill>
                  <a:srgbClr val="000000"/>
                </a:solidFill>
              </a:rPr>
              <a:t>4) Spread as soon as possible after cutting to avoid burning the alfalfa regrowth.  </a:t>
            </a:r>
            <a:endParaRPr lang="en-US" dirty="0">
              <a:solidFill>
                <a:srgbClr val="000000"/>
              </a:solidFill>
              <a:cs typeface="Calibri" panose="020F0502020204030204"/>
            </a:endParaRPr>
          </a:p>
          <a:p>
            <a:pPr defTabSz="966612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>
                <a:solidFill>
                  <a:srgbClr val="000000"/>
                </a:solidFill>
              </a:rPr>
              <a:t>K1.4.4  Be aware of forage from fields with excessively high potassium levels. Excessive potassium levels in forages (&gt; 3%) can cause increased incidences of milk fever and other related illnesses in cattle.</a:t>
            </a:r>
            <a:endParaRPr lang="en-US">
              <a:cs typeface="Calibri" panose="020F0502020204030204"/>
            </a:endParaRPr>
          </a:p>
          <a:p>
            <a:pPr defTabSz="966612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defTabSz="966612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defTabSz="966612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en-US" sz="1200" dirty="0">
                <a:solidFill>
                  <a:srgbClr val="000000"/>
                </a:solidFill>
                <a:latin typeface="Times New Roman"/>
                <a:cs typeface="Times New Roman"/>
              </a:rPr>
              <a:t>Another method of using manure to supply potash to hay is the use of manure as a </a:t>
            </a:r>
            <a:r>
              <a:rPr lang="en-US" altLang="en-US" sz="1200" dirty="0" err="1">
                <a:solidFill>
                  <a:srgbClr val="000000"/>
                </a:solidFill>
                <a:latin typeface="Times New Roman"/>
                <a:cs typeface="Times New Roman"/>
              </a:rPr>
              <a:t>topdress</a:t>
            </a:r>
            <a:r>
              <a:rPr lang="en-US" altLang="en-US" sz="1200" dirty="0">
                <a:solidFill>
                  <a:srgbClr val="000000"/>
                </a:solidFill>
                <a:latin typeface="Times New Roman"/>
                <a:cs typeface="Times New Roman"/>
              </a:rPr>
              <a:t> fertilizer.</a:t>
            </a:r>
            <a:endParaRPr lang="en-US"/>
          </a:p>
          <a:p>
            <a:pPr defTabSz="96661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6661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</a:rPr>
              <a:t>Some caution needs to be exercised relative to:</a:t>
            </a:r>
          </a:p>
          <a:p>
            <a:pPr defTabSz="96661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</a:rPr>
              <a:t>- Low application rates - avoid smothering or salt injury to the stand,</a:t>
            </a:r>
          </a:p>
          <a:p>
            <a:pPr defTabSz="96661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</a:rPr>
              <a:t>- Spread the manure evenly - avoid clumping,</a:t>
            </a:r>
          </a:p>
          <a:p>
            <a:pPr defTabSz="96661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</a:rPr>
              <a:t>- Target older hay stands - don’t risk damage to young stands. The N in manure will stimulate grass growth in older stands, which may result in increased tonnage, but lower quality.</a:t>
            </a:r>
          </a:p>
          <a:p>
            <a:pPr defTabSz="96661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</a:rPr>
              <a:t>- Spread ASAP - within 3 days and prior to the stand “greening-up.” This is to avoid burning the alfalfa regrowth.</a:t>
            </a:r>
          </a:p>
          <a:p>
            <a:pPr defTabSz="96661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defTabSz="96661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6661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defTabSz="96661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6836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2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n-US"/>
              <a:t>K1.1.1 Potassium (K) is another essential plant nutrient. K is utilized in plants for respiration, photosynthesis, water and nutrient transport, metabolism, protein &amp; starch production, etc.  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n-US"/>
              <a:t>K1.1.2  K deficiency in crops is common in Wisconsin due to the large demand for it by many of the agricultural crops grown here – particularly dairy forage crops such as corn silage, alfalfa, etc. In addition, in tight financial years, supplemental K fertilizer applications are often cut or reduced out of economic necessity.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n-US"/>
              <a:t>K1.1.3  K deficiency in crops: In corn and soybean, K deficiency appears a yellowing or browning of the margins of the older (bottom) leaves of the plant. In alfalfa, white/gray spots appear along the outer margins of the older leaves of a plant. Because K is a mobile element in the plant, deficiency symptoms appear on the oldest leaves first. 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n-US"/>
              <a:t>K1.1.4  Potassium, like most soil nutrients, moves through a series of chemical and biological cycles from soil to plant to animal.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n-US"/>
              <a:t>K1.1.5  K is released slowly over time from the weathering of soil minerals and clay particles. This process is far too slow to meet the K needs of agricultural crops.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n-US"/>
              <a:t>K1.1.6  K is also added to the soil through the breakdown of soil organic matter.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n-US"/>
              <a:t>K1.1.7  Supplemental K is added to soils from commercial fertilizers, manure, and biosolid applications.   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n-US"/>
              <a:t>K1.1.8  Plants utilize K through root adsorption of K in the soluble (dissolved) form from the soil solution.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n-US"/>
              <a:t>K1.1.9  K is removed from the soil by crop uptake and subsequent harvest.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n-US"/>
              <a:t>K1.1.10  K can be lost due to leaching on sandy and organic soils. Sands do not contain enough clay (CEC) to hold potassium and K is weakly bound to organic matter. Because of this, sandy and organic soils often test low for K.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n-US"/>
              <a:t>K1.1.11  K can also be removed from the soil by erosion and runoff; however, this is not a threat to water quality like P losses are.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n-US"/>
              <a:t>K1.1.12  There exist three pools of K in soil: unavailable K, slowly-available K, and available K.  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K1.1.13  Unavailable K: This form of K is contained within the structure of soil minerals and clay. Some of this form of K is released over time as minerals weather but does not occur rapidly enough to supply crop K need. The majority of K in soils is unavailable.</a:t>
            </a:r>
            <a:endParaRPr lang="en-US" dirty="0">
              <a:ea typeface="Calibri"/>
              <a:cs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K1.1.14  Slowly available K: This is K that is trapped or “fixed” within clay particle layers. This K is slowly released in plant-available forms over time but usually in amounts much less than crop demand – particularly on sandy and organic soils. Slowly available K acts as a reservoir (or storehouse) of K – releasing K over extended periods of time. </a:t>
            </a:r>
            <a:endParaRPr lang="en-US" dirty="0">
              <a:ea typeface="Calibri"/>
              <a:cs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K1.1.15  Available K is dissolved in the soil water and also held on the surface of clay particles – where it can easily move to the soil solution. Plants </a:t>
            </a:r>
            <a:r>
              <a:rPr lang="en-US" dirty="0" err="1"/>
              <a:t>uptak</a:t>
            </a:r>
            <a:endParaRPr lang="en-US" dirty="0" err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8149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K1.1.1 Potassium (K) is another essential plant nutrient. K is utilized in plants for respiration, photosynthesis, water and nutrient transport, metabolism, protein &amp; starch production, etc.  </a:t>
            </a:r>
            <a:endParaRPr lang="en-US" dirty="0"/>
          </a:p>
          <a:p>
            <a:pPr>
              <a:defRPr/>
            </a:pPr>
            <a:endParaRPr lang="en-US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Plants need large quantities of potassium - involved in opening and closing of stomata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endParaRPr lang="en-US" dirty="0"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Stomata – regulates the exchange of water vapor, oxygen, and carbon dioxide. If K is deficient or not adequate amounts, it stunts plant growth and reduces yield. </a:t>
            </a:r>
          </a:p>
          <a:p>
            <a:endParaRPr lang="en-US" dirty="0"/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Potassium uptake is linked to increased resistance to disease and lodging, increased carbohydrate production, and improved winter hardiness (of alfalfa)</a:t>
            </a:r>
            <a:endParaRPr lang="en-US" dirty="0"/>
          </a:p>
          <a:p>
            <a:endParaRPr lang="en-US" dirty="0"/>
          </a:p>
          <a:p>
            <a:r>
              <a:rPr lang="en-US" dirty="0"/>
              <a:t>K also plays a role in</a:t>
            </a:r>
          </a:p>
          <a:p>
            <a:pPr marL="171450" indent="-171450">
              <a:buFontTx/>
              <a:buChar char="-"/>
            </a:pPr>
            <a:r>
              <a:rPr lang="en-US" dirty="0"/>
              <a:t>Maintains turgor, reduces water loss and wilting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Aids in photosynthesis and food formation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Reduces respiration, preventing energy losses</a:t>
            </a:r>
          </a:p>
          <a:p>
            <a:pPr marL="171450" indent="-171450">
              <a:buFontTx/>
              <a:buChar char="-"/>
            </a:pPr>
            <a:r>
              <a:rPr lang="en-US" dirty="0"/>
              <a:t>Enhances translocation of sugars and starch</a:t>
            </a:r>
          </a:p>
          <a:p>
            <a:pPr marL="171450" indent="-171450">
              <a:buFontTx/>
              <a:buChar char="-"/>
            </a:pPr>
            <a:r>
              <a:rPr lang="en-US" dirty="0"/>
              <a:t>Produces grain rich in starch</a:t>
            </a:r>
          </a:p>
          <a:p>
            <a:pPr marL="171450" indent="-171450">
              <a:buFontTx/>
              <a:buChar char="-"/>
            </a:pPr>
            <a:r>
              <a:rPr lang="en-US" dirty="0"/>
              <a:t>Increases plants protein content</a:t>
            </a:r>
          </a:p>
          <a:p>
            <a:pPr marL="171450" indent="-171450">
              <a:buFontTx/>
              <a:buChar char="-"/>
            </a:pPr>
            <a:r>
              <a:rPr lang="en-US" dirty="0"/>
              <a:t>Builds cellulose and reduces lodging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Helps prevent crop diseases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increasing root growth and helping improve drought resistance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Winter hardiness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724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K1.1.1 Potassium (K) is another essential plant nutrient. K is utilized in plants for respiration, photosynthesis, water and nutrient transport, metabolism, protein &amp; starch production, etc.  </a:t>
            </a:r>
            <a:endParaRPr lang="en-US" dirty="0"/>
          </a:p>
          <a:p>
            <a:pPr>
              <a:defRPr/>
            </a:pPr>
            <a:endParaRPr lang="en-US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Plants need large quantities of potassium - involved in opening and closing of stomata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endParaRPr lang="en-US" dirty="0"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Stomata – regulates the exchange of water vapor, oxygen, and carbon dioxide. If K is deficient or not adequate amounts, it stunts plant growth and reduces yield. </a:t>
            </a:r>
          </a:p>
          <a:p>
            <a:endParaRPr lang="en-US" dirty="0"/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Potassium uptake is linked to increased resistance to disease and lodging, increased carbohydrate production, and improved winter hardiness (of alfalfa)</a:t>
            </a:r>
            <a:endParaRPr lang="en-US" dirty="0"/>
          </a:p>
          <a:p>
            <a:endParaRPr lang="en-US" dirty="0"/>
          </a:p>
          <a:p>
            <a:r>
              <a:rPr lang="en-US" dirty="0"/>
              <a:t>K also plays a role in</a:t>
            </a:r>
          </a:p>
          <a:p>
            <a:pPr marL="171450" indent="-171450">
              <a:buFontTx/>
              <a:buChar char="-"/>
            </a:pPr>
            <a:r>
              <a:rPr lang="en-US" dirty="0"/>
              <a:t>Maintains turgor, reduces water loss and wilting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Aids in photosynthesis and food formation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Reduces respiration, preventing energy losses</a:t>
            </a:r>
          </a:p>
          <a:p>
            <a:pPr marL="171450" indent="-171450">
              <a:buFontTx/>
              <a:buChar char="-"/>
            </a:pPr>
            <a:r>
              <a:rPr lang="en-US" dirty="0"/>
              <a:t>Enhances translocation of sugars and starch</a:t>
            </a:r>
          </a:p>
          <a:p>
            <a:pPr marL="171450" indent="-171450">
              <a:buFontTx/>
              <a:buChar char="-"/>
            </a:pPr>
            <a:r>
              <a:rPr lang="en-US" dirty="0"/>
              <a:t>Produces grain rich in starch</a:t>
            </a:r>
          </a:p>
          <a:p>
            <a:pPr marL="171450" indent="-171450">
              <a:buFontTx/>
              <a:buChar char="-"/>
            </a:pPr>
            <a:r>
              <a:rPr lang="en-US" dirty="0"/>
              <a:t>Increases plants protein content</a:t>
            </a:r>
          </a:p>
          <a:p>
            <a:pPr marL="171450" indent="-171450">
              <a:buFontTx/>
              <a:buChar char="-"/>
            </a:pPr>
            <a:r>
              <a:rPr lang="en-US" dirty="0"/>
              <a:t>Builds cellulose and reduces lodging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Helps prevent crop diseases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increasing root growth and helping improve drought resistance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Winter hardiness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230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/>
            </a:pPr>
            <a:r>
              <a:rPr lang="en-US" dirty="0"/>
              <a:t>K1.1.2  K deficiency in crops is common in Wisconsin due to the large demand for it by many of the agricultural crops grown here – particularly dairy forage crops such as corn silage, alfalfa, etc. In addition, in tight financial years, supplemental K fertilizer applications are often cut or reduced out of economic necessity.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/>
            </a:pPr>
            <a:r>
              <a:rPr lang="en-US" dirty="0"/>
              <a:t>K1.1.3  K deficiency in crops: In corn and soybean, K deficiency appears a yellowing or browning of the margins of the older (bottom) leaves of the plant. In alfalfa, white/gray spots appear along the outer margins of the older leaves of a plant. Because K is a mobile element in the plant, deficiency symptoms appear on the oldest leaves first. 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/>
            </a:pPr>
            <a:endParaRPr lang="en-US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solidFill>
                  <a:srgbClr val="000000"/>
                </a:solidFill>
                <a:latin typeface="Times New Roman"/>
                <a:cs typeface="Times New Roman"/>
              </a:rPr>
              <a:t>In corn: chlorosis starting at corn leaf tip and progressing down leaf margins.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520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US">
                <a:solidFill>
                  <a:srgbClr val="000000"/>
                </a:solidFill>
              </a:rPr>
              <a:t>K1.1.4  Potassium, like most soil nutrients, moves through a series of chemical and biological cycles from soil to plant to animal.</a:t>
            </a:r>
            <a:endParaRPr lang="en-US"/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US">
                <a:solidFill>
                  <a:srgbClr val="000000"/>
                </a:solidFill>
              </a:rPr>
              <a:t>K1.1.5  K is released slowly over time from the weathering of soil minerals and clay particles. This process is far too slow to meet the K needs of agricultural crops.</a:t>
            </a:r>
            <a:endParaRPr lang="en-US">
              <a:solidFill>
                <a:srgbClr val="000000"/>
              </a:solidFill>
              <a:cs typeface="Calibri" panose="020F0502020204030204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US">
                <a:solidFill>
                  <a:srgbClr val="000000"/>
                </a:solidFill>
              </a:rPr>
              <a:t>K1.1.6  K is also added to the soil through the breakdown of soil organic matter.</a:t>
            </a:r>
            <a:endParaRPr lang="en-US">
              <a:solidFill>
                <a:srgbClr val="000000"/>
              </a:solidFill>
              <a:cs typeface="Calibri" panose="020F0502020204030204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US">
                <a:solidFill>
                  <a:srgbClr val="000000"/>
                </a:solidFill>
              </a:rPr>
              <a:t>K1.1.7  Supplemental K is added to soils from commercial fertilizers, manure, and biosolid applications.   </a:t>
            </a:r>
            <a:endParaRPr lang="en-US">
              <a:solidFill>
                <a:srgbClr val="000000"/>
              </a:solidFill>
              <a:cs typeface="Calibri" panose="020F0502020204030204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US">
                <a:solidFill>
                  <a:srgbClr val="000000"/>
                </a:solidFill>
              </a:rPr>
              <a:t>K1.1.8  Plants utilize K through root adsorption of K in the soluble (dissolved) form from the soil solution.</a:t>
            </a:r>
            <a:endParaRPr lang="en-US">
              <a:solidFill>
                <a:srgbClr val="000000"/>
              </a:solidFill>
              <a:cs typeface="Calibri" panose="020F0502020204030204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US">
                <a:solidFill>
                  <a:srgbClr val="000000"/>
                </a:solidFill>
              </a:rPr>
              <a:t>K1.1.9  K is removed from the soil by crop uptake and subsequent harvest.</a:t>
            </a:r>
            <a:endParaRPr lang="en-US">
              <a:solidFill>
                <a:srgbClr val="000000"/>
              </a:solidFill>
              <a:cs typeface="Calibri" panose="020F0502020204030204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US">
                <a:solidFill>
                  <a:srgbClr val="000000"/>
                </a:solidFill>
              </a:rPr>
              <a:t>K1.1.10  K can be lost due to leaching on sandy and organic soils. Sands do not contain enough clay (CEC) to hold potassium and K is weakly bound to organic matter. Because of this, sandy and organic soils often test low for K.</a:t>
            </a:r>
            <a:endParaRPr lang="en-US">
              <a:solidFill>
                <a:srgbClr val="000000"/>
              </a:solidFill>
              <a:cs typeface="Calibri" panose="020F0502020204030204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US">
                <a:solidFill>
                  <a:srgbClr val="000000"/>
                </a:solidFill>
              </a:rPr>
              <a:t>K1.1.11  K can also be removed from the soil by erosion and runoff; however, this is not a threat to water quality like P losses are.</a:t>
            </a:r>
            <a:endParaRPr lang="en-US">
              <a:solidFill>
                <a:srgbClr val="000000"/>
              </a:solidFill>
              <a:cs typeface="Calibri" panose="020F0502020204030204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US">
                <a:solidFill>
                  <a:srgbClr val="000000"/>
                </a:solidFill>
              </a:rPr>
              <a:t>K1.1.12  There exist three pools of K in soil: unavailable K, slowly-available K, and available K.  </a:t>
            </a:r>
            <a:endParaRPr lang="en-US">
              <a:solidFill>
                <a:srgbClr val="000000"/>
              </a:solidFill>
              <a:cs typeface="Calibri" panose="020F0502020204030204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US">
                <a:solidFill>
                  <a:srgbClr val="000000"/>
                </a:solidFill>
              </a:rPr>
              <a:t>K1.1.13  Unavailable K: This form of K is contained within the structure of soil minerals and clay. Some of this form of K is released over time as minerals weather, but does not occur rapidly enough to supply crop K need. The majority of K in soils is unavailable.</a:t>
            </a:r>
            <a:endParaRPr lang="en-US">
              <a:solidFill>
                <a:srgbClr val="000000"/>
              </a:solidFill>
              <a:cs typeface="Calibri" panose="020F0502020204030204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US">
                <a:solidFill>
                  <a:srgbClr val="000000"/>
                </a:solidFill>
              </a:rPr>
              <a:t>K1.1.14  Slowly available K: This is K that is trapped or “fixed” within clay particle layers. This K is slowly released in plant-available forms over time but usually in amounts much less than crop demand – particularly on sandy and organic soils. Slowly available K acts as a reservoir (or storehouse) of K – releasing K over extended periods of time. </a:t>
            </a:r>
            <a:endParaRPr lang="en-US">
              <a:solidFill>
                <a:srgbClr val="000000"/>
              </a:solidFill>
              <a:cs typeface="Calibri" panose="020F0502020204030204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US">
                <a:solidFill>
                  <a:srgbClr val="000000"/>
                </a:solidFill>
              </a:rPr>
              <a:t>K1.1.15  Available K is dissolved in the soil water and also held on the surface of clay particles – where it can easily move to the soil solution. Plants uptake K in the dissolved form. As dissolved K is taken up by plants, K is released into the soil solution from the surface of clay and organic matter particles. Soil tests measure K that is in the available form.</a:t>
            </a:r>
            <a:endParaRPr lang="en-US">
              <a:cs typeface="Calibri" panose="020F0502020204030204"/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There are three forms of soil potassium. Unavailable, slowly available/fixed, and readily available or exchangeable potassium. Plants can only use the exchangeable potassium on the surface of soil particles and potassium dissolved in the soil water</a:t>
            </a:r>
            <a:endParaRPr lang="en-US">
              <a:latin typeface="Calibri"/>
              <a:cs typeface="Calibri"/>
            </a:endParaRPr>
          </a:p>
          <a:p>
            <a:endParaRPr lang="en-US" dirty="0"/>
          </a:p>
          <a:p>
            <a:r>
              <a:rPr lang="en-US" dirty="0"/>
              <a:t>Potassium comes from primary minerals in soil like micas and feldspars and some other clay minerals. </a:t>
            </a:r>
            <a:r>
              <a:rPr lang="en-US" sz="1800" dirty="0"/>
              <a:t>these materials typically hold unavailable soil K and need to undergo weathering to release K. Weathering occurs 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ver long periods of time, those minerals break down releasing potassium as available K+ (not crop sustainable due to length of time)</a:t>
            </a:r>
            <a:endParaRPr lang="en-US" dirty="0"/>
          </a:p>
          <a:p>
            <a:endParaRPr lang="en-US" dirty="0"/>
          </a:p>
          <a:p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Slowly available potassium is also associated with clay minerals. Potassium is fixed within layers of certain clay particles, but plants can’t use much during a single growing season. The amount is also soil dependent. 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Associated with clay minerals 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Potassium is fixed within layers of certain clay particles - plants can’t use much during single growing season 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Soil dependent </a:t>
            </a:r>
          </a:p>
          <a:p>
            <a:endParaRPr lang="en-US" dirty="0"/>
          </a:p>
          <a:p>
            <a:r>
              <a:rPr lang="en-US" dirty="0"/>
              <a:t>Readily available potassium is dissolved in soil water or held on the surface of clay particles within expanded clay layers, or other soil colloids. Plants absorb dissolved K readily – once K concentration in the soil solution drops, more is released into the solution from exchangeable forms. Some leaching can occur in very sandy soils. </a:t>
            </a:r>
          </a:p>
          <a:p>
            <a:endParaRPr lang="en-US" dirty="0"/>
          </a:p>
          <a:p>
            <a:r>
              <a:rPr lang="en-US" dirty="0"/>
              <a:t>Most soil potassium is present in insoluble minerals that release potassium very slowly upon chemical weathering. </a:t>
            </a:r>
          </a:p>
          <a:p>
            <a:endParaRPr lang="en-US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Low amounts in sandy and organic soils, which usually corresponds to needing to annually apply K on these soils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Leaching losses of K on sands and organic soils. </a:t>
            </a:r>
            <a:r>
              <a:rPr lang="en-US" altLang="en-US" dirty="0">
                <a:latin typeface="Arial" panose="020B0604020202020204" pitchFamily="34" charset="0"/>
              </a:rPr>
              <a:t>Sands = little or no clay, thus low CEC. OM = while high in CEC and holds most cations, holds K ions weakly.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Readily available K is dissolved in soil water or held on by soil particles.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Regardless of the fertilizer form – potassium breaks down to K+ ion</a:t>
            </a:r>
          </a:p>
          <a:p>
            <a:endParaRPr lang="en-US" dirty="0"/>
          </a:p>
          <a:p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Unavailable soil K contained in mica, feldspars, and some clay minerals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Slowly available K held by other clay minerals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Released over time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dirty="0"/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7075" indent="-2794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9188" indent="-223838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6863" indent="-223838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4538" indent="-223838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1738" indent="-223838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28938" indent="-223838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86138" indent="-223838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3338" indent="-223838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1E34F4-ADF6-43A4-A4D5-F92278EA0F4C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940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Soil moisture: moisture is needed to move 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Soil temperature: Low soil temperature reduces the availability and uptake</a:t>
            </a:r>
          </a:p>
          <a:p>
            <a:endParaRPr lang="en-US" dirty="0"/>
          </a:p>
          <a:p>
            <a:r>
              <a:rPr lang="en-US" dirty="0"/>
              <a:t>Soil aeration: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When aeration is reduced, plants have less energy to extract potassium (and other nutrients) from the soil - </a:t>
            </a:r>
            <a:r>
              <a:rPr lang="en-US" dirty="0"/>
              <a:t>affected more by poor aeration than other nutrients </a:t>
            </a:r>
          </a:p>
          <a:p>
            <a:r>
              <a:rPr lang="en-US" dirty="0"/>
              <a:t>Soil Test K: level decreases, the lower plant uptake</a:t>
            </a:r>
          </a:p>
          <a:p>
            <a:r>
              <a:rPr lang="en-US" dirty="0"/>
              <a:t>Fixation: minerals that trap and hold K unavailable</a:t>
            </a:r>
          </a:p>
          <a:p>
            <a:r>
              <a:rPr lang="en-US" dirty="0"/>
              <a:t>CEC: Greater K storage -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Silty and clay soils hold 3 to 10 times more cations than sandy soils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782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49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E6E33-39A5-EEB5-FF22-1A4EF8238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DA2440-80C5-EC34-2245-34CCBB17A8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560C63-F66D-4BCE-C2AE-D5FE878022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>
                <a:solidFill>
                  <a:srgbClr val="000000"/>
                </a:solidFill>
              </a:rPr>
              <a:t>K1.4.1  Manure applications to hay, either prior to seeding or as a </a:t>
            </a:r>
            <a:r>
              <a:rPr lang="en-US" err="1">
                <a:solidFill>
                  <a:srgbClr val="000000"/>
                </a:solidFill>
              </a:rPr>
              <a:t>topdress</a:t>
            </a:r>
            <a:r>
              <a:rPr lang="en-US">
                <a:solidFill>
                  <a:srgbClr val="000000"/>
                </a:solidFill>
              </a:rPr>
              <a:t> fertilizer, are techniques for supplying potassium and efficiently distributing manure on a farm.</a:t>
            </a:r>
            <a:endParaRPr lang="en-US" b="1" dirty="0">
              <a:solidFill>
                <a:srgbClr val="000000"/>
              </a:solidFill>
              <a:cs typeface="Calibri" panose="020F0502020204030204"/>
            </a:endParaRPr>
          </a:p>
          <a:p>
            <a:pPr defTabSz="966612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>
                <a:solidFill>
                  <a:srgbClr val="000000"/>
                </a:solidFill>
              </a:rPr>
              <a:t>K1.4.2  If a soil test report recommends potassium for a new alfalfa stand, manure could be applied to the field prior to the seeding to deliver the needed K. Caution: if oats are also seeded, the chances of lodging are high if the oats are intended for grain due to the additional N being supplied by the manure.</a:t>
            </a:r>
            <a:endParaRPr lang="en-US">
              <a:solidFill>
                <a:srgbClr val="000000"/>
              </a:solidFill>
              <a:cs typeface="Calibri" panose="020F0502020204030204"/>
            </a:endParaRPr>
          </a:p>
          <a:p>
            <a:pPr defTabSz="966612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>
                <a:solidFill>
                  <a:srgbClr val="000000"/>
                </a:solidFill>
              </a:rPr>
              <a:t>K1.4.3  Another method of using manure to supply K to hay is the use of manure as a top-dress fertilizer. If considering this, be certain to: </a:t>
            </a:r>
            <a:endParaRPr lang="en-US">
              <a:solidFill>
                <a:srgbClr val="000000"/>
              </a:solidFill>
              <a:cs typeface="Calibri" panose="020F0502020204030204"/>
            </a:endParaRPr>
          </a:p>
          <a:p>
            <a:pPr defTabSz="966612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dirty="0">
                <a:solidFill>
                  <a:srgbClr val="000000"/>
                </a:solidFill>
              </a:rPr>
              <a:t> 1) Target older hay stands (don’t damage young stands with increased traffic, weed seed introduction, stimulation of grass growth).   </a:t>
            </a:r>
            <a:endParaRPr lang="en-US" dirty="0">
              <a:solidFill>
                <a:srgbClr val="000000"/>
              </a:solidFill>
              <a:cs typeface="Calibri" panose="020F0502020204030204"/>
            </a:endParaRPr>
          </a:p>
          <a:p>
            <a:pPr defTabSz="966612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dirty="0">
                <a:solidFill>
                  <a:srgbClr val="000000"/>
                </a:solidFill>
              </a:rPr>
              <a:t> 2) Limit application rates to 10-12 tons/acre or 3,000-5,000 gallons/acre (avoid smothering and salt injury).</a:t>
            </a:r>
            <a:endParaRPr lang="en-US" dirty="0">
              <a:solidFill>
                <a:srgbClr val="000000"/>
              </a:solidFill>
              <a:cs typeface="Calibri" panose="020F0502020204030204"/>
            </a:endParaRPr>
          </a:p>
          <a:p>
            <a:pPr defTabSz="966612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dirty="0">
                <a:solidFill>
                  <a:srgbClr val="000000"/>
                </a:solidFill>
              </a:rPr>
              <a:t> 3) Spread on firm, dry soils to avoid compaction.</a:t>
            </a:r>
            <a:endParaRPr lang="en-US" dirty="0">
              <a:solidFill>
                <a:srgbClr val="000000"/>
              </a:solidFill>
              <a:cs typeface="Calibri" panose="020F0502020204030204"/>
            </a:endParaRPr>
          </a:p>
          <a:p>
            <a:pPr defTabSz="966612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>
                <a:solidFill>
                  <a:srgbClr val="000000"/>
                </a:solidFill>
              </a:rPr>
              <a:t> </a:t>
            </a:r>
            <a:r>
              <a:rPr lang="en-US" dirty="0">
                <a:solidFill>
                  <a:srgbClr val="000000"/>
                </a:solidFill>
              </a:rPr>
              <a:t>4) Spread as soon as possible after cutting to avoid burning the alfalfa regrowth.  </a:t>
            </a:r>
            <a:endParaRPr lang="en-US" dirty="0">
              <a:solidFill>
                <a:srgbClr val="000000"/>
              </a:solidFill>
              <a:cs typeface="Calibri" panose="020F0502020204030204"/>
            </a:endParaRPr>
          </a:p>
          <a:p>
            <a:pPr defTabSz="966612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>
                <a:solidFill>
                  <a:srgbClr val="000000"/>
                </a:solidFill>
              </a:rPr>
              <a:t>K1.4.4  Be aware of forage from fields with excessively high potassium levels. Excessive potassium levels in forages (&gt; 3%) can cause increased incidences of milk fever and other related illnesses in cattle.</a:t>
            </a:r>
            <a:endParaRPr lang="en-US">
              <a:cs typeface="Calibri" panose="020F0502020204030204"/>
            </a:endParaRPr>
          </a:p>
          <a:p>
            <a:pPr defTabSz="966612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defTabSz="966612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defTabSz="966612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en-US" sz="1200" dirty="0">
                <a:solidFill>
                  <a:srgbClr val="000000"/>
                </a:solidFill>
                <a:latin typeface="Times New Roman"/>
                <a:cs typeface="Times New Roman"/>
              </a:rPr>
              <a:t>Another method of using manure to supply potash to hay is the use of manure as a </a:t>
            </a:r>
            <a:r>
              <a:rPr lang="en-US" altLang="en-US" sz="1200" dirty="0" err="1">
                <a:solidFill>
                  <a:srgbClr val="000000"/>
                </a:solidFill>
                <a:latin typeface="Times New Roman"/>
                <a:cs typeface="Times New Roman"/>
              </a:rPr>
              <a:t>topdress</a:t>
            </a:r>
            <a:r>
              <a:rPr lang="en-US" altLang="en-US" sz="1200" dirty="0">
                <a:solidFill>
                  <a:srgbClr val="000000"/>
                </a:solidFill>
                <a:latin typeface="Times New Roman"/>
                <a:cs typeface="Times New Roman"/>
              </a:rPr>
              <a:t> fertilizer.</a:t>
            </a:r>
            <a:endParaRPr lang="en-US"/>
          </a:p>
          <a:p>
            <a:pPr defTabSz="96661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6661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</a:rPr>
              <a:t>Some caution needs to be exercised relative to:</a:t>
            </a:r>
          </a:p>
          <a:p>
            <a:pPr defTabSz="96661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</a:rPr>
              <a:t>- Low application rates - avoid smothering or salt injury to the stand,</a:t>
            </a:r>
          </a:p>
          <a:p>
            <a:pPr defTabSz="96661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</a:rPr>
              <a:t>- Spread the manure evenly - avoid clumping,</a:t>
            </a:r>
          </a:p>
          <a:p>
            <a:pPr defTabSz="96661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</a:rPr>
              <a:t>- Target older hay stands - don’t risk damage to young stands. The N in manure will stimulate grass growth in older stands, which may result in increased tonnage, but lower quality.</a:t>
            </a:r>
          </a:p>
          <a:p>
            <a:pPr defTabSz="96661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</a:rPr>
              <a:t>- Spread ASAP - within 3 days and prior to the stand “greening-up.” This is to avoid burning the alfalfa regrowth.</a:t>
            </a:r>
          </a:p>
          <a:p>
            <a:pPr defTabSz="96661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defTabSz="96661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6661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defTabSz="96661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513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1 NMFE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animals in a field&#10;&#10;Description automatically generated">
            <a:extLst>
              <a:ext uri="{FF2B5EF4-FFF2-40B4-BE49-F238E27FC236}">
                <a16:creationId xmlns:a16="http://schemas.microsoft.com/office/drawing/2014/main" id="{BD145FD2-5554-F213-F317-BCB4E4C96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9208" y="-154"/>
            <a:ext cx="7419560" cy="6858000"/>
          </a:xfrm>
          <a:prstGeom prst="rect">
            <a:avLst/>
          </a:prstGeom>
        </p:spPr>
      </p:pic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F525C21A-BF6D-E3FA-D3C4-36BC267A163D}"/>
              </a:ext>
            </a:extLst>
          </p:cNvPr>
          <p:cNvSpPr/>
          <p:nvPr userDrawn="1"/>
        </p:nvSpPr>
        <p:spPr>
          <a:xfrm>
            <a:off x="7957531" y="1172382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Nutrient Management</a:t>
            </a:r>
          </a:p>
        </p:txBody>
      </p:sp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A029CBC2-C4C5-7942-5C9E-13FEABA3F59C}"/>
              </a:ext>
            </a:extLst>
          </p:cNvPr>
          <p:cNvSpPr/>
          <p:nvPr userDrawn="1"/>
        </p:nvSpPr>
        <p:spPr>
          <a:xfrm>
            <a:off x="7957531" y="1922984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Soils</a:t>
            </a:r>
          </a:p>
        </p:txBody>
      </p:sp>
      <p:sp>
        <p:nvSpPr>
          <p:cNvPr id="6" name="Rounded Rectangle 11">
            <a:extLst>
              <a:ext uri="{FF2B5EF4-FFF2-40B4-BE49-F238E27FC236}">
                <a16:creationId xmlns:a16="http://schemas.microsoft.com/office/drawing/2014/main" id="{E0106DF6-6E35-0B9D-8176-0E77CDE014C7}"/>
              </a:ext>
            </a:extLst>
          </p:cNvPr>
          <p:cNvSpPr/>
          <p:nvPr userDrawn="1"/>
        </p:nvSpPr>
        <p:spPr>
          <a:xfrm>
            <a:off x="7957531" y="2677239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Nitrogen</a:t>
            </a:r>
          </a:p>
        </p:txBody>
      </p:sp>
      <p:sp>
        <p:nvSpPr>
          <p:cNvPr id="7" name="Rounded Rectangle 12">
            <a:extLst>
              <a:ext uri="{FF2B5EF4-FFF2-40B4-BE49-F238E27FC236}">
                <a16:creationId xmlns:a16="http://schemas.microsoft.com/office/drawing/2014/main" id="{618407D2-F221-2867-4EE9-D24577BF61F1}"/>
              </a:ext>
            </a:extLst>
          </p:cNvPr>
          <p:cNvSpPr/>
          <p:nvPr userDrawn="1"/>
        </p:nvSpPr>
        <p:spPr>
          <a:xfrm>
            <a:off x="7957531" y="3485198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Phosphorus</a:t>
            </a:r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3D6E2A02-C1A7-A0F5-4F9A-E0BB16D028EB}"/>
              </a:ext>
            </a:extLst>
          </p:cNvPr>
          <p:cNvSpPr/>
          <p:nvPr userDrawn="1"/>
        </p:nvSpPr>
        <p:spPr>
          <a:xfrm>
            <a:off x="7957531" y="4276609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99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Potassium</a:t>
            </a:r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836CD9B9-DBA4-D7DD-F0E1-3E3729AEF5C8}"/>
              </a:ext>
            </a:extLst>
          </p:cNvPr>
          <p:cNvSpPr/>
          <p:nvPr userDrawn="1"/>
        </p:nvSpPr>
        <p:spPr>
          <a:xfrm>
            <a:off x="7957531" y="5087677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Manure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5EEBE7-E7D4-0331-22C5-D7E13AD254DC}"/>
              </a:ext>
            </a:extLst>
          </p:cNvPr>
          <p:cNvSpPr txBox="1"/>
          <p:nvPr userDrawn="1"/>
        </p:nvSpPr>
        <p:spPr>
          <a:xfrm>
            <a:off x="7548771" y="54275"/>
            <a:ext cx="4517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00" dirty="0">
                <a:solidFill>
                  <a:srgbClr val="C0000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UW Nutrient Management Farmer Education</a:t>
            </a:r>
            <a:endParaRPr lang="en-US" sz="2800" spc="100" dirty="0"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628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.1 Potassium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C10B-AEEC-C454-6217-637A980B1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497" y="780222"/>
            <a:ext cx="9955086" cy="9104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521BC-7CDA-58A2-DBEC-CF3470ED92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36496" y="1825625"/>
            <a:ext cx="9955087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6318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2 Potassium sub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C10B-AEEC-C454-6217-637A980B1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497" y="2644494"/>
            <a:ext cx="9955086" cy="910466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add subsection title</a:t>
            </a:r>
          </a:p>
        </p:txBody>
      </p:sp>
    </p:spTree>
    <p:extLst>
      <p:ext uri="{BB962C8B-B14F-4D97-AF65-F5344CB8AC3E}">
        <p14:creationId xmlns:p14="http://schemas.microsoft.com/office/powerpoint/2010/main" val="1992426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3 Potassium 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C10B-AEEC-C454-6217-637A980B1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497" y="780222"/>
            <a:ext cx="9955086" cy="9104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50239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4 Potassium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955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7880E-D656-D141-B48F-BEC06EAE3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D9870C-A09D-F946-98B4-F77FE4674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3414-21EA-C947-A2A0-511331A5A099}" type="datetimeFigureOut">
              <a:rPr lang="en-US" smtClean="0"/>
              <a:t>2/10/25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08536-3A6F-024E-A2CD-110992B19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8DD42E-B276-9A49-9E52-5C47F38B9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3281-A36E-6A46-8D03-CC0CD13E0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4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6 Potassium 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animals in a field&#10;&#10;Description automatically generated">
            <a:extLst>
              <a:ext uri="{FF2B5EF4-FFF2-40B4-BE49-F238E27FC236}">
                <a16:creationId xmlns:a16="http://schemas.microsoft.com/office/drawing/2014/main" id="{BD145FD2-5554-F213-F317-BCB4E4C96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9208" y="-154"/>
            <a:ext cx="7419560" cy="6858000"/>
          </a:xfrm>
          <a:prstGeom prst="rect">
            <a:avLst/>
          </a:prstGeom>
        </p:spPr>
      </p:pic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F525C21A-BF6D-E3FA-D3C4-36BC267A163D}"/>
              </a:ext>
            </a:extLst>
          </p:cNvPr>
          <p:cNvSpPr/>
          <p:nvPr userDrawn="1"/>
        </p:nvSpPr>
        <p:spPr>
          <a:xfrm>
            <a:off x="7957531" y="1172382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99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Potassium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5EEBE7-E7D4-0331-22C5-D7E13AD254DC}"/>
              </a:ext>
            </a:extLst>
          </p:cNvPr>
          <p:cNvSpPr txBox="1"/>
          <p:nvPr userDrawn="1"/>
        </p:nvSpPr>
        <p:spPr>
          <a:xfrm>
            <a:off x="7548771" y="54275"/>
            <a:ext cx="4517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00" dirty="0">
                <a:solidFill>
                  <a:srgbClr val="C0000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UW Nutrient Management Farmer Education</a:t>
            </a:r>
            <a:endParaRPr lang="en-US" sz="2800" spc="100" dirty="0"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B4D4C3F-351B-AB68-920F-733F27A18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7530" y="1744317"/>
            <a:ext cx="3514724" cy="1923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 i="0">
                <a:solidFill>
                  <a:srgbClr val="999966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Add talk title if you have one here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72DED1F-4584-49AC-1115-4D33ADBC83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96238" y="3792538"/>
            <a:ext cx="3476625" cy="2032000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pPr lvl="0"/>
            <a:r>
              <a:rPr lang="en-US" dirty="0"/>
              <a:t>Add you name, job title and affiliation here</a:t>
            </a:r>
          </a:p>
        </p:txBody>
      </p:sp>
    </p:spTree>
    <p:extLst>
      <p:ext uri="{BB962C8B-B14F-4D97-AF65-F5344CB8AC3E}">
        <p14:creationId xmlns:p14="http://schemas.microsoft.com/office/powerpoint/2010/main" val="1565022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 NM 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animals in a field&#10;&#10;Description automatically generated">
            <a:extLst>
              <a:ext uri="{FF2B5EF4-FFF2-40B4-BE49-F238E27FC236}">
                <a16:creationId xmlns:a16="http://schemas.microsoft.com/office/drawing/2014/main" id="{BD145FD2-5554-F213-F317-BCB4E4C96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9208" y="-154"/>
            <a:ext cx="7419560" cy="6858000"/>
          </a:xfrm>
          <a:prstGeom prst="rect">
            <a:avLst/>
          </a:prstGeom>
        </p:spPr>
      </p:pic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F525C21A-BF6D-E3FA-D3C4-36BC267A163D}"/>
              </a:ext>
            </a:extLst>
          </p:cNvPr>
          <p:cNvSpPr/>
          <p:nvPr userDrawn="1"/>
        </p:nvSpPr>
        <p:spPr>
          <a:xfrm>
            <a:off x="7957531" y="1172382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Nutrient Management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5EEBE7-E7D4-0331-22C5-D7E13AD254DC}"/>
              </a:ext>
            </a:extLst>
          </p:cNvPr>
          <p:cNvSpPr txBox="1"/>
          <p:nvPr userDrawn="1"/>
        </p:nvSpPr>
        <p:spPr>
          <a:xfrm>
            <a:off x="7548771" y="54275"/>
            <a:ext cx="4517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00" dirty="0">
                <a:solidFill>
                  <a:srgbClr val="C0000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UW Nutrient Management Farmer Education</a:t>
            </a:r>
            <a:endParaRPr lang="en-US" sz="2800" spc="100" dirty="0"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B4D4C3F-351B-AB68-920F-733F27A18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7530" y="1744317"/>
            <a:ext cx="3514724" cy="1923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 i="0">
                <a:solidFill>
                  <a:srgbClr val="006699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Add talk title if you have one here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72DED1F-4584-49AC-1115-4D33ADBC83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96238" y="3792538"/>
            <a:ext cx="3476625" cy="2032000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pPr lvl="0"/>
            <a:r>
              <a:rPr lang="en-US" dirty="0"/>
              <a:t>Add you name, job title and affiliation here</a:t>
            </a:r>
          </a:p>
        </p:txBody>
      </p:sp>
    </p:spTree>
    <p:extLst>
      <p:ext uri="{BB962C8B-B14F-4D97-AF65-F5344CB8AC3E}">
        <p14:creationId xmlns:p14="http://schemas.microsoft.com/office/powerpoint/2010/main" val="1619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3 Soils 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animals in a field&#10;&#10;Description automatically generated">
            <a:extLst>
              <a:ext uri="{FF2B5EF4-FFF2-40B4-BE49-F238E27FC236}">
                <a16:creationId xmlns:a16="http://schemas.microsoft.com/office/drawing/2014/main" id="{BD145FD2-5554-F213-F317-BCB4E4C96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9208" y="-154"/>
            <a:ext cx="7419560" cy="6858000"/>
          </a:xfrm>
          <a:prstGeom prst="rect">
            <a:avLst/>
          </a:prstGeom>
        </p:spPr>
      </p:pic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F525C21A-BF6D-E3FA-D3C4-36BC267A163D}"/>
              </a:ext>
            </a:extLst>
          </p:cNvPr>
          <p:cNvSpPr/>
          <p:nvPr userDrawn="1"/>
        </p:nvSpPr>
        <p:spPr>
          <a:xfrm>
            <a:off x="7957531" y="1172382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Soils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5EEBE7-E7D4-0331-22C5-D7E13AD254DC}"/>
              </a:ext>
            </a:extLst>
          </p:cNvPr>
          <p:cNvSpPr txBox="1"/>
          <p:nvPr userDrawn="1"/>
        </p:nvSpPr>
        <p:spPr>
          <a:xfrm>
            <a:off x="7548771" y="54275"/>
            <a:ext cx="4517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00" dirty="0">
                <a:solidFill>
                  <a:srgbClr val="C0000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UW Nutrient Management Farmer Education</a:t>
            </a:r>
            <a:endParaRPr lang="en-US" sz="2800" spc="100" dirty="0"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B4D4C3F-351B-AB68-920F-733F27A18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7530" y="1744317"/>
            <a:ext cx="3514724" cy="1923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 i="0">
                <a:solidFill>
                  <a:srgbClr val="996600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Add talk title if you have one here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72DED1F-4584-49AC-1115-4D33ADBC83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96238" y="3792538"/>
            <a:ext cx="3476625" cy="2032000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pPr lvl="0"/>
            <a:r>
              <a:rPr lang="en-US" dirty="0"/>
              <a:t>Add you name, job title and affiliation here</a:t>
            </a:r>
          </a:p>
        </p:txBody>
      </p:sp>
    </p:spTree>
    <p:extLst>
      <p:ext uri="{BB962C8B-B14F-4D97-AF65-F5344CB8AC3E}">
        <p14:creationId xmlns:p14="http://schemas.microsoft.com/office/powerpoint/2010/main" val="143896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4 Nitrogen 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animals in a field&#10;&#10;Description automatically generated">
            <a:extLst>
              <a:ext uri="{FF2B5EF4-FFF2-40B4-BE49-F238E27FC236}">
                <a16:creationId xmlns:a16="http://schemas.microsoft.com/office/drawing/2014/main" id="{BD145FD2-5554-F213-F317-BCB4E4C96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9208" y="-154"/>
            <a:ext cx="7419560" cy="6858000"/>
          </a:xfrm>
          <a:prstGeom prst="rect">
            <a:avLst/>
          </a:prstGeom>
        </p:spPr>
      </p:pic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F525C21A-BF6D-E3FA-D3C4-36BC267A163D}"/>
              </a:ext>
            </a:extLst>
          </p:cNvPr>
          <p:cNvSpPr/>
          <p:nvPr userDrawn="1"/>
        </p:nvSpPr>
        <p:spPr>
          <a:xfrm>
            <a:off x="7957531" y="1172382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Nitrogen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5EEBE7-E7D4-0331-22C5-D7E13AD254DC}"/>
              </a:ext>
            </a:extLst>
          </p:cNvPr>
          <p:cNvSpPr txBox="1"/>
          <p:nvPr userDrawn="1"/>
        </p:nvSpPr>
        <p:spPr>
          <a:xfrm>
            <a:off x="7548771" y="54275"/>
            <a:ext cx="4517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00" dirty="0">
                <a:solidFill>
                  <a:srgbClr val="C0000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UW Nutrient Management Farmer Education</a:t>
            </a:r>
            <a:endParaRPr lang="en-US" sz="2800" spc="100" dirty="0"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B4D4C3F-351B-AB68-920F-733F27A18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7530" y="1744317"/>
            <a:ext cx="3514724" cy="1923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 i="0">
                <a:solidFill>
                  <a:srgbClr val="336600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Add talk title if you have one here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72DED1F-4584-49AC-1115-4D33ADBC83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96238" y="3792538"/>
            <a:ext cx="3476625" cy="2032000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pPr lvl="0"/>
            <a:r>
              <a:rPr lang="en-US" dirty="0"/>
              <a:t>Add you name, job title and affiliation here</a:t>
            </a:r>
          </a:p>
        </p:txBody>
      </p:sp>
    </p:spTree>
    <p:extLst>
      <p:ext uri="{BB962C8B-B14F-4D97-AF65-F5344CB8AC3E}">
        <p14:creationId xmlns:p14="http://schemas.microsoft.com/office/powerpoint/2010/main" val="14171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5 Phosphorus 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animals in a field&#10;&#10;Description automatically generated">
            <a:extLst>
              <a:ext uri="{FF2B5EF4-FFF2-40B4-BE49-F238E27FC236}">
                <a16:creationId xmlns:a16="http://schemas.microsoft.com/office/drawing/2014/main" id="{BD145FD2-5554-F213-F317-BCB4E4C96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9208" y="-154"/>
            <a:ext cx="7419560" cy="6858000"/>
          </a:xfrm>
          <a:prstGeom prst="rect">
            <a:avLst/>
          </a:prstGeom>
        </p:spPr>
      </p:pic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F525C21A-BF6D-E3FA-D3C4-36BC267A163D}"/>
              </a:ext>
            </a:extLst>
          </p:cNvPr>
          <p:cNvSpPr/>
          <p:nvPr userDrawn="1"/>
        </p:nvSpPr>
        <p:spPr>
          <a:xfrm>
            <a:off x="7957531" y="1172382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Phosphorus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5EEBE7-E7D4-0331-22C5-D7E13AD254DC}"/>
              </a:ext>
            </a:extLst>
          </p:cNvPr>
          <p:cNvSpPr txBox="1"/>
          <p:nvPr userDrawn="1"/>
        </p:nvSpPr>
        <p:spPr>
          <a:xfrm>
            <a:off x="7548771" y="54275"/>
            <a:ext cx="4517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00" dirty="0">
                <a:solidFill>
                  <a:srgbClr val="C0000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UW Nutrient Management Farmer Education</a:t>
            </a:r>
            <a:endParaRPr lang="en-US" sz="2800" spc="100" dirty="0"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B4D4C3F-351B-AB68-920F-733F27A18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7530" y="1744317"/>
            <a:ext cx="3514724" cy="1923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 i="0">
                <a:solidFill>
                  <a:srgbClr val="CC6600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Add talk title if you have one here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72DED1F-4584-49AC-1115-4D33ADBC83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96238" y="3792538"/>
            <a:ext cx="3476625" cy="2032000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pPr lvl="0"/>
            <a:r>
              <a:rPr lang="en-US" dirty="0"/>
              <a:t>Add you name, job title and affiliation here</a:t>
            </a:r>
          </a:p>
        </p:txBody>
      </p:sp>
    </p:spTree>
    <p:extLst>
      <p:ext uri="{BB962C8B-B14F-4D97-AF65-F5344CB8AC3E}">
        <p14:creationId xmlns:p14="http://schemas.microsoft.com/office/powerpoint/2010/main" val="119546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6 Potassium 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animals in a field&#10;&#10;Description automatically generated">
            <a:extLst>
              <a:ext uri="{FF2B5EF4-FFF2-40B4-BE49-F238E27FC236}">
                <a16:creationId xmlns:a16="http://schemas.microsoft.com/office/drawing/2014/main" id="{BD145FD2-5554-F213-F317-BCB4E4C96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9208" y="-154"/>
            <a:ext cx="7419560" cy="6858000"/>
          </a:xfrm>
          <a:prstGeom prst="rect">
            <a:avLst/>
          </a:prstGeom>
        </p:spPr>
      </p:pic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F525C21A-BF6D-E3FA-D3C4-36BC267A163D}"/>
              </a:ext>
            </a:extLst>
          </p:cNvPr>
          <p:cNvSpPr/>
          <p:nvPr userDrawn="1"/>
        </p:nvSpPr>
        <p:spPr>
          <a:xfrm>
            <a:off x="7957531" y="1172382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99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Potassium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5EEBE7-E7D4-0331-22C5-D7E13AD254DC}"/>
              </a:ext>
            </a:extLst>
          </p:cNvPr>
          <p:cNvSpPr txBox="1"/>
          <p:nvPr userDrawn="1"/>
        </p:nvSpPr>
        <p:spPr>
          <a:xfrm>
            <a:off x="7548771" y="54275"/>
            <a:ext cx="4517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00" dirty="0">
                <a:solidFill>
                  <a:srgbClr val="C0000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UW Nutrient Management Farmer Education</a:t>
            </a:r>
            <a:endParaRPr lang="en-US" sz="2800" spc="100" dirty="0"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B4D4C3F-351B-AB68-920F-733F27A18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7530" y="1744317"/>
            <a:ext cx="3514724" cy="1923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 i="0">
                <a:solidFill>
                  <a:srgbClr val="999966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Add talk title if you have one here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72DED1F-4584-49AC-1115-4D33ADBC83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96238" y="3792538"/>
            <a:ext cx="3476625" cy="2032000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pPr lvl="0"/>
            <a:r>
              <a:rPr lang="en-US" dirty="0"/>
              <a:t>Add you name, job title and affiliation here</a:t>
            </a:r>
          </a:p>
        </p:txBody>
      </p:sp>
    </p:spTree>
    <p:extLst>
      <p:ext uri="{BB962C8B-B14F-4D97-AF65-F5344CB8AC3E}">
        <p14:creationId xmlns:p14="http://schemas.microsoft.com/office/powerpoint/2010/main" val="2847205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7 Potassium 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animals in a field&#10;&#10;Description automatically generated">
            <a:extLst>
              <a:ext uri="{FF2B5EF4-FFF2-40B4-BE49-F238E27FC236}">
                <a16:creationId xmlns:a16="http://schemas.microsoft.com/office/drawing/2014/main" id="{BD145FD2-5554-F213-F317-BCB4E4C96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9208" y="-154"/>
            <a:ext cx="7419560" cy="6858000"/>
          </a:xfrm>
          <a:prstGeom prst="rect">
            <a:avLst/>
          </a:prstGeom>
        </p:spPr>
      </p:pic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F525C21A-BF6D-E3FA-D3C4-36BC267A163D}"/>
              </a:ext>
            </a:extLst>
          </p:cNvPr>
          <p:cNvSpPr/>
          <p:nvPr userDrawn="1"/>
        </p:nvSpPr>
        <p:spPr>
          <a:xfrm>
            <a:off x="7957531" y="1172382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Manure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5EEBE7-E7D4-0331-22C5-D7E13AD254DC}"/>
              </a:ext>
            </a:extLst>
          </p:cNvPr>
          <p:cNvSpPr txBox="1"/>
          <p:nvPr userDrawn="1"/>
        </p:nvSpPr>
        <p:spPr>
          <a:xfrm>
            <a:off x="7548771" y="54275"/>
            <a:ext cx="4517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00" dirty="0">
                <a:solidFill>
                  <a:srgbClr val="C0000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UW Nutrient Management Farmer Education</a:t>
            </a:r>
            <a:endParaRPr lang="en-US" sz="2800" spc="100" dirty="0"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B4D4C3F-351B-AB68-920F-733F27A18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7530" y="1744317"/>
            <a:ext cx="3514724" cy="1923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 i="0">
                <a:solidFill>
                  <a:srgbClr val="993366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Add talk title if you have one here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72DED1F-4584-49AC-1115-4D33ADBC83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96238" y="3792538"/>
            <a:ext cx="3476625" cy="2032000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pPr lvl="0"/>
            <a:r>
              <a:rPr lang="en-US" dirty="0"/>
              <a:t>Add you name, job title and affiliation here</a:t>
            </a:r>
          </a:p>
        </p:txBody>
      </p:sp>
    </p:spTree>
    <p:extLst>
      <p:ext uri="{BB962C8B-B14F-4D97-AF65-F5344CB8AC3E}">
        <p14:creationId xmlns:p14="http://schemas.microsoft.com/office/powerpoint/2010/main" val="325278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8 SnapPlus 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animals in a field&#10;&#10;Description automatically generated">
            <a:extLst>
              <a:ext uri="{FF2B5EF4-FFF2-40B4-BE49-F238E27FC236}">
                <a16:creationId xmlns:a16="http://schemas.microsoft.com/office/drawing/2014/main" id="{BD145FD2-5554-F213-F317-BCB4E4C96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9208" y="-154"/>
            <a:ext cx="7419560" cy="6858000"/>
          </a:xfrm>
          <a:prstGeom prst="rect">
            <a:avLst/>
          </a:prstGeom>
        </p:spPr>
      </p:pic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F525C21A-BF6D-E3FA-D3C4-36BC267A163D}"/>
              </a:ext>
            </a:extLst>
          </p:cNvPr>
          <p:cNvSpPr/>
          <p:nvPr userDrawn="1"/>
        </p:nvSpPr>
        <p:spPr>
          <a:xfrm>
            <a:off x="7957531" y="1172382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A5C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Manure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5EEBE7-E7D4-0331-22C5-D7E13AD254DC}"/>
              </a:ext>
            </a:extLst>
          </p:cNvPr>
          <p:cNvSpPr txBox="1"/>
          <p:nvPr userDrawn="1"/>
        </p:nvSpPr>
        <p:spPr>
          <a:xfrm>
            <a:off x="7548771" y="54275"/>
            <a:ext cx="4517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00" dirty="0">
                <a:solidFill>
                  <a:srgbClr val="C0000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UW Nutrient Management Farmer Education</a:t>
            </a:r>
            <a:endParaRPr lang="en-US" sz="2800" spc="100" dirty="0"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B4D4C3F-351B-AB68-920F-733F27A18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7530" y="1744317"/>
            <a:ext cx="3514724" cy="1923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 i="0">
                <a:solidFill>
                  <a:srgbClr val="A5CF4C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Add talk title if you have one here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72DED1F-4584-49AC-1115-4D33ADBC83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96238" y="3792538"/>
            <a:ext cx="3476625" cy="2032000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pPr lvl="0"/>
            <a:r>
              <a:rPr lang="en-US" dirty="0"/>
              <a:t>Add you name, job title and affiliation here</a:t>
            </a:r>
          </a:p>
        </p:txBody>
      </p:sp>
    </p:spTree>
    <p:extLst>
      <p:ext uri="{BB962C8B-B14F-4D97-AF65-F5344CB8AC3E}">
        <p14:creationId xmlns:p14="http://schemas.microsoft.com/office/powerpoint/2010/main" val="3987086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.1 Potassium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C10B-AEEC-C454-6217-637A980B1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497" y="780222"/>
            <a:ext cx="9955086" cy="9104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521BC-7CDA-58A2-DBEC-CF3470ED92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36496" y="1825625"/>
            <a:ext cx="9955087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2652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animals in a field&#10;&#10;Description automatically generated">
            <a:extLst>
              <a:ext uri="{FF2B5EF4-FFF2-40B4-BE49-F238E27FC236}">
                <a16:creationId xmlns:a16="http://schemas.microsoft.com/office/drawing/2014/main" id="{8142DDBD-DB73-F46E-281E-C2559A5F4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4"/>
            <a:ext cx="745435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919921-D005-463C-D71D-1D4BB8663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172" y="795130"/>
            <a:ext cx="10056063" cy="895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B8372-7707-8068-67B8-6D1AFC4BA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2172" y="1825625"/>
            <a:ext cx="100560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8DAD0A-0706-F08D-D5FF-611FC70373CC}"/>
              </a:ext>
            </a:extLst>
          </p:cNvPr>
          <p:cNvSpPr/>
          <p:nvPr userDrawn="1"/>
        </p:nvSpPr>
        <p:spPr>
          <a:xfrm>
            <a:off x="0" y="6703730"/>
            <a:ext cx="12192000" cy="15426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BD1C39-88CB-E6D2-2AE9-88B192D1094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332" y="5890441"/>
            <a:ext cx="1514936" cy="756568"/>
          </a:xfrm>
          <a:prstGeom prst="rect">
            <a:avLst/>
          </a:prstGeom>
        </p:spPr>
      </p:pic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90EAEF10-7D94-8C2A-FBBE-E654904D7482}"/>
              </a:ext>
            </a:extLst>
          </p:cNvPr>
          <p:cNvSpPr/>
          <p:nvPr userDrawn="1"/>
        </p:nvSpPr>
        <p:spPr>
          <a:xfrm>
            <a:off x="85740" y="193378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Nutrient Management</a:t>
            </a:r>
          </a:p>
        </p:txBody>
      </p:sp>
    </p:spTree>
    <p:extLst>
      <p:ext uri="{BB962C8B-B14F-4D97-AF65-F5344CB8AC3E}">
        <p14:creationId xmlns:p14="http://schemas.microsoft.com/office/powerpoint/2010/main" val="105685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66" r:id="rId2"/>
    <p:sldLayoutId id="2147483669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71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669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animals in a field&#10;&#10;Description automatically generated">
            <a:extLst>
              <a:ext uri="{FF2B5EF4-FFF2-40B4-BE49-F238E27FC236}">
                <a16:creationId xmlns:a16="http://schemas.microsoft.com/office/drawing/2014/main" id="{8142DDBD-DB73-F46E-281E-C2559A5F4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4"/>
            <a:ext cx="745435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919921-D005-463C-D71D-1D4BB8663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172" y="795130"/>
            <a:ext cx="10056063" cy="895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B8372-7707-8068-67B8-6D1AFC4BA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2172" y="1825625"/>
            <a:ext cx="100560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8DAD0A-0706-F08D-D5FF-611FC70373CC}"/>
              </a:ext>
            </a:extLst>
          </p:cNvPr>
          <p:cNvSpPr/>
          <p:nvPr userDrawn="1"/>
        </p:nvSpPr>
        <p:spPr>
          <a:xfrm>
            <a:off x="0" y="6703730"/>
            <a:ext cx="12192000" cy="15426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BD1C39-88CB-E6D2-2AE9-88B192D1094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332" y="5890441"/>
            <a:ext cx="1514936" cy="756568"/>
          </a:xfrm>
          <a:prstGeom prst="rect">
            <a:avLst/>
          </a:prstGeom>
        </p:spPr>
      </p:pic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90EAEF10-7D94-8C2A-FBBE-E654904D7482}"/>
              </a:ext>
            </a:extLst>
          </p:cNvPr>
          <p:cNvSpPr/>
          <p:nvPr userDrawn="1"/>
        </p:nvSpPr>
        <p:spPr>
          <a:xfrm>
            <a:off x="85740" y="193378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99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>
                <a:solidFill>
                  <a:schemeClr val="bg1"/>
                </a:solidFill>
              </a:rPr>
              <a:t>Potassium</a:t>
            </a:r>
          </a:p>
        </p:txBody>
      </p:sp>
    </p:spTree>
    <p:extLst>
      <p:ext uri="{BB962C8B-B14F-4D97-AF65-F5344CB8AC3E}">
        <p14:creationId xmlns:p14="http://schemas.microsoft.com/office/powerpoint/2010/main" val="71938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714" r:id="rId5"/>
    <p:sldLayoutId id="214748371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99996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ipcm.wisc.edu/wp-content/uploads/sites/54/2023/08/NPM-Fast-Facts-Magazine.pdf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pcm.wisc.edu/wp-content/uploads/sites/54/2024/06/UW-NPM-Potassium-Cycle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65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64AF9-290B-5E39-1F91-3E21BBA01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1354" y="-5969"/>
            <a:ext cx="9955086" cy="910466"/>
          </a:xfrm>
        </p:spPr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Seasonal Effect on Soil Test 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26EC1-1093-D628-2C6C-F9767C030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496" y="906387"/>
            <a:ext cx="9955087" cy="52705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 Seen almost yearly and can be large.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The net effect is that soil test K drops until the crop reaches physiological maturity and then increases slowly as the K is leached from the residue. </a:t>
            </a:r>
          </a:p>
          <a:p>
            <a:r>
              <a:rPr lang="en-US" sz="2200" dirty="0">
                <a:ea typeface="Calibri"/>
                <a:cs typeface="Calibri"/>
              </a:rPr>
              <a:t>Soil sampling in the </a:t>
            </a:r>
            <a:r>
              <a:rPr lang="en-US" sz="2200" b="1" dirty="0">
                <a:ea typeface="Calibri"/>
                <a:cs typeface="Calibri"/>
              </a:rPr>
              <a:t>FALL</a:t>
            </a:r>
            <a:r>
              <a:rPr lang="en-US" sz="2200" dirty="0">
                <a:ea typeface="Calibri"/>
                <a:cs typeface="Calibri"/>
              </a:rPr>
              <a:t> for grain crops often results in a lower K soil test than spring sampling.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 dirty="0">
                <a:ea typeface="Calibri"/>
                <a:cs typeface="Calibri"/>
              </a:rPr>
              <a:t>The difference can be as much as 50 to 100 </a:t>
            </a:r>
            <a:r>
              <a:rPr lang="en-US" sz="2200" err="1">
                <a:ea typeface="Calibri"/>
                <a:cs typeface="Calibri"/>
              </a:rPr>
              <a:t>lb</a:t>
            </a:r>
            <a:r>
              <a:rPr lang="en-US" sz="2200">
                <a:ea typeface="Calibri"/>
                <a:cs typeface="Calibri"/>
              </a:rPr>
              <a:t> per acre </a:t>
            </a:r>
            <a:endParaRPr lang="en-US" sz="2200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 dirty="0">
                <a:ea typeface="Calibri"/>
                <a:cs typeface="Calibri"/>
              </a:rPr>
              <a:t>Effect  will be greatest if sampling is done immediately after harvest in a dry fall with little rain to leach the K from the plants. </a:t>
            </a:r>
            <a:endParaRPr lang="en-US" sz="220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 dirty="0">
                <a:ea typeface="Calibri"/>
                <a:cs typeface="Calibri"/>
              </a:rPr>
              <a:t>A </a:t>
            </a:r>
            <a:r>
              <a:rPr lang="en-US" sz="2200" b="1" dirty="0">
                <a:ea typeface="Calibri"/>
                <a:cs typeface="Calibri"/>
              </a:rPr>
              <a:t>SPRING</a:t>
            </a:r>
            <a:r>
              <a:rPr lang="en-US" sz="2200" dirty="0">
                <a:ea typeface="Calibri"/>
                <a:cs typeface="Calibri"/>
              </a:rPr>
              <a:t> sample is a more accurate measurement of what the plant will see during the season</a:t>
            </a:r>
            <a:endParaRPr lang="en-US" sz="1800" dirty="0">
              <a:ea typeface="Calibri"/>
              <a:cs typeface="Calibri"/>
            </a:endParaRPr>
          </a:p>
          <a:p>
            <a:r>
              <a:rPr lang="en-US" sz="2200">
                <a:ea typeface="Calibri"/>
                <a:cs typeface="Calibri"/>
              </a:rPr>
              <a:t> For crops where the entire plant is harvested such as hay, and corn silage, K removal is highest since everything taken up by the plant is removed from the field. In these cases, the K soil test can drop very quickly. </a:t>
            </a:r>
            <a:endParaRPr lang="en-US" sz="22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9502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4489D-4F3B-800E-9553-5B3D073BA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Potassium Management</a:t>
            </a:r>
          </a:p>
        </p:txBody>
      </p:sp>
    </p:spTree>
    <p:extLst>
      <p:ext uri="{BB962C8B-B14F-4D97-AF65-F5344CB8AC3E}">
        <p14:creationId xmlns:p14="http://schemas.microsoft.com/office/powerpoint/2010/main" val="1252512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D5A7A-F265-DD95-6BED-09AECA4E0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Calibri Light"/>
                <a:cs typeface="Calibri Light"/>
              </a:rPr>
              <a:t>Following Along in Fast Facts? </a:t>
            </a:r>
            <a:br>
              <a:rPr lang="en-US" dirty="0">
                <a:ea typeface="Calibri Light"/>
                <a:cs typeface="Calibri Light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F4FDE-2E9E-B1A3-AC28-2480F48F8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624" y="1726440"/>
            <a:ext cx="597205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Calibri Light"/>
                <a:cs typeface="Calibri Light"/>
              </a:rPr>
              <a:t>Potassium</a:t>
            </a:r>
            <a:r>
              <a:rPr lang="en-US" dirty="0">
                <a:ea typeface="Calibri Light"/>
                <a:cs typeface="Calibri"/>
              </a:rPr>
              <a:t>: </a:t>
            </a:r>
            <a:r>
              <a:rPr lang="en-US" dirty="0">
                <a:ea typeface="Calibri"/>
                <a:cs typeface="Calibri"/>
              </a:rPr>
              <a:t>Pages 22-23 in </a:t>
            </a:r>
            <a:r>
              <a:rPr lang="en-US" dirty="0">
                <a:ea typeface="Calibri"/>
                <a:cs typeface="Calibri"/>
                <a:hlinkClick r:id="rId2"/>
              </a:rPr>
              <a:t>Nutrient Management Fast Facts</a:t>
            </a: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1D0C83-41C4-DB1C-2EB1-D545073C1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6891" y="445754"/>
            <a:ext cx="3833813" cy="5000626"/>
          </a:xfrm>
          <a:prstGeom prst="rect">
            <a:avLst/>
          </a:prstGeom>
        </p:spPr>
      </p:pic>
      <p:pic>
        <p:nvPicPr>
          <p:cNvPr id="6" name="Picture 5" descr="A qr code on a white background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72AF1A8B-5625-7CE2-60CD-B572EC4FE4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985" y="3277426"/>
            <a:ext cx="3325545" cy="332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42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B5A71-773A-48AB-C567-E0C41FA2F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1D4DC-E48D-58B6-7E77-DB7965B2E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Potassium Fertilizer Sources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E7DE4BD-67F6-6BEC-F471-A35AD9FC7D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144838"/>
              </p:ext>
            </p:extLst>
          </p:nvPr>
        </p:nvGraphicFramePr>
        <p:xfrm>
          <a:off x="1749287" y="2005127"/>
          <a:ext cx="9183756" cy="32258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61252">
                  <a:extLst>
                    <a:ext uri="{9D8B030D-6E8A-4147-A177-3AD203B41FA5}">
                      <a16:colId xmlns:a16="http://schemas.microsoft.com/office/drawing/2014/main" val="3337771734"/>
                    </a:ext>
                  </a:extLst>
                </a:gridCol>
                <a:gridCol w="3061252">
                  <a:extLst>
                    <a:ext uri="{9D8B030D-6E8A-4147-A177-3AD203B41FA5}">
                      <a16:colId xmlns:a16="http://schemas.microsoft.com/office/drawing/2014/main" val="3780321818"/>
                    </a:ext>
                  </a:extLst>
                </a:gridCol>
                <a:gridCol w="3061252">
                  <a:extLst>
                    <a:ext uri="{9D8B030D-6E8A-4147-A177-3AD203B41FA5}">
                      <a16:colId xmlns:a16="http://schemas.microsoft.com/office/drawing/2014/main" val="2102231025"/>
                    </a:ext>
                  </a:extLst>
                </a:gridCol>
              </a:tblGrid>
              <a:tr h="526627">
                <a:tc>
                  <a:txBody>
                    <a:bodyPr/>
                    <a:lstStyle/>
                    <a:p>
                      <a:r>
                        <a:rPr lang="en-US" sz="2400" dirty="0"/>
                        <a:t>Fertilizer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Fertilizer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Salt Index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919427"/>
                  </a:ext>
                </a:extLst>
              </a:tr>
              <a:tr h="526627">
                <a:tc>
                  <a:txBody>
                    <a:bodyPr/>
                    <a:lstStyle/>
                    <a:p>
                      <a:r>
                        <a:rPr lang="en-US" sz="2400" dirty="0"/>
                        <a:t>Potassium chloride  (potash)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0-0-60 (62)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495992"/>
                  </a:ext>
                </a:extLst>
              </a:tr>
              <a:tr h="526627">
                <a:tc>
                  <a:txBody>
                    <a:bodyPr/>
                    <a:lstStyle/>
                    <a:p>
                      <a:r>
                        <a:rPr lang="en-US" sz="2400" dirty="0"/>
                        <a:t>Potassium-magnesium sulfate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0-0-22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569180"/>
                  </a:ext>
                </a:extLst>
              </a:tr>
              <a:tr h="526627">
                <a:tc>
                  <a:txBody>
                    <a:bodyPr/>
                    <a:lstStyle/>
                    <a:p>
                      <a:r>
                        <a:rPr lang="en-US" sz="2400" dirty="0"/>
                        <a:t>Potassium nitrate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13-0-44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505272"/>
                  </a:ext>
                </a:extLst>
              </a:tr>
              <a:tr h="526627">
                <a:tc>
                  <a:txBody>
                    <a:bodyPr/>
                    <a:lstStyle/>
                    <a:p>
                      <a:r>
                        <a:rPr lang="en-US" sz="2400" dirty="0"/>
                        <a:t>Potassium sulfate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0-0-50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605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8714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43074-EAC5-8E2C-2B46-B5A0FD9BB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 Test K Changes Quickly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CE965-EC35-250B-1208-20F2D2E62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Soil buffering capacity</a:t>
            </a:r>
            <a:endParaRPr lang="en-US" dirty="0">
              <a:cs typeface="Calibri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The amount of fertilizer needed to change the soil test level by 1 ppm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6 - 7 </a:t>
            </a:r>
            <a:r>
              <a:rPr lang="en-US" dirty="0" err="1"/>
              <a:t>lbs</a:t>
            </a:r>
            <a:r>
              <a:rPr lang="en-US" dirty="0"/>
              <a:t> K</a:t>
            </a:r>
            <a:r>
              <a:rPr lang="en-US" baseline="-25000" dirty="0"/>
              <a:t>2</a:t>
            </a:r>
            <a:r>
              <a:rPr lang="en-US" dirty="0"/>
              <a:t>O/acre  =  1 ppm change in soil K</a:t>
            </a:r>
            <a:endParaRPr lang="en-US" dirty="0">
              <a:cs typeface="Calibri"/>
            </a:endParaRP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dirty="0"/>
              <a:t>Less time is required to either lower or raise soil test K levels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Larger crop demand for K than P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1944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EF374-E246-4EF2-C6E5-D56F4B765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Crop Nutrient Removal</a:t>
            </a:r>
          </a:p>
        </p:txBody>
      </p:sp>
      <p:sp>
        <p:nvSpPr>
          <p:cNvPr id="3" name="Line 5">
            <a:extLst>
              <a:ext uri="{FF2B5EF4-FFF2-40B4-BE49-F238E27FC236}">
                <a16:creationId xmlns:a16="http://schemas.microsoft.com/office/drawing/2014/main" id="{2641E2C5-FC5B-672E-E0EE-61EB668A26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19184" y="2004912"/>
            <a:ext cx="8753632" cy="13579"/>
          </a:xfrm>
          <a:prstGeom prst="line">
            <a:avLst/>
          </a:prstGeom>
          <a:noFill/>
          <a:ln w="28575">
            <a:solidFill>
              <a:srgbClr val="5B52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240B5DF-313F-EB7E-DC95-3E2B87944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749" y="2092784"/>
            <a:ext cx="9955085" cy="376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7713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6705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003300"/>
                </a:solidFill>
                <a:latin typeface="+mn-lt"/>
              </a:defRPr>
            </a:lvl2pPr>
            <a:lvl3pPr marL="12049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3300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0033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0033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 sz="2000">
                <a:solidFill>
                  <a:srgbClr val="0033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 sz="2000">
                <a:solidFill>
                  <a:srgbClr val="0033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 sz="2000">
                <a:solidFill>
                  <a:srgbClr val="0033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 sz="2000">
                <a:solidFill>
                  <a:srgbClr val="003300"/>
                </a:solidFill>
                <a:latin typeface="+mn-lt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				     N		  P</a:t>
            </a:r>
            <a:r>
              <a:rPr kumimoji="0" lang="en-US" altLang="en-US" sz="2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O</a:t>
            </a:r>
            <a:r>
              <a:rPr kumimoji="0" lang="en-US" altLang="en-US" sz="2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5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		K</a:t>
            </a:r>
            <a:r>
              <a:rPr kumimoji="0" lang="en-US" altLang="en-US" sz="2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O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				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- - - - - - - - - - 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lb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/a/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yr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 - - - - - - - -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Corn  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(160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bu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/a)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		   190*	   60		 45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Corn silage  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(23 ton/a)</a:t>
            </a:r>
            <a:r>
              <a:rPr lang="en-US" altLang="en-US" sz="2800" kern="0" dirty="0">
                <a:solidFill>
                  <a:schemeClr val="tx1"/>
                </a:solidFill>
              </a:rPr>
              <a:t>           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  190*	   80		190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Soybean  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(40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bu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/a)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		   160		   30		 55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Alfalfa  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(5 ton/a)	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	   300		   65		300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	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 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19B06449-E87B-8AB8-1FE0-06AAE811FA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19184" y="2631765"/>
            <a:ext cx="8753632" cy="13579"/>
          </a:xfrm>
          <a:prstGeom prst="line">
            <a:avLst/>
          </a:prstGeom>
          <a:noFill/>
          <a:ln w="28575">
            <a:solidFill>
              <a:srgbClr val="5B52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336E806E-D3E1-E108-8FC0-21ED7E68FC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19184" y="5720021"/>
            <a:ext cx="8753632" cy="13579"/>
          </a:xfrm>
          <a:prstGeom prst="line">
            <a:avLst/>
          </a:prstGeom>
          <a:noFill/>
          <a:ln w="28575">
            <a:solidFill>
              <a:srgbClr val="5B52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D730ABCD-E9DF-205A-B5BE-BCC9FB475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184" y="5861738"/>
            <a:ext cx="5410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36705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+mn-lt"/>
              </a:rPr>
              <a:t>*Recommended N application rate at 0.05 N:Corn price ratio.</a:t>
            </a:r>
          </a:p>
        </p:txBody>
      </p:sp>
    </p:spTree>
    <p:extLst>
      <p:ext uri="{BB962C8B-B14F-4D97-AF65-F5344CB8AC3E}">
        <p14:creationId xmlns:p14="http://schemas.microsoft.com/office/powerpoint/2010/main" val="2858141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43074-EAC5-8E2C-2B46-B5A0FD9BB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 Test K Changes Quickly: </a:t>
            </a:r>
            <a:r>
              <a:rPr lang="en-US" i="1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CE965-EC35-250B-1208-20F2D2E62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Soil test K = 200 ppm (EH)</a:t>
            </a:r>
          </a:p>
          <a:p>
            <a:r>
              <a:rPr lang="en-US" dirty="0"/>
              <a:t>Track draw-down of K over a CCOHHH rotation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828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43074-EAC5-8E2C-2B46-B5A0FD9BB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 Test K Changes Quickly: </a:t>
            </a:r>
            <a:r>
              <a:rPr lang="en-US" i="1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CE965-EC35-250B-1208-20F2D2E62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ABABA"/>
                </a:solidFill>
              </a:rPr>
              <a:t>Soil test K = 200 ppm (EH)</a:t>
            </a:r>
          </a:p>
          <a:p>
            <a:r>
              <a:rPr lang="en-US" dirty="0">
                <a:solidFill>
                  <a:srgbClr val="BABABA"/>
                </a:solidFill>
              </a:rPr>
              <a:t>Track draw-down of K over a CCOHHH rotation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Corn @ 160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bu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/a removes 45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lb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K</a:t>
            </a:r>
            <a:r>
              <a:rPr lang="en-US" sz="2800" baseline="-250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O/a/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yr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b="1" dirty="0"/>
              <a:t>x 2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Oats @ 100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bu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/a removes 20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lb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K</a:t>
            </a:r>
            <a:r>
              <a:rPr lang="en-US" sz="2800" baseline="-250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O/a/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yr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Alfalfa @ 5 tons/a removes 300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lb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K</a:t>
            </a:r>
            <a:r>
              <a:rPr lang="en-US" sz="2800" baseline="-250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O/a/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yr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b="1" dirty="0"/>
              <a:t>x 3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3200" b="1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/>
              <a:t>Removal of K</a:t>
            </a:r>
            <a:r>
              <a:rPr lang="en-US" sz="3200" b="1" baseline="-25000" dirty="0"/>
              <a:t>2</a:t>
            </a:r>
            <a:r>
              <a:rPr lang="en-US" sz="3200" b="1" dirty="0"/>
              <a:t>O over rotation = 1,010 </a:t>
            </a:r>
            <a:r>
              <a:rPr lang="en-US" sz="3200" b="1" dirty="0" err="1"/>
              <a:t>lbs</a:t>
            </a:r>
            <a:r>
              <a:rPr lang="en-US" sz="3200" b="1" dirty="0"/>
              <a:t> K</a:t>
            </a:r>
            <a:r>
              <a:rPr lang="en-US" sz="3200" b="1" baseline="-25000" dirty="0"/>
              <a:t>2</a:t>
            </a:r>
            <a:r>
              <a:rPr lang="en-US" sz="3200" b="1" dirty="0"/>
              <a:t>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112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43074-EAC5-8E2C-2B46-B5A0FD9BB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 Test K Changes Quickly: </a:t>
            </a:r>
            <a:r>
              <a:rPr lang="en-US" i="1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CE965-EC35-250B-1208-20F2D2E62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ABABA"/>
                </a:solidFill>
              </a:rPr>
              <a:t>Soil test K = 200 ppm (EH)</a:t>
            </a:r>
          </a:p>
          <a:p>
            <a:r>
              <a:rPr lang="en-US" dirty="0">
                <a:solidFill>
                  <a:srgbClr val="BABABA"/>
                </a:solidFill>
              </a:rPr>
              <a:t>Track draw-down of K over a CCOHHH rotation</a:t>
            </a:r>
          </a:p>
          <a:p>
            <a:r>
              <a:rPr lang="en-US" dirty="0">
                <a:solidFill>
                  <a:srgbClr val="BABABA"/>
                </a:solidFill>
              </a:rPr>
              <a:t>Removal of K</a:t>
            </a:r>
            <a:r>
              <a:rPr lang="en-US" baseline="-25000" dirty="0">
                <a:solidFill>
                  <a:srgbClr val="BABABA"/>
                </a:solidFill>
              </a:rPr>
              <a:t>2</a:t>
            </a:r>
            <a:r>
              <a:rPr lang="en-US" dirty="0">
                <a:solidFill>
                  <a:srgbClr val="BABABA"/>
                </a:solidFill>
              </a:rPr>
              <a:t>O over rotation = 1,010 </a:t>
            </a:r>
            <a:r>
              <a:rPr lang="en-US" dirty="0" err="1">
                <a:solidFill>
                  <a:srgbClr val="BABABA"/>
                </a:solidFill>
              </a:rPr>
              <a:t>lbs</a:t>
            </a:r>
            <a:r>
              <a:rPr lang="en-US" dirty="0">
                <a:solidFill>
                  <a:srgbClr val="BABABA"/>
                </a:solidFill>
              </a:rPr>
              <a:t> K</a:t>
            </a:r>
            <a:r>
              <a:rPr lang="en-US" baseline="-25000" dirty="0">
                <a:solidFill>
                  <a:srgbClr val="BABABA"/>
                </a:solidFill>
              </a:rPr>
              <a:t>2</a:t>
            </a:r>
            <a:r>
              <a:rPr lang="en-US" dirty="0">
                <a:solidFill>
                  <a:srgbClr val="BABABA"/>
                </a:solidFill>
              </a:rPr>
              <a:t>O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dirty="0"/>
              <a:t>Change in soil test K = 1,010 K</a:t>
            </a:r>
            <a:r>
              <a:rPr lang="en-US" sz="3600" b="1" baseline="-25000" dirty="0"/>
              <a:t>2</a:t>
            </a:r>
            <a:r>
              <a:rPr lang="en-US" sz="3600" b="1" dirty="0"/>
              <a:t>O/7 = 144 ppm 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743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43074-EAC5-8E2C-2B46-B5A0FD9BB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 Test K Changes Quickly: </a:t>
            </a:r>
            <a:r>
              <a:rPr lang="en-US" i="1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CE965-EC35-250B-1208-20F2D2E62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ABABA"/>
                </a:solidFill>
              </a:rPr>
              <a:t>Soil test K = 200 ppm (EH)</a:t>
            </a:r>
          </a:p>
          <a:p>
            <a:r>
              <a:rPr lang="en-US" dirty="0">
                <a:solidFill>
                  <a:srgbClr val="BABABA"/>
                </a:solidFill>
              </a:rPr>
              <a:t>Track draw-down of K over a CCOHHH rotation</a:t>
            </a:r>
          </a:p>
          <a:p>
            <a:r>
              <a:rPr lang="en-US" dirty="0">
                <a:solidFill>
                  <a:srgbClr val="BABABA"/>
                </a:solidFill>
              </a:rPr>
              <a:t>Removal of K</a:t>
            </a:r>
            <a:r>
              <a:rPr lang="en-US" baseline="-25000" dirty="0">
                <a:solidFill>
                  <a:srgbClr val="BABABA"/>
                </a:solidFill>
              </a:rPr>
              <a:t>2</a:t>
            </a:r>
            <a:r>
              <a:rPr lang="en-US" dirty="0">
                <a:solidFill>
                  <a:srgbClr val="BABABA"/>
                </a:solidFill>
              </a:rPr>
              <a:t>O over rotation = 1,010 </a:t>
            </a:r>
            <a:r>
              <a:rPr lang="en-US" dirty="0" err="1">
                <a:solidFill>
                  <a:srgbClr val="BABABA"/>
                </a:solidFill>
              </a:rPr>
              <a:t>lbs</a:t>
            </a:r>
            <a:r>
              <a:rPr lang="en-US" dirty="0">
                <a:solidFill>
                  <a:srgbClr val="BABABA"/>
                </a:solidFill>
              </a:rPr>
              <a:t> K</a:t>
            </a:r>
            <a:r>
              <a:rPr lang="en-US" baseline="-25000" dirty="0">
                <a:solidFill>
                  <a:srgbClr val="BABABA"/>
                </a:solidFill>
              </a:rPr>
              <a:t>2</a:t>
            </a:r>
            <a:r>
              <a:rPr lang="en-US" dirty="0">
                <a:solidFill>
                  <a:srgbClr val="BABABA"/>
                </a:solidFill>
              </a:rPr>
              <a:t>O</a:t>
            </a:r>
          </a:p>
          <a:p>
            <a:r>
              <a:rPr lang="en-US" dirty="0">
                <a:solidFill>
                  <a:srgbClr val="BABABA"/>
                </a:solidFill>
              </a:rPr>
              <a:t>Change in soil test K = 1,010 K</a:t>
            </a:r>
            <a:r>
              <a:rPr lang="en-US" baseline="-25000" dirty="0">
                <a:solidFill>
                  <a:srgbClr val="BABABA"/>
                </a:solidFill>
              </a:rPr>
              <a:t>2</a:t>
            </a:r>
            <a:r>
              <a:rPr lang="en-US" dirty="0">
                <a:solidFill>
                  <a:srgbClr val="BABABA"/>
                </a:solidFill>
              </a:rPr>
              <a:t>O/7 = 144 ppm K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dirty="0"/>
              <a:t>Soil test K = 56 ppm (VL) after the 6-year rotation</a:t>
            </a:r>
          </a:p>
          <a:p>
            <a:pPr marL="457200" lvl="1" indent="0" algn="ctr">
              <a:buNone/>
            </a:pPr>
            <a:r>
              <a:rPr lang="en-US" sz="3200" dirty="0"/>
              <a:t>(200 ppm K – 144 ppm K = 56 ppm K)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231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4489D-4F3B-800E-9553-5B3D073BA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Potassium Basics</a:t>
            </a:r>
          </a:p>
        </p:txBody>
      </p:sp>
      <p:pic>
        <p:nvPicPr>
          <p:cNvPr id="4" name="Picture 3" descr="A logo with a sun and leaves&#10;&#10;Description automatically generated">
            <a:extLst>
              <a:ext uri="{FF2B5EF4-FFF2-40B4-BE49-F238E27FC236}">
                <a16:creationId xmlns:a16="http://schemas.microsoft.com/office/drawing/2014/main" id="{A2EAABAF-2C58-1DFA-1A75-5FF9E1AD3E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8850" y="5964334"/>
            <a:ext cx="1587428" cy="71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68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61123-A7CD-6091-53AC-B69E849FE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Soil Testing to Monitor 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B821C-0432-D490-ECEB-A1C4A7BF5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496" y="1711681"/>
            <a:ext cx="9691590" cy="47216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Try to maintain soil test levels in the </a:t>
            </a:r>
            <a:r>
              <a:rPr lang="en-US" b="1" dirty="0">
                <a:cs typeface="Calibri"/>
              </a:rPr>
              <a:t>optimum</a:t>
            </a:r>
            <a:r>
              <a:rPr lang="en-US" dirty="0">
                <a:cs typeface="Calibri"/>
              </a:rPr>
              <a:t> range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Use soil test results to identify field that need </a:t>
            </a:r>
            <a:r>
              <a:rPr lang="en-US">
                <a:cs typeface="Calibri"/>
              </a:rPr>
              <a:t>additional nutrients and prioritize fields for manure applications</a:t>
            </a:r>
            <a:endParaRPr lang="en-US"/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dirty="0">
                <a:cs typeface="Calibri"/>
              </a:rPr>
              <a:t>Targe fields low in K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dirty="0">
                <a:cs typeface="Calibri"/>
              </a:rPr>
              <a:t>Sands and organic soils may require annual applications</a:t>
            </a:r>
            <a:endParaRPr lang="en-US" dirty="0"/>
          </a:p>
          <a:p>
            <a:r>
              <a:rPr lang="en-US" dirty="0">
                <a:cs typeface="Calibri"/>
              </a:rPr>
              <a:t>Base K applications on soil test results AND realistic crop yield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cs typeface="Calibri"/>
              </a:rPr>
              <a:t>Realistic crop yield = multi-year yield avg + 10-15%</a:t>
            </a:r>
          </a:p>
          <a:p>
            <a:r>
              <a:rPr lang="en-US" dirty="0">
                <a:cs typeface="Calibri"/>
              </a:rPr>
              <a:t>Be sure to credit non-commercial fertilizer sources</a:t>
            </a:r>
          </a:p>
          <a:p>
            <a:pPr marL="0" indent="0">
              <a:buNone/>
            </a:pPr>
            <a:endParaRPr lang="en-US" sz="1000" dirty="0">
              <a:cs typeface="Calibri"/>
            </a:endParaRPr>
          </a:p>
          <a:p>
            <a:endParaRPr lang="en-US" sz="1000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17CB1D-7ADF-A145-4298-F2A02B0344D0}"/>
              </a:ext>
            </a:extLst>
          </p:cNvPr>
          <p:cNvSpPr txBox="1"/>
          <p:nvPr/>
        </p:nvSpPr>
        <p:spPr>
          <a:xfrm>
            <a:off x="2714212" y="2397833"/>
            <a:ext cx="5923238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chemeClr val="accent5"/>
                </a:solidFill>
                <a:cs typeface="Calibri"/>
              </a:rPr>
              <a:t>Crop removal = nutrient additions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58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7AFC30BE-90D0-FC48-B137-D4B4936BD0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4704" y="1971675"/>
            <a:ext cx="6515293" cy="409119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8A9A294-FB44-A985-95DC-076612C0B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baseline="-25000" dirty="0"/>
              <a:t>2</a:t>
            </a:r>
            <a:r>
              <a:rPr lang="en-US" dirty="0"/>
              <a:t>O Recommendations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79BA62F-8DAA-FF92-857E-467F6D48E474}"/>
              </a:ext>
            </a:extLst>
          </p:cNvPr>
          <p:cNvGrpSpPr/>
          <p:nvPr/>
        </p:nvGrpSpPr>
        <p:grpSpPr>
          <a:xfrm>
            <a:off x="7477126" y="271462"/>
            <a:ext cx="4638674" cy="6353175"/>
            <a:chOff x="-3365283" y="434049"/>
            <a:chExt cx="4886189" cy="66757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DC4452F-1194-E527-F7C3-AAE3468E56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365283" y="434050"/>
              <a:ext cx="2615984" cy="667569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2CB7677-F8FF-FFAC-8CBA-1D0EDAD0DE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720722" y="434049"/>
              <a:ext cx="2241628" cy="6675699"/>
            </a:xfrm>
            <a:prstGeom prst="rect">
              <a:avLst/>
            </a:prstGeom>
          </p:spPr>
        </p:pic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281CD2F-0645-521C-7700-694CB63DFC19}"/>
              </a:ext>
            </a:extLst>
          </p:cNvPr>
          <p:cNvCxnSpPr/>
          <p:nvPr/>
        </p:nvCxnSpPr>
        <p:spPr>
          <a:xfrm>
            <a:off x="1371600" y="1828800"/>
            <a:ext cx="0" cy="85725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B6CC806-A1AA-B55A-30A3-6B9A3445C3BA}"/>
              </a:ext>
            </a:extLst>
          </p:cNvPr>
          <p:cNvCxnSpPr>
            <a:cxnSpLocks/>
          </p:cNvCxnSpPr>
          <p:nvPr/>
        </p:nvCxnSpPr>
        <p:spPr>
          <a:xfrm rot="-5400000">
            <a:off x="671979" y="2671082"/>
            <a:ext cx="0" cy="85725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7FA4B83-1FEF-A30B-45F5-C23A304410F6}"/>
              </a:ext>
            </a:extLst>
          </p:cNvPr>
          <p:cNvCxnSpPr>
            <a:cxnSpLocks/>
          </p:cNvCxnSpPr>
          <p:nvPr/>
        </p:nvCxnSpPr>
        <p:spPr>
          <a:xfrm rot="-5400000">
            <a:off x="671979" y="3433081"/>
            <a:ext cx="0" cy="85725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41BCDD3-242D-7F5D-4435-0813D5361D2D}"/>
              </a:ext>
            </a:extLst>
          </p:cNvPr>
          <p:cNvCxnSpPr>
            <a:cxnSpLocks/>
          </p:cNvCxnSpPr>
          <p:nvPr/>
        </p:nvCxnSpPr>
        <p:spPr>
          <a:xfrm rot="-5400000">
            <a:off x="671979" y="4195081"/>
            <a:ext cx="0" cy="85725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A53794C-84D8-AFBF-853B-BA9643A30C57}"/>
              </a:ext>
            </a:extLst>
          </p:cNvPr>
          <p:cNvCxnSpPr>
            <a:cxnSpLocks/>
          </p:cNvCxnSpPr>
          <p:nvPr/>
        </p:nvCxnSpPr>
        <p:spPr>
          <a:xfrm rot="-5400000">
            <a:off x="671979" y="4967966"/>
            <a:ext cx="0" cy="85725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72573E1-C49E-B570-312F-2F6704B27499}"/>
              </a:ext>
            </a:extLst>
          </p:cNvPr>
          <p:cNvCxnSpPr>
            <a:cxnSpLocks/>
          </p:cNvCxnSpPr>
          <p:nvPr/>
        </p:nvCxnSpPr>
        <p:spPr>
          <a:xfrm>
            <a:off x="9503229" y="119743"/>
            <a:ext cx="0" cy="54088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567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103B5-BC80-9A76-8B31-3490C502A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Manure Applications to Hay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96592-0782-C7DB-3C80-8F9AA0143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Apply the manure before the new seeding to meet partial potash demands of the rotation.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Top-dress established hay with manure.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Limit rate to 10-12 tons/acre or 3,000 – 5,000 gallons/acre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Spread on older hay stands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Spread on firm soils – avoid compaction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Spread ASAP after cutting </a:t>
            </a:r>
          </a:p>
        </p:txBody>
      </p:sp>
    </p:spTree>
    <p:extLst>
      <p:ext uri="{BB962C8B-B14F-4D97-AF65-F5344CB8AC3E}">
        <p14:creationId xmlns:p14="http://schemas.microsoft.com/office/powerpoint/2010/main" val="919801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D5A7A-F265-DD95-6BED-09AECA4E0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932" y="161787"/>
            <a:ext cx="4654217" cy="910466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Calibri Light"/>
                <a:cs typeface="Calibri Light"/>
              </a:rPr>
              <a:t>Potassium Resources 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1D0C83-41C4-DB1C-2EB1-D545073C1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084" y="1072253"/>
            <a:ext cx="3582425" cy="4624430"/>
          </a:xfrm>
          <a:prstGeom prst="rect">
            <a:avLst/>
          </a:prstGeom>
        </p:spPr>
      </p:pic>
      <p:pic>
        <p:nvPicPr>
          <p:cNvPr id="4" name="Picture 3" descr="A diagram of a plant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75996FD1-88C7-F495-D9AA-7406998B33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731" y="1072253"/>
            <a:ext cx="3570839" cy="4624430"/>
          </a:xfrm>
          <a:prstGeom prst="rect">
            <a:avLst/>
          </a:prstGeom>
        </p:spPr>
      </p:pic>
      <p:pic>
        <p:nvPicPr>
          <p:cNvPr id="9" name="Picture 8" descr="A book cover of a farm&#10;&#10;Description automatically generated">
            <a:extLst>
              <a:ext uri="{FF2B5EF4-FFF2-40B4-BE49-F238E27FC236}">
                <a16:creationId xmlns:a16="http://schemas.microsoft.com/office/drawing/2014/main" id="{C0C929DA-1B31-DFE2-9ABA-2F8801E8F7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786" y="1451510"/>
            <a:ext cx="3023944" cy="39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70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F996E-06ED-FD0E-D240-F2DC2560A0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 rot="20580323">
            <a:off x="1057932" y="1125003"/>
            <a:ext cx="2519635" cy="1543849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Abadi" panose="020B0604020104020204" pitchFamily="34" charset="0"/>
              </a:rPr>
              <a:t>Thanks!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DA08A-B006-2D33-0BB5-22EB1ADFDB8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317750" y="3430609"/>
            <a:ext cx="7556500" cy="283686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Name</a:t>
            </a:r>
          </a:p>
          <a:p>
            <a:pPr marL="0" indent="0" algn="ctr">
              <a:buNone/>
            </a:pPr>
            <a:r>
              <a:rPr lang="en-US" dirty="0"/>
              <a:t>Title</a:t>
            </a:r>
          </a:p>
          <a:p>
            <a:pPr marL="0" indent="0" algn="ctr">
              <a:buNone/>
            </a:pPr>
            <a:r>
              <a:rPr lang="en-US" dirty="0"/>
              <a:t>Nutrient and Pest Management (NPM) Program</a:t>
            </a:r>
          </a:p>
          <a:p>
            <a:pPr marL="0" indent="0" algn="ctr">
              <a:buNone/>
            </a:pPr>
            <a:r>
              <a:rPr lang="en-US"/>
              <a:t>UW-Madison Division </a:t>
            </a:r>
            <a:r>
              <a:rPr lang="en-US" dirty="0"/>
              <a:t>of Extension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Email: Phone: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4898410-B6AD-730B-9793-188CF095233C}"/>
              </a:ext>
            </a:extLst>
          </p:cNvPr>
          <p:cNvSpPr txBox="1">
            <a:spLocks/>
          </p:cNvSpPr>
          <p:nvPr/>
        </p:nvSpPr>
        <p:spPr>
          <a:xfrm>
            <a:off x="3946916" y="1462726"/>
            <a:ext cx="4708072" cy="1691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>
                <a:latin typeface="Abadi" panose="020B0604020104020204" pitchFamily="34" charset="0"/>
              </a:rPr>
              <a:t>Questions?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90932A-30A4-1F0A-A3C9-008FA469BE5A}"/>
              </a:ext>
            </a:extLst>
          </p:cNvPr>
          <p:cNvSpPr/>
          <p:nvPr/>
        </p:nvSpPr>
        <p:spPr>
          <a:xfrm>
            <a:off x="0" y="6694714"/>
            <a:ext cx="12192000" cy="16328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794C7C-F1ED-6D8D-0310-CBECDB39FB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094" y="5888245"/>
            <a:ext cx="1518706" cy="75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1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29389-E63E-1E76-2E69-C932CB20E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697" y="798098"/>
            <a:ext cx="6026230" cy="910466"/>
          </a:xfrm>
        </p:spPr>
        <p:txBody>
          <a:bodyPr/>
          <a:lstStyle/>
          <a:p>
            <a:r>
              <a:rPr lang="en-US" dirty="0"/>
              <a:t>Potassium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D4986-3B1C-D7F3-68DE-0018BA225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885" y="1708563"/>
            <a:ext cx="7915991" cy="467097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a typeface="Calibri"/>
                <a:cs typeface="Calibri"/>
              </a:rPr>
              <a:t>Chemical symbol K  comes from Kalium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Common fertilizer potash (K20)</a:t>
            </a:r>
            <a:endParaRPr lang="en-US" dirty="0">
              <a:ea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Plants utilize K+ through root adsorption of K in the soluble (dissolved) form from the soil solution</a:t>
            </a:r>
            <a:endParaRPr lang="en-US" dirty="0">
              <a:ea typeface="Calibri"/>
              <a:cs typeface="Calibri"/>
            </a:endParaRPr>
          </a:p>
        </p:txBody>
      </p:sp>
      <p:pic>
        <p:nvPicPr>
          <p:cNvPr id="5" name="Picture 4" descr="A red square with white text and a symbol&#10;&#10;Description automatically generated">
            <a:extLst>
              <a:ext uri="{FF2B5EF4-FFF2-40B4-BE49-F238E27FC236}">
                <a16:creationId xmlns:a16="http://schemas.microsoft.com/office/drawing/2014/main" id="{810615A5-4231-90F1-9EC4-F8E8F3381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1777" y="1704022"/>
            <a:ext cx="282892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58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29389-E63E-1E76-2E69-C932CB20E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83" y="798098"/>
            <a:ext cx="6333009" cy="910466"/>
          </a:xfrm>
        </p:spPr>
        <p:txBody>
          <a:bodyPr>
            <a:normAutofit fontScale="90000"/>
          </a:bodyPr>
          <a:lstStyle/>
          <a:p>
            <a:r>
              <a:rPr lang="en-US" dirty="0"/>
              <a:t>Why is Potassium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D4986-3B1C-D7F3-68DE-0018BA225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845" y="1708563"/>
            <a:ext cx="6026231" cy="467097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Macronutrient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Movement of water, starches, and sugars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Stomata (leaf pores) opening and closing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Nutrients and carbohydrates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Regulates photosynthesis &amp; respiration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Stand persistence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Stalk strength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Insect &amp; disease defenses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Winter hardiness</a:t>
            </a:r>
          </a:p>
        </p:txBody>
      </p:sp>
      <p:pic>
        <p:nvPicPr>
          <p:cNvPr id="4" name="Picture 2" descr="Potassium Insight - AgWeb">
            <a:extLst>
              <a:ext uri="{FF2B5EF4-FFF2-40B4-BE49-F238E27FC236}">
                <a16:creationId xmlns:a16="http://schemas.microsoft.com/office/drawing/2014/main" id="{FE7B58F9-E9BB-C469-765E-E1A6ABFB4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62727" y="681037"/>
            <a:ext cx="4753487" cy="5101935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374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F25D8-A8E1-2E2A-66EE-8FD2D11B9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950" y="1712393"/>
            <a:ext cx="11104701" cy="48587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K deficiency in crops is common in Wisconsin. We grow many HIGH  </a:t>
            </a:r>
            <a:br>
              <a:rPr lang="en-US" dirty="0"/>
            </a:br>
            <a:r>
              <a:rPr lang="en-US" dirty="0"/>
              <a:t>K demand crops: forages,</a:t>
            </a:r>
            <a:r>
              <a:rPr lang="en-US" dirty="0">
                <a:ea typeface="Calibri"/>
                <a:cs typeface="Calibri"/>
              </a:rPr>
              <a:t> corn silage &amp; alfalfa.</a:t>
            </a:r>
          </a:p>
          <a:p>
            <a:pPr>
              <a:lnSpc>
                <a:spcPct val="150000"/>
              </a:lnSpc>
            </a:pPr>
            <a:r>
              <a:rPr lang="en-US" dirty="0"/>
              <a:t>Potassium is mobile in plants. </a:t>
            </a:r>
            <a:endParaRPr lang="en-US" dirty="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dirty="0"/>
              <a:t>Deficiency symptoms on </a:t>
            </a:r>
            <a:r>
              <a:rPr lang="en-US" u="sng" dirty="0"/>
              <a:t>older leaves</a:t>
            </a:r>
            <a:r>
              <a:rPr lang="en-US" dirty="0"/>
              <a:t>.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F86DA6-7C78-3BBF-950D-60BEBF9574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87"/>
          <a:stretch/>
        </p:blipFill>
        <p:spPr>
          <a:xfrm>
            <a:off x="7242305" y="4812525"/>
            <a:ext cx="3061299" cy="19092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0E2A41-B9B0-CFE8-C42E-9C4DB085A6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8002" y="4812909"/>
            <a:ext cx="2646774" cy="19174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94502A-CCA8-4A53-BCBB-908A818E323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6818" y="4810515"/>
            <a:ext cx="2029565" cy="190671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A06CAB8-B1DE-0BA5-6867-9D5D3785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K  Deficiency Symptoms</a:t>
            </a:r>
          </a:p>
        </p:txBody>
      </p:sp>
    </p:spTree>
    <p:extLst>
      <p:ext uri="{BB962C8B-B14F-4D97-AF65-F5344CB8AC3E}">
        <p14:creationId xmlns:p14="http://schemas.microsoft.com/office/powerpoint/2010/main" val="3781997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3" name="Text Box 3"/>
          <p:cNvSpPr txBox="1">
            <a:spLocks noChangeArrowheads="1"/>
          </p:cNvSpPr>
          <p:nvPr/>
        </p:nvSpPr>
        <p:spPr bwMode="auto">
          <a:xfrm>
            <a:off x="2018515" y="6462676"/>
            <a:ext cx="531991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</a:rPr>
              <a:t>Adapted from: www.kingstoncompassion.org/horticulture/nutrients/potassium-k</a:t>
            </a:r>
            <a:r>
              <a:rPr lang="en-US" sz="1200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</a:p>
        </p:txBody>
      </p:sp>
      <p:pic>
        <p:nvPicPr>
          <p:cNvPr id="2765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443" y="890829"/>
            <a:ext cx="10673684" cy="562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TextBox 1"/>
          <p:cNvSpPr txBox="1">
            <a:spLocks noChangeArrowheads="1"/>
          </p:cNvSpPr>
          <p:nvPr/>
        </p:nvSpPr>
        <p:spPr bwMode="auto">
          <a:xfrm>
            <a:off x="3704161" y="4228399"/>
            <a:ext cx="6537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663300"/>
              </a:buClr>
              <a:buFont typeface="Wingdings" panose="05000000000000000000" pitchFamily="2" charset="2"/>
              <a:buChar char="Ø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63300"/>
              </a:buClr>
              <a:buSzPct val="13500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i="1" dirty="0">
                <a:solidFill>
                  <a:srgbClr val="FF0000"/>
                </a:solidFill>
              </a:rPr>
              <a:t>(Slow)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EEB570-2EBD-4ABB-93B0-322591A0E0C4}"/>
              </a:ext>
            </a:extLst>
          </p:cNvPr>
          <p:cNvSpPr txBox="1"/>
          <p:nvPr/>
        </p:nvSpPr>
        <p:spPr>
          <a:xfrm>
            <a:off x="8704570" y="5644004"/>
            <a:ext cx="2659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(concerning in sandy and organic soils)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A297D1B-064B-4E1D-8D8A-A6D8E0630304}"/>
              </a:ext>
            </a:extLst>
          </p:cNvPr>
          <p:cNvGrpSpPr/>
          <p:nvPr/>
        </p:nvGrpSpPr>
        <p:grpSpPr>
          <a:xfrm>
            <a:off x="1932099" y="1660748"/>
            <a:ext cx="3851275" cy="1929181"/>
            <a:chOff x="2016125" y="2238376"/>
            <a:chExt cx="3851275" cy="1671637"/>
          </a:xfrm>
        </p:grpSpPr>
        <p:sp>
          <p:nvSpPr>
            <p:cNvPr id="27653" name="TextBox 2"/>
            <p:cNvSpPr txBox="1">
              <a:spLocks noChangeArrowheads="1"/>
            </p:cNvSpPr>
            <p:nvPr/>
          </p:nvSpPr>
          <p:spPr bwMode="auto">
            <a:xfrm>
              <a:off x="2016125" y="2238376"/>
              <a:ext cx="99060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663300"/>
                </a:buClr>
                <a:buFont typeface="Wingdings" panose="05000000000000000000" pitchFamily="2" charset="2"/>
                <a:buChar char="Ø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663300"/>
                </a:buClr>
                <a:buSzPct val="135000"/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663300"/>
                  </a:solidFill>
                </a:rPr>
                <a:t>Fertilizer</a:t>
              </a:r>
            </a:p>
          </p:txBody>
        </p:sp>
        <p:sp>
          <p:nvSpPr>
            <p:cNvPr id="27654" name="TextBox 6"/>
            <p:cNvSpPr txBox="1">
              <a:spLocks noChangeArrowheads="1"/>
            </p:cNvSpPr>
            <p:nvPr/>
          </p:nvSpPr>
          <p:spPr bwMode="auto">
            <a:xfrm>
              <a:off x="3006725" y="2244726"/>
              <a:ext cx="160020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663300"/>
                </a:buClr>
                <a:buFont typeface="Wingdings" panose="05000000000000000000" pitchFamily="2" charset="2"/>
                <a:buChar char="Ø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663300"/>
                </a:buClr>
                <a:buSzPct val="135000"/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dirty="0">
                  <a:solidFill>
                    <a:srgbClr val="663300"/>
                  </a:solidFill>
                </a:rPr>
                <a:t>Manure/Biosolids</a:t>
              </a:r>
            </a:p>
          </p:txBody>
        </p:sp>
        <p:cxnSp>
          <p:nvCxnSpPr>
            <p:cNvPr id="27655" name="Straight Arrow Connector 4"/>
            <p:cNvCxnSpPr>
              <a:cxnSpLocks noChangeShapeType="1"/>
            </p:cNvCxnSpPr>
            <p:nvPr/>
          </p:nvCxnSpPr>
          <p:spPr bwMode="auto">
            <a:xfrm>
              <a:off x="2628900" y="2506663"/>
              <a:ext cx="3238500" cy="1403350"/>
            </a:xfrm>
            <a:prstGeom prst="straightConnector1">
              <a:avLst/>
            </a:prstGeom>
            <a:noFill/>
            <a:ln w="31750" algn="ctr">
              <a:solidFill>
                <a:srgbClr val="336699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656" name="Straight Arrow Connector 14"/>
            <p:cNvCxnSpPr>
              <a:cxnSpLocks noChangeShapeType="1"/>
            </p:cNvCxnSpPr>
            <p:nvPr/>
          </p:nvCxnSpPr>
          <p:spPr bwMode="auto">
            <a:xfrm>
              <a:off x="3657600" y="2516188"/>
              <a:ext cx="2209800" cy="1293812"/>
            </a:xfrm>
            <a:prstGeom prst="straightConnector1">
              <a:avLst/>
            </a:prstGeom>
            <a:noFill/>
            <a:ln w="31750" algn="ctr">
              <a:solidFill>
                <a:srgbClr val="336699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8" name="TextBox 1">
            <a:extLst>
              <a:ext uri="{FF2B5EF4-FFF2-40B4-BE49-F238E27FC236}">
                <a16:creationId xmlns:a16="http://schemas.microsoft.com/office/drawing/2014/main" id="{C47F2A2D-AD0C-4628-BB76-DE71D7A1E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8064" y="5828671"/>
            <a:ext cx="6967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663300"/>
              </a:buClr>
              <a:buFont typeface="Wingdings" panose="05000000000000000000" pitchFamily="2" charset="2"/>
              <a:buChar char="Ø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63300"/>
              </a:buClr>
              <a:buSzPct val="13500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i="1" dirty="0">
                <a:solidFill>
                  <a:srgbClr val="FF0000"/>
                </a:solidFill>
              </a:rPr>
              <a:t>(Slow)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C0BA9D-E098-8CA3-D332-C52F368B8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405" y="742954"/>
            <a:ext cx="3356130" cy="910466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Potassium (K) Cycle</a:t>
            </a:r>
          </a:p>
        </p:txBody>
      </p:sp>
    </p:spTree>
    <p:extLst>
      <p:ext uri="{BB962C8B-B14F-4D97-AF65-F5344CB8AC3E}">
        <p14:creationId xmlns:p14="http://schemas.microsoft.com/office/powerpoint/2010/main" val="291615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47F2A-11AA-6D74-BAF2-F246B65DE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affecting K availability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620FD-27F9-CF5C-F080-8CCF21172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754" y="1690688"/>
            <a:ext cx="6362239" cy="461327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Type of soil &amp; clay minerals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Soil moisture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Soil temperature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Aeration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Soil pH</a:t>
            </a:r>
            <a:endParaRPr lang="en-US" sz="32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4097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74C9B-85CB-3E76-2056-DA87C337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754" y="913665"/>
            <a:ext cx="9955086" cy="910466"/>
          </a:xfrm>
        </p:spPr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The K Cycle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439297-0A51-C481-BEF0-B01BA4A64B2A}"/>
              </a:ext>
            </a:extLst>
          </p:cNvPr>
          <p:cNvSpPr txBox="1"/>
          <p:nvPr/>
        </p:nvSpPr>
        <p:spPr>
          <a:xfrm>
            <a:off x="1248889" y="1817915"/>
            <a:ext cx="3232067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cs typeface="Arial"/>
              </a:rPr>
              <a:t> </a:t>
            </a:r>
            <a:r>
              <a:rPr lang="en-US" sz="2800" dirty="0">
                <a:cs typeface="Arial"/>
              </a:rPr>
              <a:t>Potassium, like most plant nutrients, moves through a series of chemical and biological cycles from soil to plant to animal.​</a:t>
            </a:r>
          </a:p>
        </p:txBody>
      </p:sp>
      <p:pic>
        <p:nvPicPr>
          <p:cNvPr id="8" name="Picture 7" descr="A logo with a sun and leaves&#10;&#10;Description automatically generated">
            <a:extLst>
              <a:ext uri="{FF2B5EF4-FFF2-40B4-BE49-F238E27FC236}">
                <a16:creationId xmlns:a16="http://schemas.microsoft.com/office/drawing/2014/main" id="{166AF11D-098B-6DA1-103F-8C297A17B3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359" y="5922770"/>
            <a:ext cx="1587428" cy="7163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4B3A10-7784-7C26-CAA6-A61C61ACEC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5990" y="67498"/>
            <a:ext cx="6097121" cy="62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54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64AF9-290B-5E39-1F91-3E21BBA01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137" y="2894"/>
            <a:ext cx="9955086" cy="910466"/>
          </a:xfrm>
        </p:spPr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K Additions &amp; Losses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675F92A-6B29-0BA9-1B85-D5FED9518740}"/>
              </a:ext>
            </a:extLst>
          </p:cNvPr>
          <p:cNvSpPr txBox="1">
            <a:spLocks/>
          </p:cNvSpPr>
          <p:nvPr/>
        </p:nvSpPr>
        <p:spPr>
          <a:xfrm>
            <a:off x="979594" y="1131888"/>
            <a:ext cx="10233199" cy="459295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K Additions</a:t>
            </a:r>
            <a:endParaRPr lang="en-US" b="1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 dirty="0"/>
              <a:t>K is released slowly over time from the weathering of soil minerals and clay particles. This process is too slow to meet crop need.</a:t>
            </a:r>
            <a:endParaRPr lang="en-US" sz="2800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 dirty="0"/>
              <a:t> K is also added to the soil through the breakdown of soil organic matter.</a:t>
            </a:r>
            <a:endParaRPr lang="en-US" sz="2800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 dirty="0"/>
              <a:t>Supplemental K is added to soils from commercial fertilizers, manure, and biosolid applications.   </a:t>
            </a:r>
            <a:endParaRPr lang="en-US" sz="2800" dirty="0">
              <a:ea typeface="Calibri"/>
              <a:cs typeface="Calibri"/>
            </a:endParaRPr>
          </a:p>
          <a:p>
            <a:r>
              <a:rPr lang="en-US" b="1" dirty="0">
                <a:ea typeface="Calibri"/>
                <a:cs typeface="Calibri"/>
              </a:rPr>
              <a:t>K Losses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 dirty="0"/>
              <a:t> K is removed from the soil by crop uptake and subsequent harvest.</a:t>
            </a:r>
            <a:endParaRPr lang="en-US" sz="2800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 dirty="0"/>
              <a:t> K can be lost due to leaching on sandy and organic soils. Sands do not contain enough clay (CEC) to hold potassium and K is weakly bound to organic matter. Because of this, sandy and organic soils often test low for K.</a:t>
            </a:r>
            <a:endParaRPr lang="en-US" sz="2800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 dirty="0"/>
              <a:t>K can also be removed from the soil by erosion and runoff; however, this is not a threat to water quality like P losses are.</a:t>
            </a:r>
            <a:endParaRPr lang="en-US" sz="2800" dirty="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en-US" sz="32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4922406"/>
      </p:ext>
    </p:extLst>
  </p:cSld>
  <p:clrMapOvr>
    <a:masterClrMapping/>
  </p:clrMapOvr>
</p:sld>
</file>

<file path=ppt/theme/theme1.xml><?xml version="1.0" encoding="utf-8"?>
<a:theme xmlns:a="http://schemas.openxmlformats.org/drawingml/2006/main" name="1 NMFE opening template">
  <a:themeElements>
    <a:clrScheme name="NMFE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446699"/>
      </a:accent1>
      <a:accent2>
        <a:srgbClr val="996600"/>
      </a:accent2>
      <a:accent3>
        <a:srgbClr val="336600"/>
      </a:accent3>
      <a:accent4>
        <a:srgbClr val="CC6600"/>
      </a:accent4>
      <a:accent5>
        <a:srgbClr val="999966"/>
      </a:accent5>
      <a:accent6>
        <a:srgbClr val="993366"/>
      </a:accent6>
      <a:hlink>
        <a:srgbClr val="C00000"/>
      </a:hlink>
      <a:folHlink>
        <a:srgbClr val="A5CF4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Potassium template">
  <a:themeElements>
    <a:clrScheme name="NMFE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446699"/>
      </a:accent1>
      <a:accent2>
        <a:srgbClr val="996600"/>
      </a:accent2>
      <a:accent3>
        <a:srgbClr val="336600"/>
      </a:accent3>
      <a:accent4>
        <a:srgbClr val="CC6600"/>
      </a:accent4>
      <a:accent5>
        <a:srgbClr val="999966"/>
      </a:accent5>
      <a:accent6>
        <a:srgbClr val="993366"/>
      </a:accent6>
      <a:hlink>
        <a:srgbClr val="C00000"/>
      </a:hlink>
      <a:folHlink>
        <a:srgbClr val="A5CF4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MFE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446699"/>
      </a:accent1>
      <a:accent2>
        <a:srgbClr val="996600"/>
      </a:accent2>
      <a:accent3>
        <a:srgbClr val="336600"/>
      </a:accent3>
      <a:accent4>
        <a:srgbClr val="CC6600"/>
      </a:accent4>
      <a:accent5>
        <a:srgbClr val="999966"/>
      </a:accent5>
      <a:accent6>
        <a:srgbClr val="993366"/>
      </a:accent6>
      <a:hlink>
        <a:srgbClr val="C00000"/>
      </a:hlink>
      <a:folHlink>
        <a:srgbClr val="A5CF4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NMFE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446699"/>
      </a:accent1>
      <a:accent2>
        <a:srgbClr val="996600"/>
      </a:accent2>
      <a:accent3>
        <a:srgbClr val="336600"/>
      </a:accent3>
      <a:accent4>
        <a:srgbClr val="CC6600"/>
      </a:accent4>
      <a:accent5>
        <a:srgbClr val="999966"/>
      </a:accent5>
      <a:accent6>
        <a:srgbClr val="993366"/>
      </a:accent6>
      <a:hlink>
        <a:srgbClr val="C00000"/>
      </a:hlink>
      <a:folHlink>
        <a:srgbClr val="A5CF4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21925</TotalTime>
  <Words>4363</Words>
  <Application>Microsoft Macintosh PowerPoint</Application>
  <PresentationFormat>Widescreen</PresentationFormat>
  <Paragraphs>317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Abadi</vt:lpstr>
      <vt:lpstr>Arial</vt:lpstr>
      <vt:lpstr>Calibri</vt:lpstr>
      <vt:lpstr>Calibri Light</vt:lpstr>
      <vt:lpstr>Courier New</vt:lpstr>
      <vt:lpstr>Courier New,monospace</vt:lpstr>
      <vt:lpstr>Times New Roman</vt:lpstr>
      <vt:lpstr>Wingdings</vt:lpstr>
      <vt:lpstr>1 NMFE opening template</vt:lpstr>
      <vt:lpstr>6_Potassium template</vt:lpstr>
      <vt:lpstr>PowerPoint Presentation</vt:lpstr>
      <vt:lpstr>Potassium Basics</vt:lpstr>
      <vt:lpstr>Potassium Basics</vt:lpstr>
      <vt:lpstr>Why is Potassium Important?</vt:lpstr>
      <vt:lpstr>K  Deficiency Symptoms</vt:lpstr>
      <vt:lpstr>Potassium (K) Cycle</vt:lpstr>
      <vt:lpstr>Factors affecting K availability</vt:lpstr>
      <vt:lpstr>The K Cycle</vt:lpstr>
      <vt:lpstr>K Additions &amp; Losses</vt:lpstr>
      <vt:lpstr>Seasonal Effect on Soil Test K</vt:lpstr>
      <vt:lpstr>Potassium Management</vt:lpstr>
      <vt:lpstr>Following Along in Fast Facts?  </vt:lpstr>
      <vt:lpstr>Potassium Fertilizer Sources</vt:lpstr>
      <vt:lpstr>Soil Test K Changes Quickly</vt:lpstr>
      <vt:lpstr>Crop Nutrient Removal</vt:lpstr>
      <vt:lpstr>Soil Test K Changes Quickly: Example</vt:lpstr>
      <vt:lpstr>Soil Test K Changes Quickly: Example</vt:lpstr>
      <vt:lpstr>Soil Test K Changes Quickly: Example</vt:lpstr>
      <vt:lpstr>Soil Test K Changes Quickly: Example</vt:lpstr>
      <vt:lpstr>Soil Testing to Monitor K</vt:lpstr>
      <vt:lpstr>K2O Recommendations</vt:lpstr>
      <vt:lpstr>Manure Applications to Hay</vt:lpstr>
      <vt:lpstr>Potassium Resources 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Mimi Broeske</dc:creator>
  <cp:lastModifiedBy>Megan Sankey</cp:lastModifiedBy>
  <cp:revision>438</cp:revision>
  <dcterms:created xsi:type="dcterms:W3CDTF">2023-11-10T17:34:31Z</dcterms:created>
  <dcterms:modified xsi:type="dcterms:W3CDTF">2025-02-10T15:36:36Z</dcterms:modified>
</cp:coreProperties>
</file>