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87" r:id="rId2"/>
  </p:sldMasterIdLst>
  <p:notesMasterIdLst>
    <p:notesMasterId r:id="rId88"/>
  </p:notesMasterIdLst>
  <p:handoutMasterIdLst>
    <p:handoutMasterId r:id="rId89"/>
  </p:handoutMasterIdLst>
  <p:sldIdLst>
    <p:sldId id="1542" r:id="rId3"/>
    <p:sldId id="1582" r:id="rId4"/>
    <p:sldId id="1544" r:id="rId5"/>
    <p:sldId id="1545" r:id="rId6"/>
    <p:sldId id="1546" r:id="rId7"/>
    <p:sldId id="1547" r:id="rId8"/>
    <p:sldId id="1548" r:id="rId9"/>
    <p:sldId id="1549" r:id="rId10"/>
    <p:sldId id="1550" r:id="rId11"/>
    <p:sldId id="1551" r:id="rId12"/>
    <p:sldId id="1552" r:id="rId13"/>
    <p:sldId id="1553" r:id="rId14"/>
    <p:sldId id="1554" r:id="rId15"/>
    <p:sldId id="1555" r:id="rId16"/>
    <p:sldId id="1556" r:id="rId17"/>
    <p:sldId id="1557" r:id="rId18"/>
    <p:sldId id="1558" r:id="rId19"/>
    <p:sldId id="1559" r:id="rId20"/>
    <p:sldId id="1560" r:id="rId21"/>
    <p:sldId id="1561" r:id="rId22"/>
    <p:sldId id="1562" r:id="rId23"/>
    <p:sldId id="1563" r:id="rId24"/>
    <p:sldId id="1566" r:id="rId25"/>
    <p:sldId id="1567" r:id="rId26"/>
    <p:sldId id="1568" r:id="rId27"/>
    <p:sldId id="1569" r:id="rId28"/>
    <p:sldId id="1570" r:id="rId29"/>
    <p:sldId id="1581" r:id="rId30"/>
    <p:sldId id="1634" r:id="rId31"/>
    <p:sldId id="1571" r:id="rId32"/>
    <p:sldId id="1572" r:id="rId33"/>
    <p:sldId id="1573" r:id="rId34"/>
    <p:sldId id="1574" r:id="rId35"/>
    <p:sldId id="1575" r:id="rId36"/>
    <p:sldId id="1576" r:id="rId37"/>
    <p:sldId id="1577" r:id="rId38"/>
    <p:sldId id="1578" r:id="rId39"/>
    <p:sldId id="1579" r:id="rId40"/>
    <p:sldId id="1580" r:id="rId41"/>
    <p:sldId id="1583" r:id="rId42"/>
    <p:sldId id="1584" r:id="rId43"/>
    <p:sldId id="1585" r:id="rId44"/>
    <p:sldId id="1586" r:id="rId45"/>
    <p:sldId id="1587" r:id="rId46"/>
    <p:sldId id="1588" r:id="rId47"/>
    <p:sldId id="1589" r:id="rId48"/>
    <p:sldId id="1597" r:id="rId49"/>
    <p:sldId id="1598" r:id="rId50"/>
    <p:sldId id="1599" r:id="rId51"/>
    <p:sldId id="1600" r:id="rId52"/>
    <p:sldId id="1601" r:id="rId53"/>
    <p:sldId id="1602" r:id="rId54"/>
    <p:sldId id="1603" r:id="rId55"/>
    <p:sldId id="1604" r:id="rId56"/>
    <p:sldId id="1605" r:id="rId57"/>
    <p:sldId id="1606" r:id="rId58"/>
    <p:sldId id="1607" r:id="rId59"/>
    <p:sldId id="1608" r:id="rId60"/>
    <p:sldId id="1609" r:id="rId61"/>
    <p:sldId id="1610" r:id="rId62"/>
    <p:sldId id="1611" r:id="rId63"/>
    <p:sldId id="1612" r:id="rId64"/>
    <p:sldId id="1613" r:id="rId65"/>
    <p:sldId id="1614" r:id="rId66"/>
    <p:sldId id="1615" r:id="rId67"/>
    <p:sldId id="1616" r:id="rId68"/>
    <p:sldId id="1617" r:id="rId69"/>
    <p:sldId id="1618" r:id="rId70"/>
    <p:sldId id="1619" r:id="rId71"/>
    <p:sldId id="1620" r:id="rId72"/>
    <p:sldId id="1621" r:id="rId73"/>
    <p:sldId id="1622" r:id="rId74"/>
    <p:sldId id="1623" r:id="rId75"/>
    <p:sldId id="1624" r:id="rId76"/>
    <p:sldId id="1625" r:id="rId77"/>
    <p:sldId id="1626" r:id="rId78"/>
    <p:sldId id="1628" r:id="rId79"/>
    <p:sldId id="1629" r:id="rId80"/>
    <p:sldId id="1630" r:id="rId81"/>
    <p:sldId id="1631" r:id="rId82"/>
    <p:sldId id="1632" r:id="rId83"/>
    <p:sldId id="1633" r:id="rId84"/>
    <p:sldId id="1635" r:id="rId85"/>
    <p:sldId id="1636" r:id="rId86"/>
    <p:sldId id="1655"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81DF8A-2F63-A710-A5C4-7EB106F9349D}" name="LANDON R BAUMGARTNER" initials="LB" userId="S::lrbaumgartne@wisc.edu::f4f0f362-020d-4b3b-b529-2a53a1703c75" providerId="AD"/>
  <p188:author id="{D0BF2ADF-4976-1F9A-0387-05E1B6B5B473}" name="Michael Geissinger" initials="" userId="S::mgeissinger@wisc.edu::e2124793-c9ba-40b3-a647-f6117409785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CF4C"/>
    <a:srgbClr val="993366"/>
    <a:srgbClr val="999966"/>
    <a:srgbClr val="CC6600"/>
    <a:srgbClr val="336600"/>
    <a:srgbClr val="996600"/>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23" autoAdjust="0"/>
    <p:restoredTop sz="73542"/>
  </p:normalViewPr>
  <p:slideViewPr>
    <p:cSldViewPr snapToGrid="0">
      <p:cViewPr>
        <p:scale>
          <a:sx n="71" d="100"/>
          <a:sy n="71" d="100"/>
        </p:scale>
        <p:origin x="1176" y="488"/>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73" d="100"/>
          <a:sy n="73" d="100"/>
        </p:scale>
        <p:origin x="2981" y="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handoutMaster" Target="handoutMasters/handout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presProps" Target="presProps.xml"/><Relationship Id="rId95" Type="http://schemas.microsoft.com/office/2018/10/relationships/authors" Target="author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Geissinger" userId="e2124793-c9ba-40b3-a647-f61174097853" providerId="ADAL" clId="{3CE59A2C-F88F-3645-9845-CD185C657D2C}"/>
    <pc:docChg chg="custSel delSld modSld">
      <pc:chgData name="Michael Geissinger" userId="e2124793-c9ba-40b3-a647-f61174097853" providerId="ADAL" clId="{3CE59A2C-F88F-3645-9845-CD185C657D2C}" dt="2024-08-06T20:07:22.748" v="62" actId="20577"/>
      <pc:docMkLst>
        <pc:docMk/>
      </pc:docMkLst>
      <pc:sldChg chg="modSp mod">
        <pc:chgData name="Michael Geissinger" userId="e2124793-c9ba-40b3-a647-f61174097853" providerId="ADAL" clId="{3CE59A2C-F88F-3645-9845-CD185C657D2C}" dt="2024-08-06T20:03:00.278" v="2" actId="404"/>
        <pc:sldMkLst>
          <pc:docMk/>
          <pc:sldMk cId="4079585102" sldId="1556"/>
        </pc:sldMkLst>
        <pc:spChg chg="mod">
          <ac:chgData name="Michael Geissinger" userId="e2124793-c9ba-40b3-a647-f61174097853" providerId="ADAL" clId="{3CE59A2C-F88F-3645-9845-CD185C657D2C}" dt="2024-08-06T20:03:00.278" v="2" actId="404"/>
          <ac:spMkLst>
            <pc:docMk/>
            <pc:sldMk cId="4079585102" sldId="1556"/>
            <ac:spMk id="2" creationId="{888F6248-3780-FC8D-84D9-738641DF102A}"/>
          </ac:spMkLst>
        </pc:spChg>
      </pc:sldChg>
      <pc:sldChg chg="modSp mod">
        <pc:chgData name="Michael Geissinger" userId="e2124793-c9ba-40b3-a647-f61174097853" providerId="ADAL" clId="{3CE59A2C-F88F-3645-9845-CD185C657D2C}" dt="2024-08-06T20:03:16.898" v="3" actId="404"/>
        <pc:sldMkLst>
          <pc:docMk/>
          <pc:sldMk cId="98629120" sldId="1558"/>
        </pc:sldMkLst>
        <pc:spChg chg="mod">
          <ac:chgData name="Michael Geissinger" userId="e2124793-c9ba-40b3-a647-f61174097853" providerId="ADAL" clId="{3CE59A2C-F88F-3645-9845-CD185C657D2C}" dt="2024-08-06T20:03:16.898" v="3" actId="404"/>
          <ac:spMkLst>
            <pc:docMk/>
            <pc:sldMk cId="98629120" sldId="1558"/>
            <ac:spMk id="2" creationId="{720C8419-58A5-6345-73E8-6A170363E35D}"/>
          </ac:spMkLst>
        </pc:spChg>
      </pc:sldChg>
      <pc:sldChg chg="modSp mod">
        <pc:chgData name="Michael Geissinger" userId="e2124793-c9ba-40b3-a647-f61174097853" providerId="ADAL" clId="{3CE59A2C-F88F-3645-9845-CD185C657D2C}" dt="2024-08-06T20:03:27.032" v="4" actId="404"/>
        <pc:sldMkLst>
          <pc:docMk/>
          <pc:sldMk cId="3830638006" sldId="1559"/>
        </pc:sldMkLst>
        <pc:spChg chg="mod">
          <ac:chgData name="Michael Geissinger" userId="e2124793-c9ba-40b3-a647-f61174097853" providerId="ADAL" clId="{3CE59A2C-F88F-3645-9845-CD185C657D2C}" dt="2024-08-06T20:03:27.032" v="4" actId="404"/>
          <ac:spMkLst>
            <pc:docMk/>
            <pc:sldMk cId="3830638006" sldId="1559"/>
            <ac:spMk id="2" creationId="{0F3BBF10-E32A-205E-8E17-662A81007B31}"/>
          </ac:spMkLst>
        </pc:spChg>
      </pc:sldChg>
      <pc:sldChg chg="del">
        <pc:chgData name="Michael Geissinger" userId="e2124793-c9ba-40b3-a647-f61174097853" providerId="ADAL" clId="{3CE59A2C-F88F-3645-9845-CD185C657D2C}" dt="2024-08-06T20:05:20.151" v="5" actId="2696"/>
        <pc:sldMkLst>
          <pc:docMk/>
          <pc:sldMk cId="2545781651" sldId="1590"/>
        </pc:sldMkLst>
      </pc:sldChg>
      <pc:sldChg chg="del">
        <pc:chgData name="Michael Geissinger" userId="e2124793-c9ba-40b3-a647-f61174097853" providerId="ADAL" clId="{3CE59A2C-F88F-3645-9845-CD185C657D2C}" dt="2024-08-06T20:05:20.158" v="7" actId="2696"/>
        <pc:sldMkLst>
          <pc:docMk/>
          <pc:sldMk cId="520774685" sldId="1591"/>
        </pc:sldMkLst>
      </pc:sldChg>
      <pc:sldChg chg="del">
        <pc:chgData name="Michael Geissinger" userId="e2124793-c9ba-40b3-a647-f61174097853" providerId="ADAL" clId="{3CE59A2C-F88F-3645-9845-CD185C657D2C}" dt="2024-08-06T20:05:20.162" v="9" actId="2696"/>
        <pc:sldMkLst>
          <pc:docMk/>
          <pc:sldMk cId="710600148" sldId="1592"/>
        </pc:sldMkLst>
      </pc:sldChg>
      <pc:sldChg chg="del">
        <pc:chgData name="Michael Geissinger" userId="e2124793-c9ba-40b3-a647-f61174097853" providerId="ADAL" clId="{3CE59A2C-F88F-3645-9845-CD185C657D2C}" dt="2024-08-06T20:05:20.165" v="10" actId="2696"/>
        <pc:sldMkLst>
          <pc:docMk/>
          <pc:sldMk cId="732365565" sldId="1593"/>
        </pc:sldMkLst>
      </pc:sldChg>
      <pc:sldChg chg="del">
        <pc:chgData name="Michael Geissinger" userId="e2124793-c9ba-40b3-a647-f61174097853" providerId="ADAL" clId="{3CE59A2C-F88F-3645-9845-CD185C657D2C}" dt="2024-08-06T20:05:20.168" v="11" actId="2696"/>
        <pc:sldMkLst>
          <pc:docMk/>
          <pc:sldMk cId="1722376461" sldId="1594"/>
        </pc:sldMkLst>
      </pc:sldChg>
      <pc:sldChg chg="del">
        <pc:chgData name="Michael Geissinger" userId="e2124793-c9ba-40b3-a647-f61174097853" providerId="ADAL" clId="{3CE59A2C-F88F-3645-9845-CD185C657D2C}" dt="2024-08-06T20:05:20.158" v="8" actId="2696"/>
        <pc:sldMkLst>
          <pc:docMk/>
          <pc:sldMk cId="2621064265" sldId="1595"/>
        </pc:sldMkLst>
      </pc:sldChg>
      <pc:sldChg chg="del">
        <pc:chgData name="Michael Geissinger" userId="e2124793-c9ba-40b3-a647-f61174097853" providerId="ADAL" clId="{3CE59A2C-F88F-3645-9845-CD185C657D2C}" dt="2024-08-06T20:05:20.154" v="6" actId="2696"/>
        <pc:sldMkLst>
          <pc:docMk/>
          <pc:sldMk cId="3762093690" sldId="1596"/>
        </pc:sldMkLst>
      </pc:sldChg>
      <pc:sldChg chg="modSp mod">
        <pc:chgData name="Michael Geissinger" userId="e2124793-c9ba-40b3-a647-f61174097853" providerId="ADAL" clId="{3CE59A2C-F88F-3645-9845-CD185C657D2C}" dt="2024-08-06T20:07:22.748" v="62" actId="20577"/>
        <pc:sldMkLst>
          <pc:docMk/>
          <pc:sldMk cId="4111706618" sldId="1604"/>
        </pc:sldMkLst>
        <pc:spChg chg="mod">
          <ac:chgData name="Michael Geissinger" userId="e2124793-c9ba-40b3-a647-f61174097853" providerId="ADAL" clId="{3CE59A2C-F88F-3645-9845-CD185C657D2C}" dt="2024-08-06T20:07:22.748" v="62" actId="20577"/>
          <ac:spMkLst>
            <pc:docMk/>
            <pc:sldMk cId="4111706618" sldId="1604"/>
            <ac:spMk id="3" creationId="{EE542F37-BBBC-7ABB-50BA-B233877BA11C}"/>
          </ac:spMkLst>
        </pc:spChg>
      </pc:sldChg>
      <pc:sldChg chg="modSp mod">
        <pc:chgData name="Michael Geissinger" userId="e2124793-c9ba-40b3-a647-f61174097853" providerId="ADAL" clId="{3CE59A2C-F88F-3645-9845-CD185C657D2C}" dt="2024-08-06T20:06:15.692" v="12" actId="20577"/>
        <pc:sldMkLst>
          <pc:docMk/>
          <pc:sldMk cId="2623221150" sldId="1614"/>
        </pc:sldMkLst>
        <pc:spChg chg="mod">
          <ac:chgData name="Michael Geissinger" userId="e2124793-c9ba-40b3-a647-f61174097853" providerId="ADAL" clId="{3CE59A2C-F88F-3645-9845-CD185C657D2C}" dt="2024-08-06T20:06:15.692" v="12" actId="20577"/>
          <ac:spMkLst>
            <pc:docMk/>
            <pc:sldMk cId="2623221150" sldId="1614"/>
            <ac:spMk id="3" creationId="{38D5B223-3C8B-DA81-D966-5343B19F4279}"/>
          </ac:spMkLst>
        </pc:spChg>
      </pc:sldChg>
    </pc:docChg>
  </pc:docChgLst>
  <pc:docChgLst>
    <pc:chgData name="Daniel Smith" userId="800bd3a6-a246-43fc-94bf-a9b761e8e9a1" providerId="ADAL" clId="{A80A3939-119C-D94D-8267-8E8EDF72E9E0}"/>
    <pc:docChg chg="modSld">
      <pc:chgData name="Daniel Smith" userId="800bd3a6-a246-43fc-94bf-a9b761e8e9a1" providerId="ADAL" clId="{A80A3939-119C-D94D-8267-8E8EDF72E9E0}" dt="2024-11-05T19:23:45.886" v="2" actId="20577"/>
      <pc:docMkLst>
        <pc:docMk/>
      </pc:docMkLst>
      <pc:sldChg chg="modSp mod">
        <pc:chgData name="Daniel Smith" userId="800bd3a6-a246-43fc-94bf-a9b761e8e9a1" providerId="ADAL" clId="{A80A3939-119C-D94D-8267-8E8EDF72E9E0}" dt="2024-11-05T19:23:45.886" v="2" actId="20577"/>
        <pc:sldMkLst>
          <pc:docMk/>
          <pc:sldMk cId="2859719307" sldId="1557"/>
        </pc:sldMkLst>
        <pc:spChg chg="mod">
          <ac:chgData name="Daniel Smith" userId="800bd3a6-a246-43fc-94bf-a9b761e8e9a1" providerId="ADAL" clId="{A80A3939-119C-D94D-8267-8E8EDF72E9E0}" dt="2024-11-05T19:23:45.886" v="2" actId="20577"/>
          <ac:spMkLst>
            <pc:docMk/>
            <pc:sldMk cId="2859719307" sldId="1557"/>
            <ac:spMk id="6" creationId="{EC35A1D8-618D-1D35-7E8B-0E389DFC0AB2}"/>
          </ac:spMkLst>
        </pc:spChg>
      </pc:sldChg>
    </pc:docChg>
  </pc:docChgLst>
  <pc:docChgLst>
    <pc:chgData name="LANDON R BAUMGARTNER" userId="S::lrbaumgartne@wisc.edu::f4f0f362-020d-4b3b-b529-2a53a1703c75" providerId="AD" clId="Web-{B29ACBE7-980C-2FAE-3747-A8DF0E4F82BF}"/>
    <pc:docChg chg="mod">
      <pc:chgData name="LANDON R BAUMGARTNER" userId="S::lrbaumgartne@wisc.edu::f4f0f362-020d-4b3b-b529-2a53a1703c75" providerId="AD" clId="Web-{B29ACBE7-980C-2FAE-3747-A8DF0E4F82BF}" dt="2024-08-06T18:05:59.067" v="0"/>
      <pc:docMkLst>
        <pc:docMk/>
      </pc:docMkLst>
    </pc:docChg>
  </pc:docChgLst>
  <pc:docChgLst>
    <pc:chgData name="Chris Clark" userId="S::clark3@wisc.edu::8c0b1717-6ce4-49dd-80a0-adbfb6c7d712" providerId="AD" clId="Web-{7519140F-80A0-43FC-6E3D-65439B5BEAA9}"/>
    <pc:docChg chg="modSld">
      <pc:chgData name="Chris Clark" userId="S::clark3@wisc.edu::8c0b1717-6ce4-49dd-80a0-adbfb6c7d712" providerId="AD" clId="Web-{7519140F-80A0-43FC-6E3D-65439B5BEAA9}" dt="2024-08-06T12:30:52.671" v="4" actId="14100"/>
      <pc:docMkLst>
        <pc:docMk/>
      </pc:docMkLst>
      <pc:sldChg chg="modSp">
        <pc:chgData name="Chris Clark" userId="S::clark3@wisc.edu::8c0b1717-6ce4-49dd-80a0-adbfb6c7d712" providerId="AD" clId="Web-{7519140F-80A0-43FC-6E3D-65439B5BEAA9}" dt="2024-08-06T12:29:13.170" v="0" actId="1076"/>
        <pc:sldMkLst>
          <pc:docMk/>
          <pc:sldMk cId="135510391" sldId="1561"/>
        </pc:sldMkLst>
        <pc:spChg chg="mod">
          <ac:chgData name="Chris Clark" userId="S::clark3@wisc.edu::8c0b1717-6ce4-49dd-80a0-adbfb6c7d712" providerId="AD" clId="Web-{7519140F-80A0-43FC-6E3D-65439B5BEAA9}" dt="2024-08-06T12:29:13.170" v="0" actId="1076"/>
          <ac:spMkLst>
            <pc:docMk/>
            <pc:sldMk cId="135510391" sldId="1561"/>
            <ac:spMk id="2" creationId="{CD4952F6-FE8D-1047-8977-3C5E221B973C}"/>
          </ac:spMkLst>
        </pc:spChg>
      </pc:sldChg>
      <pc:sldChg chg="modSp">
        <pc:chgData name="Chris Clark" userId="S::clark3@wisc.edu::8c0b1717-6ce4-49dd-80a0-adbfb6c7d712" providerId="AD" clId="Web-{7519140F-80A0-43FC-6E3D-65439B5BEAA9}" dt="2024-08-06T12:30:15.342" v="1" actId="20577"/>
        <pc:sldMkLst>
          <pc:docMk/>
          <pc:sldMk cId="2925074135" sldId="1583"/>
        </pc:sldMkLst>
        <pc:spChg chg="mod">
          <ac:chgData name="Chris Clark" userId="S::clark3@wisc.edu::8c0b1717-6ce4-49dd-80a0-adbfb6c7d712" providerId="AD" clId="Web-{7519140F-80A0-43FC-6E3D-65439B5BEAA9}" dt="2024-08-06T12:30:15.342" v="1" actId="20577"/>
          <ac:spMkLst>
            <pc:docMk/>
            <pc:sldMk cId="2925074135" sldId="1583"/>
            <ac:spMk id="3" creationId="{917DECC2-513B-959D-D39E-723188A47F07}"/>
          </ac:spMkLst>
        </pc:spChg>
      </pc:sldChg>
      <pc:sldChg chg="modSp">
        <pc:chgData name="Chris Clark" userId="S::clark3@wisc.edu::8c0b1717-6ce4-49dd-80a0-adbfb6c7d712" providerId="AD" clId="Web-{7519140F-80A0-43FC-6E3D-65439B5BEAA9}" dt="2024-08-06T12:30:52.671" v="4" actId="14100"/>
        <pc:sldMkLst>
          <pc:docMk/>
          <pc:sldMk cId="3929311203" sldId="1629"/>
        </pc:sldMkLst>
        <pc:spChg chg="mod">
          <ac:chgData name="Chris Clark" userId="S::clark3@wisc.edu::8c0b1717-6ce4-49dd-80a0-adbfb6c7d712" providerId="AD" clId="Web-{7519140F-80A0-43FC-6E3D-65439B5BEAA9}" dt="2024-08-06T12:30:52.671" v="4" actId="14100"/>
          <ac:spMkLst>
            <pc:docMk/>
            <pc:sldMk cId="3929311203" sldId="1629"/>
            <ac:spMk id="4" creationId="{1A74ADB2-5644-6DFB-4CC7-C1831E5711BA}"/>
          </ac:spMkLst>
        </pc:spChg>
        <pc:spChg chg="mod">
          <ac:chgData name="Chris Clark" userId="S::clark3@wisc.edu::8c0b1717-6ce4-49dd-80a0-adbfb6c7d712" providerId="AD" clId="Web-{7519140F-80A0-43FC-6E3D-65439B5BEAA9}" dt="2024-08-06T12:30:49.264" v="3" actId="14100"/>
          <ac:spMkLst>
            <pc:docMk/>
            <pc:sldMk cId="3929311203" sldId="1629"/>
            <ac:spMk id="10" creationId="{27256FC7-3F8F-E2FE-1B36-931B36131CA5}"/>
          </ac:spMkLst>
        </pc:sp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C1EDC7-C514-2B96-C695-96414EFD9779}"/>
              </a:ext>
            </a:extLst>
          </p:cNvPr>
          <p:cNvSpPr/>
          <p:nvPr/>
        </p:nvSpPr>
        <p:spPr>
          <a:xfrm>
            <a:off x="0" y="8544134"/>
            <a:ext cx="6858000" cy="282158"/>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4D6CFD9-3452-98A4-64E0-2D423E3254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71532" y="8069724"/>
            <a:ext cx="1514936" cy="756568"/>
          </a:xfrm>
          <a:prstGeom prst="rect">
            <a:avLst/>
          </a:prstGeom>
        </p:spPr>
      </p:pic>
      <p:sp>
        <p:nvSpPr>
          <p:cNvPr id="9" name="TextBox 8">
            <a:extLst>
              <a:ext uri="{FF2B5EF4-FFF2-40B4-BE49-F238E27FC236}">
                <a16:creationId xmlns:a16="http://schemas.microsoft.com/office/drawing/2014/main" id="{3FE1931A-36BE-1D83-0F2E-00A26EE57529}"/>
              </a:ext>
            </a:extLst>
          </p:cNvPr>
          <p:cNvSpPr txBox="1"/>
          <p:nvPr/>
        </p:nvSpPr>
        <p:spPr>
          <a:xfrm>
            <a:off x="227293" y="395292"/>
            <a:ext cx="6142155" cy="400110"/>
          </a:xfrm>
          <a:prstGeom prst="rect">
            <a:avLst/>
          </a:prstGeom>
          <a:noFill/>
        </p:spPr>
        <p:txBody>
          <a:bodyPr wrap="square">
            <a:spAutoFit/>
          </a:bodyPr>
          <a:lstStyle/>
          <a:p>
            <a:pPr algn="ctr"/>
            <a:r>
              <a:rPr lang="en-US" sz="20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000" spc="100" dirty="0">
              <a:ea typeface="Calibri Light" panose="020F0302020204030204" pitchFamily="34" charset="0"/>
              <a:cs typeface="Calibri Light" panose="020F0302020204030204" pitchFamily="34" charset="0"/>
            </a:endParaRPr>
          </a:p>
        </p:txBody>
      </p:sp>
      <p:sp>
        <p:nvSpPr>
          <p:cNvPr id="5" name="Slide Number Placeholder 4">
            <a:extLst>
              <a:ext uri="{FF2B5EF4-FFF2-40B4-BE49-F238E27FC236}">
                <a16:creationId xmlns:a16="http://schemas.microsoft.com/office/drawing/2014/main" id="{E94293E4-4942-2B43-9EF5-B2DBBC187D7B}"/>
              </a:ext>
            </a:extLst>
          </p:cNvPr>
          <p:cNvSpPr>
            <a:spLocks noGrp="1"/>
          </p:cNvSpPr>
          <p:nvPr>
            <p:ph type="sldNum" sz="quarter" idx="3"/>
          </p:nvPr>
        </p:nvSpPr>
        <p:spPr>
          <a:xfrm>
            <a:off x="5846935" y="8393630"/>
            <a:ext cx="617592" cy="458787"/>
          </a:xfrm>
          <a:prstGeom prst="rect">
            <a:avLst/>
          </a:prstGeom>
          <a:noFill/>
          <a:ln>
            <a:noFill/>
          </a:ln>
        </p:spPr>
        <p:txBody>
          <a:bodyPr vert="horz" lIns="91440" tIns="45720" rIns="91440" bIns="45720" rtlCol="0" anchor="b"/>
          <a:lstStyle>
            <a:lvl1pPr algn="r">
              <a:defRPr sz="1200"/>
            </a:lvl1pPr>
          </a:lstStyle>
          <a:p>
            <a:fld id="{1AB11646-807B-4159-8895-069891D28C2B}" type="slidenum">
              <a:rPr lang="en-US" sz="1800" b="1" smtClean="0"/>
              <a:t>‹#›</a:t>
            </a:fld>
            <a:endParaRPr lang="en-US" sz="1800" b="1" dirty="0"/>
          </a:p>
        </p:txBody>
      </p:sp>
    </p:spTree>
    <p:extLst>
      <p:ext uri="{BB962C8B-B14F-4D97-AF65-F5344CB8AC3E}">
        <p14:creationId xmlns:p14="http://schemas.microsoft.com/office/powerpoint/2010/main" val="1543373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a:extLst>
              <a:ext uri="{FF2B5EF4-FFF2-40B4-BE49-F238E27FC236}">
                <a16:creationId xmlns:a16="http://schemas.microsoft.com/office/drawing/2014/main" id="{1F4B8027-8A24-7DD0-7173-289559C1A1C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Image Placeholder 8">
            <a:extLst>
              <a:ext uri="{FF2B5EF4-FFF2-40B4-BE49-F238E27FC236}">
                <a16:creationId xmlns:a16="http://schemas.microsoft.com/office/drawing/2014/main" id="{5D31D48C-5843-DC70-859E-5E7473590B64}"/>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2" name="Rectangle 1">
            <a:extLst>
              <a:ext uri="{FF2B5EF4-FFF2-40B4-BE49-F238E27FC236}">
                <a16:creationId xmlns:a16="http://schemas.microsoft.com/office/drawing/2014/main" id="{13648181-721C-9FE0-F4C5-1E09F9EC7D11}"/>
              </a:ext>
            </a:extLst>
          </p:cNvPr>
          <p:cNvSpPr/>
          <p:nvPr/>
        </p:nvSpPr>
        <p:spPr>
          <a:xfrm>
            <a:off x="0" y="8544134"/>
            <a:ext cx="6858000" cy="282158"/>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D517578-CC55-8948-427B-AD1A77B9C72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671532" y="8069724"/>
            <a:ext cx="1514936" cy="756568"/>
          </a:xfrm>
          <a:prstGeom prst="rect">
            <a:avLst/>
          </a:prstGeom>
        </p:spPr>
      </p:pic>
      <p:sp>
        <p:nvSpPr>
          <p:cNvPr id="4" name="TextBox 3">
            <a:extLst>
              <a:ext uri="{FF2B5EF4-FFF2-40B4-BE49-F238E27FC236}">
                <a16:creationId xmlns:a16="http://schemas.microsoft.com/office/drawing/2014/main" id="{AA266432-0ACE-5C1A-1C90-A93667779D87}"/>
              </a:ext>
            </a:extLst>
          </p:cNvPr>
          <p:cNvSpPr txBox="1"/>
          <p:nvPr/>
        </p:nvSpPr>
        <p:spPr>
          <a:xfrm>
            <a:off x="227293" y="395292"/>
            <a:ext cx="6142155" cy="400110"/>
          </a:xfrm>
          <a:prstGeom prst="rect">
            <a:avLst/>
          </a:prstGeom>
          <a:noFill/>
        </p:spPr>
        <p:txBody>
          <a:bodyPr wrap="square">
            <a:spAutoFit/>
          </a:bodyPr>
          <a:lstStyle/>
          <a:p>
            <a:pPr algn="ctr"/>
            <a:r>
              <a:rPr lang="en-US" sz="20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000" spc="100" dirty="0">
              <a:ea typeface="Calibri Light" panose="020F0302020204030204" pitchFamily="34" charset="0"/>
              <a:cs typeface="Calibri Light" panose="020F0302020204030204" pitchFamily="34" charset="0"/>
            </a:endParaRPr>
          </a:p>
        </p:txBody>
      </p:sp>
      <p:sp>
        <p:nvSpPr>
          <p:cNvPr id="5" name="Slide Number Placeholder 4">
            <a:extLst>
              <a:ext uri="{FF2B5EF4-FFF2-40B4-BE49-F238E27FC236}">
                <a16:creationId xmlns:a16="http://schemas.microsoft.com/office/drawing/2014/main" id="{1FEBAD4A-05A8-C320-2028-E68959BAD1F4}"/>
              </a:ext>
            </a:extLst>
          </p:cNvPr>
          <p:cNvSpPr txBox="1">
            <a:spLocks/>
          </p:cNvSpPr>
          <p:nvPr/>
        </p:nvSpPr>
        <p:spPr>
          <a:xfrm>
            <a:off x="5846935" y="8393630"/>
            <a:ext cx="617592" cy="458787"/>
          </a:xfrm>
          <a:prstGeom prst="rect">
            <a:avLst/>
          </a:prstGeom>
          <a:noFill/>
          <a:ln>
            <a:noFill/>
          </a:ln>
        </p:spPr>
        <p:txBody>
          <a:bodyPr vert="horz" lIns="91440" tIns="45720" rIns="91440" bIns="45720" rtlCol="0" anchor="b"/>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B11646-807B-4159-8895-069891D28C2B}" type="slidenum">
              <a:rPr lang="en-US" sz="1800" b="1" smtClean="0"/>
              <a:pPr/>
              <a:t>‹#›</a:t>
            </a:fld>
            <a:endParaRPr lang="en-US" sz="1800" b="1" dirty="0"/>
          </a:p>
        </p:txBody>
      </p:sp>
    </p:spTree>
    <p:extLst>
      <p:ext uri="{BB962C8B-B14F-4D97-AF65-F5344CB8AC3E}">
        <p14:creationId xmlns:p14="http://schemas.microsoft.com/office/powerpoint/2010/main" val="2665860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F4761"/>
                </a:solidFill>
                <a:ea typeface="Calibri"/>
                <a:cs typeface="Calibri"/>
              </a:rPr>
              <a:t>P1.1.1  Phosphorus (P) is an essential plant nutrient. P is required for photosynthesis, respiration, seed production, etc.  </a:t>
            </a:r>
          </a:p>
          <a:p>
            <a:endParaRPr lang="en-US" dirty="0"/>
          </a:p>
        </p:txBody>
      </p:sp>
    </p:spTree>
    <p:extLst>
      <p:ext uri="{BB962C8B-B14F-4D97-AF65-F5344CB8AC3E}">
        <p14:creationId xmlns:p14="http://schemas.microsoft.com/office/powerpoint/2010/main" val="1283785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 is also added to the soil from manure and biosolid applications.</a:t>
            </a:r>
          </a:p>
        </p:txBody>
      </p:sp>
    </p:spTree>
    <p:extLst>
      <p:ext uri="{BB962C8B-B14F-4D97-AF65-F5344CB8AC3E}">
        <p14:creationId xmlns:p14="http://schemas.microsoft.com/office/powerpoint/2010/main" val="2155340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 is removed from the soil by crop uptake and subsequent harvest.  </a:t>
            </a:r>
          </a:p>
        </p:txBody>
      </p:sp>
    </p:spTree>
    <p:extLst>
      <p:ext uri="{BB962C8B-B14F-4D97-AF65-F5344CB8AC3E}">
        <p14:creationId xmlns:p14="http://schemas.microsoft.com/office/powerpoint/2010/main" val="158553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P1.2.7  P is removed from the soil by erosion and runoff (overland flow of water).</a:t>
            </a:r>
          </a:p>
        </p:txBody>
      </p:sp>
    </p:spTree>
    <p:extLst>
      <p:ext uri="{BB962C8B-B14F-4D97-AF65-F5344CB8AC3E}">
        <p14:creationId xmlns:p14="http://schemas.microsoft.com/office/powerpoint/2010/main" val="4118333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P1.2.8  P can sometimes be moved from the rootzone by leaching (downward water movement through soil); however, this is rare due to the ability of soil particles to tightly hold (fix) P. </a:t>
            </a:r>
          </a:p>
          <a:p>
            <a:r>
              <a:rPr lang="en-US" dirty="0"/>
              <a:t>P1.2.9  The majority of soil P is located in the topsoil as mixture of organic and inorganic forms.</a:t>
            </a:r>
            <a:endParaRPr lang="en-US" dirty="0">
              <a:cs typeface="Calibri"/>
            </a:endParaRPr>
          </a:p>
          <a:p>
            <a:r>
              <a:rPr lang="en-US" dirty="0"/>
              <a:t>P1.2.11  Organic P includes plant, animal, microorganism residues. Organic P is NOT available to plants.</a:t>
            </a:r>
          </a:p>
        </p:txBody>
      </p:sp>
    </p:spTree>
    <p:extLst>
      <p:ext uri="{BB962C8B-B14F-4D97-AF65-F5344CB8AC3E}">
        <p14:creationId xmlns:p14="http://schemas.microsoft.com/office/powerpoint/2010/main" val="2749199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P1.2.12 Organic P must be converted by soil microorganisms in order for it to be transformed into an inorganic, plant-available form. This process is called mineralization.</a:t>
            </a:r>
          </a:p>
          <a:p>
            <a:r>
              <a:rPr lang="en-US" dirty="0"/>
              <a:t>P1.2.13 Inorganic P is the plant-available form of P.</a:t>
            </a:r>
            <a:endParaRPr lang="en-US" dirty="0">
              <a:cs typeface="Calibri"/>
            </a:endParaRPr>
          </a:p>
          <a:p>
            <a:r>
              <a:rPr lang="en-US" dirty="0"/>
              <a:t> P1.2.14  Plant roots adsorb P in the inorganic soluble (or dissolved) form from the soil solution.</a:t>
            </a:r>
          </a:p>
          <a:p>
            <a:r>
              <a:rPr lang="en-US" dirty="0"/>
              <a:t> P1.2.18  As soluble P is depleted in the soil thru plant uptake, additional P is released from clay particles as well as from iron, aluminum, and calcium in the soil. A much slower release of P comes from the weathering of phosphorus-containing soil minerals. </a:t>
            </a:r>
          </a:p>
        </p:txBody>
      </p:sp>
    </p:spTree>
    <p:extLst>
      <p:ext uri="{BB962C8B-B14F-4D97-AF65-F5344CB8AC3E}">
        <p14:creationId xmlns:p14="http://schemas.microsoft.com/office/powerpoint/2010/main" val="1915738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P1.2.15  Practically all soluble (dissolved), plant-available P from manure or fertilizer is soon converted to soil-bound P shortly after application.</a:t>
            </a:r>
          </a:p>
          <a:p>
            <a:r>
              <a:rPr lang="en-US" dirty="0"/>
              <a:t>P1.2.16  The concentration of plant-available, soluble P in soil is very low even though soils typically contain very high levels of total P (inorganic and organic).</a:t>
            </a:r>
            <a:endParaRPr lang="en-US" dirty="0">
              <a:ea typeface="Calibri"/>
              <a:cs typeface="Calibri"/>
            </a:endParaRPr>
          </a:p>
          <a:p>
            <a:r>
              <a:rPr lang="en-US" dirty="0"/>
              <a:t>P1.2.17  The majority of soil P is strongly bound (fixed) to clay particles and soil minerals and is unavailable for plant use. Soluble-P is quickly converted to soil-bound P (or particulate P (PP)) shortly after application.</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197793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P1.3.1  When P enters freshwater surface waters, it stimulates the growth of algae and aquatic plants. The result is accelerated eutrophication (aging) of lakes.</a:t>
            </a:r>
          </a:p>
          <a:p>
            <a:r>
              <a:rPr lang="en-US" dirty="0"/>
              <a:t>P1.3.2  Accelerated eutrophication results in green weed-choked water, foul odors, low dissolved oxygen levels in water that can result in fish kills, and the potential for toxic blue-green algae. All of this degrades water quality and reduces the recreational, aesthetic, and functional value of water.</a:t>
            </a:r>
            <a:endParaRPr lang="en-US" dirty="0">
              <a:cs typeface="Calibri"/>
            </a:endParaRPr>
          </a:p>
          <a:p>
            <a:r>
              <a:rPr lang="en-US" dirty="0"/>
              <a:t>P1.3.4  The amount of P that can cause water quality problems is very small. Much less than the amount of P required for crops or applied as fertilizer.</a:t>
            </a:r>
            <a:endParaRPr lang="en-US" dirty="0">
              <a:cs typeface="Calibri" panose="020F0502020204030204"/>
            </a:endParaRPr>
          </a:p>
          <a:p>
            <a:endParaRPr lang="en-US" dirty="0"/>
          </a:p>
        </p:txBody>
      </p:sp>
    </p:spTree>
    <p:extLst>
      <p:ext uri="{BB962C8B-B14F-4D97-AF65-F5344CB8AC3E}">
        <p14:creationId xmlns:p14="http://schemas.microsoft.com/office/powerpoint/2010/main" val="3918653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P1.3.5  P enters lakes &amp; streams mainly from runoff and erosion of landscapes.    </a:t>
            </a:r>
          </a:p>
          <a:p>
            <a:r>
              <a:rPr lang="en-US" dirty="0"/>
              <a:t>P1.3.3  It is very important to prevent P from reaching lakes and streams. Runoff water and eroded soil from landscapes are major contributors of P to surface waters.</a:t>
            </a:r>
            <a:endParaRPr lang="en-US" dirty="0">
              <a:cs typeface="Calibri"/>
            </a:endParaRPr>
          </a:p>
          <a:p>
            <a:endParaRPr lang="en-US" dirty="0">
              <a:cs typeface="Calibri"/>
            </a:endParaRPr>
          </a:p>
        </p:txBody>
      </p:sp>
    </p:spTree>
    <p:extLst>
      <p:ext uri="{BB962C8B-B14F-4D97-AF65-F5344CB8AC3E}">
        <p14:creationId xmlns:p14="http://schemas.microsoft.com/office/powerpoint/2010/main" val="2517144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dirty="0"/>
              <a:t>P1.3.6  As runoff water moves downslope, it picks up soil, plant residue, manure and other soil amendments – all of which can contain P.</a:t>
            </a:r>
          </a:p>
          <a:p>
            <a:pPr marL="285750" indent="-285750">
              <a:lnSpc>
                <a:spcPct val="90000"/>
              </a:lnSpc>
              <a:spcBef>
                <a:spcPts val="1000"/>
              </a:spcBef>
              <a:buFont typeface="Arial"/>
              <a:buChar char="•"/>
            </a:pPr>
            <a:r>
              <a:rPr lang="en-US" dirty="0"/>
              <a:t>P1.3.7  Runoff water contains P in both the dissolved/soluble form and the particulate/sediment-bound form.</a:t>
            </a:r>
          </a:p>
          <a:p>
            <a:pPr marL="285750" indent="-285750">
              <a:lnSpc>
                <a:spcPct val="90000"/>
              </a:lnSpc>
              <a:spcBef>
                <a:spcPts val="1000"/>
              </a:spcBef>
              <a:buFont typeface="Arial"/>
              <a:buChar char="•"/>
            </a:pPr>
            <a:r>
              <a:rPr lang="en-US" dirty="0"/>
              <a:t>P1.3.9  Total P (TP) is the total amount of P, both PP and SP, carried in runoff water.</a:t>
            </a:r>
          </a:p>
          <a:p>
            <a:pPr marL="285750" indent="-285750">
              <a:lnSpc>
                <a:spcPct val="90000"/>
              </a:lnSpc>
              <a:spcBef>
                <a:spcPts val="1000"/>
              </a:spcBef>
              <a:buFont typeface="Arial"/>
              <a:buChar char="•"/>
            </a:pPr>
            <a:r>
              <a:rPr lang="en-US" dirty="0"/>
              <a:t>P1.3.10  Bioavailable P (BAP) is a term that includes all the SP (immediately available) plus an estimate of the PP that will eventually become SP and be available to algae and aquatic plants.</a:t>
            </a:r>
            <a:endParaRPr lang="en-US" dirty="0">
              <a:cs typeface="Calibri" panose="020F0502020204030204"/>
            </a:endParaRPr>
          </a:p>
          <a:p>
            <a:pPr marL="285750" indent="-285750">
              <a:lnSpc>
                <a:spcPct val="90000"/>
              </a:lnSpc>
              <a:spcBef>
                <a:spcPts val="1000"/>
              </a:spcBef>
              <a:buFont typeface="Arial"/>
              <a:buChar char="•"/>
            </a:pPr>
            <a:r>
              <a:rPr lang="en-US" dirty="0"/>
              <a:t>P1.3.13  Once runoff and eroded sediment reach a lake, the SP can be come immediately available to algae. The eroded sediment – containing PP – settles to the bottom of the lake where it serves as a reservoir of P. P in lakebeds may eventually be released as SP over time impacting water quality.    </a:t>
            </a:r>
            <a:endParaRPr lang="en-US" dirty="0">
              <a:cs typeface="Calibri" panose="020F0502020204030204"/>
            </a:endParaRPr>
          </a:p>
        </p:txBody>
      </p:sp>
    </p:spTree>
    <p:extLst>
      <p:ext uri="{BB962C8B-B14F-4D97-AF65-F5344CB8AC3E}">
        <p14:creationId xmlns:p14="http://schemas.microsoft.com/office/powerpoint/2010/main" val="2360988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dirty="0"/>
              <a:t>P1.3.8  The soluble P (SP) portion of runoff is important because SP can have an immediate impact on spurring the growth of algae and weeds in surface waters. Remember: SP is the form of P taken up by plants from the soil. SP is also the form of P utilized by algae when it enters surface water.   </a:t>
            </a:r>
          </a:p>
          <a:p>
            <a:pPr marL="285750" indent="-285750">
              <a:lnSpc>
                <a:spcPct val="90000"/>
              </a:lnSpc>
              <a:spcBef>
                <a:spcPts val="1000"/>
              </a:spcBef>
              <a:buFont typeface="Arial"/>
              <a:buChar char="•"/>
            </a:pPr>
            <a:r>
              <a:rPr lang="en-US" dirty="0"/>
              <a:t>P1.3.11  Erosion and runoff from fields high in P contribute more P to surface waters.</a:t>
            </a:r>
            <a:endParaRPr lang="en-US" dirty="0">
              <a:cs typeface="Calibri"/>
            </a:endParaRPr>
          </a:p>
          <a:p>
            <a:pPr marL="285750" indent="-285750">
              <a:lnSpc>
                <a:spcPct val="90000"/>
              </a:lnSpc>
              <a:spcBef>
                <a:spcPts val="1000"/>
              </a:spcBef>
              <a:buFont typeface="Arial"/>
              <a:buChar char="•"/>
            </a:pPr>
            <a:r>
              <a:rPr lang="en-US" dirty="0"/>
              <a:t>P1.3.12  Vegetation that is freezing and thawing is an additional source of P (in the DP form) that can be transported to water via runoff. </a:t>
            </a:r>
            <a:endParaRPr lang="en-US" dirty="0">
              <a:cs typeface="Calibri"/>
            </a:endParaRPr>
          </a:p>
        </p:txBody>
      </p:sp>
    </p:spTree>
    <p:extLst>
      <p:ext uri="{BB962C8B-B14F-4D97-AF65-F5344CB8AC3E}">
        <p14:creationId xmlns:p14="http://schemas.microsoft.com/office/powerpoint/2010/main" val="3902643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ea typeface="Calibri"/>
                <a:cs typeface="Calibri"/>
              </a:rPr>
              <a:t>P1.1.2  P deficiency in crops is rare in Wisconsin because most of our soils contain P levels in excess of crop demand. This has been the result of long-term P additions to fields exceeding P removal from crops.</a:t>
            </a:r>
          </a:p>
          <a:p>
            <a:r>
              <a:rPr lang="en-US" sz="1200" dirty="0">
                <a:ea typeface="Calibri"/>
                <a:cs typeface="Calibri"/>
              </a:rPr>
              <a:t>P1.1.3  P deficiency in crops: In corn, the seedling will often appear purple in color. Often times factors other than P deficiency can cause the purpling of corn. Such factors could be: slow root development due to a cold start to growing season with the roots not yet reaching out to the surrounding soil and/or starter fertilizer band); hybrid characteristics; herbicide injury. </a:t>
            </a:r>
          </a:p>
          <a:p>
            <a:endParaRPr lang="en-US" dirty="0"/>
          </a:p>
        </p:txBody>
      </p:sp>
    </p:spTree>
    <p:extLst>
      <p:ext uri="{BB962C8B-B14F-4D97-AF65-F5344CB8AC3E}">
        <p14:creationId xmlns:p14="http://schemas.microsoft.com/office/powerpoint/2010/main" val="4235128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Bef>
                <a:spcPts val="20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P2.1.1  The most effective agricultural management practice for protecting surface water quality is to minimize runoff and soil losses from cropland.</a:t>
            </a:r>
            <a:endParaRPr lang="en-US" sz="12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83785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P2.1.2  Soil conservation practices include management practices (cover crops, diverse crop rotations, conservation tillage, contour farming, etc.) and structural practices such as buffer strips, waterways, diversions, terraces, etc.</a:t>
            </a:r>
            <a:endParaRPr lang="en-US" sz="12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188556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P2.1.2  Soil conservation practices include management practices (cover crops, diverse crop rotations, conservation tillage, contour farming, etc.) and structural practices such as buffer strips, waterways, diversions, terraces, etc.</a:t>
            </a:r>
            <a:endParaRPr lang="en-US" sz="1200" dirty="0">
              <a:effectLst/>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879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F4761"/>
                </a:solidFill>
                <a:effectLst/>
                <a:latin typeface="Calibri" panose="020F0502020204030204" pitchFamily="34" charset="0"/>
                <a:ea typeface="Calibri" panose="020F0502020204030204" pitchFamily="34" charset="0"/>
                <a:cs typeface="Times New Roman" panose="02020603050405020304" pitchFamily="18" charset="0"/>
              </a:rPr>
              <a:t>P2.2.1  P applications to cropland should be based on recent soil test results, realistic crop yield goals, and assessment/crediting any P nutrient credits from manure and other soil amendments. </a:t>
            </a:r>
            <a:endParaRPr lang="en-US" sz="1800" b="1"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14989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P2.2.2  Regular and systematic soil testing is required for determining P application rates. See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S6 Soil Testing and Sampling Procedures</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guidance on how and when to collect soil samples.</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P2.2.3  Optimum soil test levels are the goal for the soil fertility status of fields. At optimum, recommended P additions are approximately equal to crop removal of P. Soil test levels for P (and K) range from very low, low, optimum, high, and excessively Nutrient applications at rates higher than crop utilization are unwise from both an environmental and economic perspective.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3019123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P2.2.2  Regular and systematic soil testing is required for determining P application rates. See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S6 Soil Testing and Sampling Procedures</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guidance on how and when to collect soil samples.</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P2.2.3  Optimum soil test levels are the goal for the soil fertility status of fields. At optimum, recommended P additions are approximately equal to crop removal of P. Soil test levels for P (and K) range from very low, low, optimum, high, and excessively Nutrient applications at rates higher than crop utilization are unwise from both an environmental and economic perspective.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011107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P2.2.4  An additional parameter impacting P fertilizer rates is crop yield goal. Use a multi-year average (3-5 years) for yield plus 10-15%. Yield goal estimates too low will underestimate nutrient need of the crop. Yield goals too high will overestimate the nutrient need of the crop resulting in over-application of fertilizer and a higher likelihood for P contributions to water bodies.  </a:t>
            </a:r>
            <a:endParaRPr lang="en-US" sz="12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79108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P2.2.5  For both economic and environmental benefits, it is important that the P (and other nutrients) contributed from cropland-applied non-commercial fertilizer sources is credited against the P recommendation from the soil test report. These sources include manure, biosolids/sludge, whey, etc. See the manure management section of this curriculum for information on how to do this.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591653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P2.2.6  Average soil test P (STP) levels of Wis. cropland have been steadily increasing over the past over 50 years. Since the mid-1970s, STP levels have exceeded the excessively high levels for most crops.</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P2.2.7  The build-up of STP values over time is due to  additions of P exceeding crop removal.</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P2.2.8  Build-up of P is not always a bad thing, provided runoff and erosion are minimized, but high STP increases the risk for P loss to water bodies. </a:t>
            </a:r>
          </a:p>
          <a:p>
            <a:pPr>
              <a:lnSpc>
                <a:spcPct val="116000"/>
              </a:lnSpc>
              <a:spcAft>
                <a:spcPts val="80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6000"/>
              </a:lnSpc>
              <a:spcAft>
                <a:spcPts val="800"/>
              </a:spcAft>
            </a:pP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P2.2.9  Good news: Over the past 15 years average STP values in Wisconsin appear to have leveled off and may be slightly decreasing. Due to improved nutrient management planning?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41556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0000"/>
                </a:solidFill>
                <a:latin typeface="Times New Roman" pitchFamily="18" charset="0"/>
              </a:rPr>
              <a:t>To change soil test P levels by 1 ppm, 18 lbs of P</a:t>
            </a:r>
            <a:r>
              <a:rPr lang="en-US" altLang="en-US" baseline="-25000" dirty="0">
                <a:solidFill>
                  <a:srgbClr val="000000"/>
                </a:solidFill>
                <a:latin typeface="Times New Roman" pitchFamily="18" charset="0"/>
              </a:rPr>
              <a:t>2</a:t>
            </a:r>
            <a:r>
              <a:rPr lang="en-US" altLang="en-US" dirty="0">
                <a:solidFill>
                  <a:srgbClr val="000000"/>
                </a:solidFill>
                <a:latin typeface="Times New Roman" pitchFamily="18" charset="0"/>
              </a:rPr>
              <a:t>O</a:t>
            </a:r>
            <a:r>
              <a:rPr lang="en-US" altLang="en-US" baseline="-25000" dirty="0">
                <a:solidFill>
                  <a:srgbClr val="000000"/>
                </a:solidFill>
                <a:latin typeface="Times New Roman" pitchFamily="18" charset="0"/>
              </a:rPr>
              <a:t>5</a:t>
            </a:r>
            <a:r>
              <a:rPr lang="en-US" altLang="en-US" dirty="0">
                <a:solidFill>
                  <a:srgbClr val="000000"/>
                </a:solidFill>
                <a:latin typeface="Times New Roman" pitchFamily="18" charset="0"/>
              </a:rPr>
              <a:t> must be either added or removed from the soil. 12 lbs of P</a:t>
            </a:r>
            <a:r>
              <a:rPr lang="en-US" altLang="en-US" baseline="-25000" dirty="0">
                <a:solidFill>
                  <a:srgbClr val="000000"/>
                </a:solidFill>
                <a:latin typeface="Times New Roman" pitchFamily="18" charset="0"/>
              </a:rPr>
              <a:t>2</a:t>
            </a:r>
            <a:r>
              <a:rPr lang="en-US" altLang="en-US" dirty="0">
                <a:solidFill>
                  <a:srgbClr val="000000"/>
                </a:solidFill>
                <a:latin typeface="Times New Roman" pitchFamily="18" charset="0"/>
              </a:rPr>
              <a:t>O</a:t>
            </a:r>
            <a:r>
              <a:rPr lang="en-US" altLang="en-US" baseline="-25000" dirty="0">
                <a:solidFill>
                  <a:srgbClr val="000000"/>
                </a:solidFill>
                <a:latin typeface="Times New Roman" pitchFamily="18" charset="0"/>
              </a:rPr>
              <a:t>5 </a:t>
            </a:r>
            <a:r>
              <a:rPr lang="en-US" altLang="en-US" sz="1900" dirty="0">
                <a:solidFill>
                  <a:srgbClr val="000000"/>
                </a:solidFill>
                <a:latin typeface="Times New Roman" pitchFamily="18" charset="0"/>
              </a:rPr>
              <a:t>for sandy soils.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P2.2.10  Just as it takes time to build-up STP values, it takes time to also draw them down. Explain soil buffering capacity and illustrate a crop removal / soil drawdown scenario.</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697250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a typeface="Calibri"/>
                <a:cs typeface="Calibri"/>
              </a:rPr>
              <a:t>P1.1.4  Eutrophication, which is the aging of lakes and streams, is accelerated by nutrient additions.</a:t>
            </a:r>
          </a:p>
          <a:p>
            <a:r>
              <a:rPr lang="en-US" sz="1200" dirty="0">
                <a:ea typeface="Calibri"/>
                <a:cs typeface="Calibri"/>
              </a:rPr>
              <a:t>P1.1.5  In freshwater ecosystems, P is the nutrient that increases eutrophication.</a:t>
            </a:r>
          </a:p>
          <a:p>
            <a:r>
              <a:rPr lang="en-US" sz="1200" dirty="0">
                <a:ea typeface="Calibri"/>
                <a:cs typeface="Calibri"/>
              </a:rPr>
              <a:t>P1.1.6  P additions to surface waters stimulates algae and aquatic vegetation growth.</a:t>
            </a:r>
          </a:p>
          <a:p>
            <a:r>
              <a:rPr lang="en-US" sz="1200" dirty="0">
                <a:ea typeface="Calibri"/>
                <a:cs typeface="Calibri"/>
              </a:rPr>
              <a:t>P1.1.7  The result can be green weed-choked water, foul odors, low dissolved oxygen levels as this material decomposes, fish kills from the low dissolved oxygen, and potential formation of toxic blue-green algae.</a:t>
            </a:r>
          </a:p>
          <a:p>
            <a:r>
              <a:rPr lang="en-US" sz="1200" dirty="0">
                <a:ea typeface="Calibri"/>
                <a:cs typeface="Calibri"/>
              </a:rPr>
              <a:t>P1.1.8  Degraded water quality can reduce the recreational, aesthetic, and functional value of water.  </a:t>
            </a:r>
          </a:p>
          <a:p>
            <a:r>
              <a:rPr lang="en-US" sz="1200" dirty="0">
                <a:ea typeface="Calibri"/>
                <a:cs typeface="Calibri"/>
              </a:rPr>
              <a:t>P1.1.9  It is very important to prevent P from reaching lakes and streams. Runoff water and eroded soil from landscapes are major contributors of P to surface waters.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F4761"/>
                </a:solidFill>
                <a:ea typeface="Calibri"/>
                <a:cs typeface="Calibri"/>
              </a:rPr>
              <a:t> </a:t>
            </a:r>
          </a:p>
          <a:p>
            <a:endParaRPr lang="en-US" dirty="0"/>
          </a:p>
        </p:txBody>
      </p:sp>
    </p:spTree>
    <p:extLst>
      <p:ext uri="{BB962C8B-B14F-4D97-AF65-F5344CB8AC3E}">
        <p14:creationId xmlns:p14="http://schemas.microsoft.com/office/powerpoint/2010/main" val="32475386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2" eaLnBrk="0" fontAlgn="base" hangingPunct="0">
              <a:spcBef>
                <a:spcPct val="30000"/>
              </a:spcBef>
              <a:spcAft>
                <a:spcPct val="0"/>
              </a:spcAft>
              <a:defRPr/>
            </a:pPr>
            <a:r>
              <a:rPr lang="en-US" altLang="en-US" dirty="0">
                <a:solidFill>
                  <a:srgbClr val="000000"/>
                </a:solidFill>
                <a:latin typeface="Times New Roman" pitchFamily="18" charset="0"/>
              </a:rPr>
              <a:t>This example tracks the change in soil test P values over the course of a 6-year crop rotation where there are NO additions of P of any kind (fertilizer, starter or manure applications) over the length of the rotation.</a:t>
            </a:r>
          </a:p>
          <a:p>
            <a:pPr defTabSz="966522" eaLnBrk="0" fontAlgn="base" hangingPunct="0">
              <a:spcBef>
                <a:spcPct val="30000"/>
              </a:spcBef>
              <a:spcAft>
                <a:spcPct val="0"/>
              </a:spcAft>
              <a:defRPr/>
            </a:pPr>
            <a:r>
              <a:rPr lang="en-US" altLang="en-US" dirty="0">
                <a:solidFill>
                  <a:srgbClr val="000000"/>
                </a:solidFill>
                <a:latin typeface="Times New Roman" pitchFamily="18" charset="0"/>
              </a:rPr>
              <a:t>C = corn; O = oats; H = hay</a:t>
            </a:r>
          </a:p>
          <a:p>
            <a:pPr defTabSz="966522" eaLnBrk="0" fontAlgn="base" hangingPunct="0">
              <a:spcBef>
                <a:spcPct val="30000"/>
              </a:spcBef>
              <a:spcAft>
                <a:spcPct val="0"/>
              </a:spcAft>
              <a:defRPr/>
            </a:pPr>
            <a:r>
              <a:rPr lang="en-US" altLang="en-US" dirty="0">
                <a:solidFill>
                  <a:srgbClr val="000000"/>
                </a:solidFill>
                <a:latin typeface="Times New Roman" pitchFamily="18" charset="0"/>
              </a:rPr>
              <a:t>Note that the soil test P value of 75 ppm at the start of this exercise is in the excessively high (EH) range.</a:t>
            </a:r>
          </a:p>
          <a:p>
            <a:pPr marL="0" marR="0" lvl="0" indent="0" algn="l" defTabSz="966522" rtl="0" eaLnBrk="0" fontAlgn="base" latinLnBrk="0" hangingPunct="0">
              <a:lnSpc>
                <a:spcPct val="100000"/>
              </a:lnSpc>
              <a:spcBef>
                <a:spcPct val="30000"/>
              </a:spcBef>
              <a:spcAft>
                <a:spcPct val="0"/>
              </a:spcAft>
              <a:buClrTx/>
              <a:buSzTx/>
              <a:buFontTx/>
              <a:buNone/>
              <a:tabLst/>
              <a:defRPr/>
            </a:pPr>
            <a:r>
              <a:rPr lang="en-US" altLang="en-US" dirty="0">
                <a:solidFill>
                  <a:srgbClr val="000000"/>
                </a:solidFill>
                <a:latin typeface="Times New Roman"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P2.2.10  Just as it takes time to build-up STP values, it takes time to also draw them down. Explain soil buffering capacity and illustrate a crop removal / soil drawdown scenario.</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defTabSz="966522" eaLnBrk="0" fontAlgn="base" hangingPunct="0">
              <a:spcBef>
                <a:spcPct val="30000"/>
              </a:spcBef>
              <a:spcAft>
                <a:spcPct val="0"/>
              </a:spcAft>
              <a:defRPr/>
            </a:pPr>
            <a:endParaRPr lang="en-US" altLang="en-US" dirty="0">
              <a:solidFill>
                <a:srgbClr val="000000"/>
              </a:solidFill>
              <a:latin typeface="Times New Roman" pitchFamily="18" charset="0"/>
            </a:endParaRPr>
          </a:p>
          <a:p>
            <a:pPr defTabSz="966522" eaLnBrk="0" fontAlgn="base" hangingPunct="0">
              <a:spcBef>
                <a:spcPct val="30000"/>
              </a:spcBef>
              <a:spcAft>
                <a:spcPct val="0"/>
              </a:spcAft>
              <a:defRPr/>
            </a:pPr>
            <a:endParaRPr lang="en-US" altLang="en-US" dirty="0">
              <a:solidFill>
                <a:srgbClr val="000000"/>
              </a:solidFill>
              <a:latin typeface="Times New Roman" pitchFamily="18" charset="0"/>
            </a:endParaRPr>
          </a:p>
          <a:p>
            <a:pPr defTabSz="966522" eaLnBrk="0" fontAlgn="base" hangingPunct="0">
              <a:spcBef>
                <a:spcPct val="30000"/>
              </a:spcBef>
              <a:spcAft>
                <a:spcPct val="0"/>
              </a:spcAft>
              <a:defRPr/>
            </a:pPr>
            <a:r>
              <a:rPr lang="en-US" altLang="en-US" dirty="0">
                <a:solidFill>
                  <a:srgbClr val="000000"/>
                </a:solidFill>
                <a:latin typeface="Times New Roman" pitchFamily="18" charset="0"/>
              </a:rPr>
              <a:t> </a:t>
            </a:r>
          </a:p>
          <a:p>
            <a:pPr defTabSz="966522" eaLnBrk="0" fontAlgn="base" hangingPunct="0">
              <a:spcBef>
                <a:spcPct val="30000"/>
              </a:spcBef>
              <a:spcAft>
                <a:spcPct val="0"/>
              </a:spcAft>
              <a:defRPr/>
            </a:pPr>
            <a:r>
              <a:rPr lang="en-US" altLang="en-US" dirty="0">
                <a:solidFill>
                  <a:srgbClr val="000000"/>
                </a:solidFill>
                <a:latin typeface="Times New Roman" pitchFamily="18" charset="0"/>
              </a:rPr>
              <a:t> </a:t>
            </a:r>
          </a:p>
          <a:p>
            <a:pPr defTabSz="966522" eaLnBrk="0" fontAlgn="base" hangingPunct="0">
              <a:spcBef>
                <a:spcPct val="30000"/>
              </a:spcBef>
              <a:spcAft>
                <a:spcPct val="0"/>
              </a:spcAft>
              <a:defRPr/>
            </a:pPr>
            <a:r>
              <a:rPr lang="en-US" altLang="en-US" dirty="0">
                <a:solidFill>
                  <a:srgbClr val="000000"/>
                </a:solidFill>
                <a:latin typeface="Times New Roman" pitchFamily="18" charset="0"/>
              </a:rPr>
              <a:t> </a:t>
            </a:r>
          </a:p>
          <a:p>
            <a:pPr defTabSz="966522" eaLnBrk="0" fontAlgn="base" hangingPunct="0">
              <a:spcBef>
                <a:spcPct val="30000"/>
              </a:spcBef>
              <a:spcAft>
                <a:spcPct val="0"/>
              </a:spcAft>
              <a:defRPr/>
            </a:pPr>
            <a:endParaRPr lang="en-US" altLang="en-US" dirty="0">
              <a:solidFill>
                <a:srgbClr val="000000"/>
              </a:solidFill>
              <a:latin typeface="Times New Roman" pitchFamily="18" charset="0"/>
            </a:endParaRPr>
          </a:p>
          <a:p>
            <a:endParaRPr lang="en-US" dirty="0"/>
          </a:p>
          <a:p>
            <a:endParaRPr lang="en-US" dirty="0"/>
          </a:p>
        </p:txBody>
      </p:sp>
    </p:spTree>
    <p:extLst>
      <p:ext uri="{BB962C8B-B14F-4D97-AF65-F5344CB8AC3E}">
        <p14:creationId xmlns:p14="http://schemas.microsoft.com/office/powerpoint/2010/main" val="12427381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P2.2.10  Monitor STP variability among fields and use this information to plan manure applications. Prioritize those fields with lower P (and K) values for future manure applications – if possible.</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1454952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Bef>
                <a:spcPts val="200"/>
              </a:spcBef>
              <a:spcAft>
                <a:spcPts val="400"/>
              </a:spcAft>
            </a:pPr>
            <a:r>
              <a:rPr lang="en-US" sz="1800" b="1" dirty="0">
                <a:solidFill>
                  <a:srgbClr val="0F4761"/>
                </a:solidFill>
                <a:effectLst/>
                <a:latin typeface="Calibri" panose="020F0502020204030204" pitchFamily="34" charset="0"/>
                <a:ea typeface="Calibri" panose="020F0502020204030204" pitchFamily="34" charset="0"/>
                <a:cs typeface="Times New Roman" panose="02020603050405020304" pitchFamily="18" charset="0"/>
              </a:rPr>
              <a:t>P2.3.1  Common commercial P fertilizer products: triple super phosphate and diammonium phosphate.</a:t>
            </a:r>
            <a:endParaRPr lang="en-US" sz="1800" b="1"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3019123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P2.3.2  If large amounts of commercial P are required, the fertilizer should be broadcast and followed with incorporation as soon as possible after application. Remember P is strongly bound to soil particles, but adequate soil and P contact must occur via tillage.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79108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P2.3.2  If large amounts of commercial P are required, the fertilizer should be broadcast and followed with incorporation as soon as possible after application. Remember P is strongly bound to soil particles, but adequate soil and P contact must occur via tillage.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7336442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P2.3.2  If large amounts of commercial P are required, the fertilizer should be broadcast and followed with incorporation as soon as possible after application. Remember P is strongly bound to soil particles, but adequate soil and P contact must occur via tillage.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0820566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P2.3.4  Many producers find through the NM planning process that they can significantly reduce starter fertilizer application rates and save substantial money as a result. Excessive application rates of starter fertilizer should be avoided.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P2.3.6  Any nutrients (N, P and K) applied as starter fertilizer need to be credited/accounted against the overall nutrient recommendation from the soil test report.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1643191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P2.3.4  Many producers find through the NM planning process that they can significantly reduce starter fertilizer application rates and save substantial money as a result. Excessive application rates of starter fertilizer should be avoided.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P2.3.6  Any nutrients (N, P and K) applied as starter fertilizer need to be credited/accounted against the overall nutrient recommendation from the soil test report.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P2.3.5  For corn grown on soils that are slow to warm in the spring, it is often beneficial to apply a minimal amount of starter fertilizer that delivers approximately 10 lb N, 20 lb P2O5, and 20 lbs of K2O. No more than this amount of starter should be applied to soils that are in the excessively high range.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622746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F4761"/>
                </a:solidFill>
                <a:effectLst/>
                <a:latin typeface="Calibri" panose="020F0502020204030204" pitchFamily="34" charset="0"/>
                <a:ea typeface="Calibri" panose="020F0502020204030204" pitchFamily="34" charset="0"/>
                <a:cs typeface="Times New Roman" panose="02020603050405020304" pitchFamily="18" charset="0"/>
              </a:rPr>
              <a:t>P3.1.1  To properly use manure as a nutrient resource, the manure’s plant-available nutrient content along with its application rate must be known. In addition, the manure must be applied uniformly across a field. See the manure management section of this curriculum for additional information about manure nutrient crediting. </a:t>
            </a:r>
            <a:endParaRPr lang="en-US" sz="1800" b="1"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3129100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P3.1.2  When applying manure to cropland, one of two nutrient use strategies can be used: 1) a nitrogen (N) strategy that applies manure at rates to meet the crop’s N demand, or 2) a phosphorus (P) strategy that applies manure at rates to meet the crop’s need for P.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501095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a typeface="Calibri"/>
                <a:cs typeface="Calibri"/>
              </a:rPr>
              <a:t>P1.1.4  Eutrophication, which is the aging of lakes and streams, is accelerated by nutrient additions.</a:t>
            </a:r>
          </a:p>
          <a:p>
            <a:r>
              <a:rPr lang="en-US" sz="1200" dirty="0">
                <a:ea typeface="Calibri"/>
                <a:cs typeface="Calibri"/>
              </a:rPr>
              <a:t>P1.1.5  In freshwater ecosystems, P is the nutrient that increases eutrophication.</a:t>
            </a:r>
          </a:p>
          <a:p>
            <a:r>
              <a:rPr lang="en-US" sz="1200" dirty="0">
                <a:ea typeface="Calibri"/>
                <a:cs typeface="Calibri"/>
              </a:rPr>
              <a:t>P1.1.6  P additions to surface waters stimulates algae and aquatic vegetation growth.</a:t>
            </a:r>
          </a:p>
          <a:p>
            <a:r>
              <a:rPr lang="en-US" sz="1200" dirty="0">
                <a:ea typeface="Calibri"/>
                <a:cs typeface="Calibri"/>
              </a:rPr>
              <a:t>P1.1.7  The result can be green weed-choked water, foul odors, low dissolved oxygen levels as this material decomposes, fish kills from the low dissolved oxygen, and potential formation of toxic blue-green algae.</a:t>
            </a:r>
          </a:p>
          <a:p>
            <a:r>
              <a:rPr lang="en-US" sz="1200" dirty="0">
                <a:ea typeface="Calibri"/>
                <a:cs typeface="Calibri"/>
              </a:rPr>
              <a:t>P1.1.8  Degraded water quality can reduce the recreational, aesthetic, and functional value of water.  </a:t>
            </a:r>
          </a:p>
          <a:p>
            <a:r>
              <a:rPr lang="en-US" sz="1200" dirty="0">
                <a:ea typeface="Calibri"/>
                <a:cs typeface="Calibri"/>
              </a:rPr>
              <a:t>P1.1.9  It is very important to prevent P from reaching lakes and streams. Runoff water and eroded soil from landscapes are major contributors of P to surface waters.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F4761"/>
                </a:solidFill>
                <a:ea typeface="Calibri"/>
                <a:cs typeface="Calibri"/>
              </a:rPr>
              <a:t> </a:t>
            </a:r>
          </a:p>
          <a:p>
            <a:endParaRPr lang="en-US" dirty="0"/>
          </a:p>
        </p:txBody>
      </p:sp>
    </p:spTree>
    <p:extLst>
      <p:ext uri="{BB962C8B-B14F-4D97-AF65-F5344CB8AC3E}">
        <p14:creationId xmlns:p14="http://schemas.microsoft.com/office/powerpoint/2010/main" val="3251497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2" eaLnBrk="0" fontAlgn="base" hangingPunct="0">
              <a:spcBef>
                <a:spcPct val="30000"/>
              </a:spcBef>
              <a:spcAft>
                <a:spcPct val="0"/>
              </a:spcAft>
              <a:defRPr/>
            </a:pPr>
            <a:r>
              <a:rPr lang="en-US" altLang="en-US" dirty="0">
                <a:solidFill>
                  <a:srgbClr val="000000"/>
                </a:solidFill>
                <a:latin typeface="Times New Roman" pitchFamily="18" charset="0"/>
              </a:rPr>
              <a:t>A N-based strategy for manure applications has a number of advantages:</a:t>
            </a:r>
          </a:p>
          <a:p>
            <a:pPr defTabSz="966522" eaLnBrk="0" fontAlgn="base" hangingPunct="0">
              <a:spcBef>
                <a:spcPct val="30000"/>
              </a:spcBef>
              <a:spcAft>
                <a:spcPct val="0"/>
              </a:spcAft>
              <a:defRPr/>
            </a:pPr>
            <a:r>
              <a:rPr lang="en-US" altLang="en-US" dirty="0">
                <a:solidFill>
                  <a:srgbClr val="000000"/>
                </a:solidFill>
                <a:latin typeface="Times New Roman" pitchFamily="18" charset="0"/>
              </a:rPr>
              <a:t>1) It allows for maximum manure application rates. Often in the 40 to 60 tons per acre range.</a:t>
            </a:r>
          </a:p>
          <a:p>
            <a:pPr defTabSz="966522" eaLnBrk="0" fontAlgn="base" hangingPunct="0">
              <a:spcBef>
                <a:spcPct val="30000"/>
              </a:spcBef>
              <a:spcAft>
                <a:spcPct val="0"/>
              </a:spcAft>
              <a:defRPr/>
            </a:pPr>
            <a:r>
              <a:rPr lang="en-US" altLang="en-US" dirty="0">
                <a:solidFill>
                  <a:srgbClr val="000000"/>
                </a:solidFill>
                <a:latin typeface="Times New Roman" pitchFamily="18" charset="0"/>
              </a:rPr>
              <a:t>2) P and K values are built-up in the soil over time.</a:t>
            </a:r>
          </a:p>
          <a:p>
            <a:pPr defTabSz="966522" eaLnBrk="0" fontAlgn="base" hangingPunct="0">
              <a:spcBef>
                <a:spcPct val="30000"/>
              </a:spcBef>
              <a:spcAft>
                <a:spcPct val="0"/>
              </a:spcAft>
              <a:defRPr/>
            </a:pPr>
            <a:r>
              <a:rPr lang="en-US" altLang="en-US" dirty="0">
                <a:solidFill>
                  <a:srgbClr val="000000"/>
                </a:solidFill>
                <a:latin typeface="Times New Roman" pitchFamily="18" charset="0"/>
              </a:rPr>
              <a:t>3) This method is the most time-efficient. Manure is applied at high rates to fewer fields.</a:t>
            </a:r>
          </a:p>
          <a:p>
            <a:pPr defTabSz="966522" eaLnBrk="0" fontAlgn="base" hangingPunct="0">
              <a:spcBef>
                <a:spcPct val="30000"/>
              </a:spcBef>
              <a:spcAft>
                <a:spcPct val="0"/>
              </a:spcAft>
              <a:defRPr/>
            </a:pPr>
            <a:r>
              <a:rPr lang="en-US" altLang="en-US" dirty="0">
                <a:solidFill>
                  <a:srgbClr val="000000"/>
                </a:solidFill>
                <a:latin typeface="Times New Roman" pitchFamily="18" charset="0"/>
              </a:rPr>
              <a:t>4) Manure applied at higher rates needs to go to fewer fields.</a:t>
            </a:r>
          </a:p>
          <a:p>
            <a:pPr defTabSz="966522" eaLnBrk="0" fontAlgn="base" hangingPunct="0">
              <a:spcBef>
                <a:spcPct val="30000"/>
              </a:spcBef>
              <a:spcAft>
                <a:spcPct val="0"/>
              </a:spcAft>
              <a:defRPr/>
            </a:pPr>
            <a:endParaRPr lang="en-US" altLang="en-US" dirty="0">
              <a:solidFill>
                <a:srgbClr val="000000"/>
              </a:solidFill>
              <a:latin typeface="Times New Roman" pitchFamily="18" charset="0"/>
            </a:endParaRPr>
          </a:p>
          <a:p>
            <a:pPr marL="0" marR="0" lvl="0" indent="0" algn="l" defTabSz="966522"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P3.1.3  The N strategy is most common as it allows higher manure application rates than a P-based strategy. However applications at a N rate supply P (and K) at rates greater than crop need – if that crop is corn. The result is a build-up in STP (and K) with repeated applications. This method is more time and labor efficient than a P-based strategy and is preferred when spreadable acres are limited.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defTabSz="966522" eaLnBrk="0" fontAlgn="base" hangingPunct="0">
              <a:spcBef>
                <a:spcPct val="30000"/>
              </a:spcBef>
              <a:spcAft>
                <a:spcPct val="0"/>
              </a:spcAft>
              <a:defRPr/>
            </a:pPr>
            <a:endParaRPr lang="en-US" altLang="en-US" dirty="0">
              <a:solidFill>
                <a:srgbClr val="000000"/>
              </a:solidFill>
              <a:latin typeface="Times New Roman" pitchFamily="18" charset="0"/>
            </a:endParaRPr>
          </a:p>
          <a:p>
            <a:pPr defTabSz="966522" eaLnBrk="0" fontAlgn="base" hangingPunct="0">
              <a:spcBef>
                <a:spcPct val="30000"/>
              </a:spcBef>
              <a:spcAft>
                <a:spcPct val="0"/>
              </a:spcAft>
              <a:defRPr/>
            </a:pPr>
            <a:r>
              <a:rPr lang="en-US" altLang="en-US" dirty="0">
                <a:solidFill>
                  <a:srgbClr val="000000"/>
                </a:solidFill>
                <a:latin typeface="Times New Roman" pitchFamily="18" charset="0"/>
              </a:rPr>
              <a:t> </a:t>
            </a:r>
          </a:p>
          <a:p>
            <a:endParaRPr lang="en-US" dirty="0"/>
          </a:p>
        </p:txBody>
      </p:sp>
    </p:spTree>
    <p:extLst>
      <p:ext uri="{BB962C8B-B14F-4D97-AF65-F5344CB8AC3E}">
        <p14:creationId xmlns:p14="http://schemas.microsoft.com/office/powerpoint/2010/main" val="7751718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2" eaLnBrk="0" fontAlgn="base" hangingPunct="0">
              <a:spcBef>
                <a:spcPct val="30000"/>
              </a:spcBef>
              <a:spcAft>
                <a:spcPct val="0"/>
              </a:spcAft>
              <a:defRPr/>
            </a:pPr>
            <a:r>
              <a:rPr lang="en-US" altLang="en-US" dirty="0">
                <a:solidFill>
                  <a:srgbClr val="000000"/>
                </a:solidFill>
                <a:latin typeface="Times New Roman" pitchFamily="18" charset="0"/>
              </a:rPr>
              <a:t>This slide indicates a manure application strategy that meets the N needs of the crop. </a:t>
            </a:r>
          </a:p>
          <a:p>
            <a:pPr defTabSz="966522" eaLnBrk="0" fontAlgn="base" hangingPunct="0">
              <a:spcBef>
                <a:spcPct val="30000"/>
              </a:spcBef>
              <a:spcAft>
                <a:spcPct val="0"/>
              </a:spcAft>
              <a:defRPr/>
            </a:pPr>
            <a:r>
              <a:rPr lang="en-US" altLang="en-US" dirty="0">
                <a:solidFill>
                  <a:srgbClr val="000000"/>
                </a:solidFill>
                <a:latin typeface="Times New Roman" pitchFamily="18" charset="0"/>
              </a:rPr>
              <a:t>Dairy manure applied at a 60 ton/acre rate.</a:t>
            </a:r>
          </a:p>
          <a:p>
            <a:pPr defTabSz="966522" eaLnBrk="0" fontAlgn="base" hangingPunct="0">
              <a:spcBef>
                <a:spcPct val="30000"/>
              </a:spcBef>
              <a:spcAft>
                <a:spcPct val="0"/>
              </a:spcAft>
              <a:defRPr/>
            </a:pPr>
            <a:r>
              <a:rPr lang="en-US" altLang="en-US" dirty="0">
                <a:solidFill>
                  <a:srgbClr val="000000"/>
                </a:solidFill>
                <a:latin typeface="Times New Roman" pitchFamily="18" charset="0"/>
              </a:rPr>
              <a:t>Notice the P applications in excess of crop need.</a:t>
            </a:r>
          </a:p>
          <a:p>
            <a:endParaRPr lang="en-US" dirty="0"/>
          </a:p>
        </p:txBody>
      </p:sp>
    </p:spTree>
    <p:extLst>
      <p:ext uri="{BB962C8B-B14F-4D97-AF65-F5344CB8AC3E}">
        <p14:creationId xmlns:p14="http://schemas.microsoft.com/office/powerpoint/2010/main" val="31472867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2" eaLnBrk="0" fontAlgn="base" hangingPunct="0">
              <a:spcBef>
                <a:spcPct val="30000"/>
              </a:spcBef>
              <a:spcAft>
                <a:spcPct val="0"/>
              </a:spcAft>
              <a:defRPr/>
            </a:pPr>
            <a:r>
              <a:rPr lang="en-US" altLang="en-US" dirty="0">
                <a:solidFill>
                  <a:srgbClr val="000000"/>
                </a:solidFill>
                <a:latin typeface="Times New Roman" pitchFamily="18" charset="0"/>
              </a:rPr>
              <a:t>With a P-strategy for manure, the applications rates are lower - - in the range of 10-15 tons per acre.</a:t>
            </a:r>
          </a:p>
          <a:p>
            <a:pPr defTabSz="966522" eaLnBrk="0" fontAlgn="base" hangingPunct="0">
              <a:spcBef>
                <a:spcPct val="30000"/>
              </a:spcBef>
              <a:spcAft>
                <a:spcPct val="0"/>
              </a:spcAft>
              <a:defRPr/>
            </a:pPr>
            <a:r>
              <a:rPr lang="en-US" altLang="en-US" dirty="0">
                <a:solidFill>
                  <a:srgbClr val="000000"/>
                </a:solidFill>
                <a:latin typeface="Times New Roman" pitchFamily="18" charset="0"/>
              </a:rPr>
              <a:t>Commercial fertilizer will be required to meet corn N needs.</a:t>
            </a:r>
          </a:p>
          <a:p>
            <a:pPr defTabSz="966522" eaLnBrk="0" fontAlgn="base" hangingPunct="0">
              <a:spcBef>
                <a:spcPct val="30000"/>
              </a:spcBef>
              <a:spcAft>
                <a:spcPct val="0"/>
              </a:spcAft>
              <a:defRPr/>
            </a:pPr>
            <a:r>
              <a:rPr lang="en-US" altLang="en-US" dirty="0">
                <a:solidFill>
                  <a:srgbClr val="000000"/>
                </a:solidFill>
                <a:latin typeface="Times New Roman" pitchFamily="18" charset="0"/>
              </a:rPr>
              <a:t>More time is required to apply manure at lower rates to additional fields. </a:t>
            </a:r>
          </a:p>
          <a:p>
            <a:pPr defTabSz="966522" eaLnBrk="0" fontAlgn="base" hangingPunct="0">
              <a:spcBef>
                <a:spcPct val="30000"/>
              </a:spcBef>
              <a:spcAft>
                <a:spcPct val="0"/>
              </a:spcAft>
              <a:defRPr/>
            </a:pPr>
            <a:r>
              <a:rPr lang="en-US" altLang="en-US" dirty="0">
                <a:solidFill>
                  <a:srgbClr val="000000"/>
                </a:solidFill>
                <a:latin typeface="Times New Roman" pitchFamily="18" charset="0"/>
              </a:rPr>
              <a:t> </a:t>
            </a:r>
          </a:p>
          <a:p>
            <a:pPr marL="0" marR="0" lvl="0" indent="0" algn="l" defTabSz="966522" rtl="0" eaLnBrk="0" fontAlgn="base" latinLnBrk="0" hangingPunct="0">
              <a:lnSpc>
                <a:spcPct val="100000"/>
              </a:lnSpc>
              <a:spcBef>
                <a:spcPct val="30000"/>
              </a:spcBef>
              <a:spcAft>
                <a:spcPct val="0"/>
              </a:spcAft>
              <a:buClrTx/>
              <a:buSzTx/>
              <a:buFontTx/>
              <a:buNone/>
              <a:tabLst/>
              <a:defRPr/>
            </a:pPr>
            <a:r>
              <a:rPr lang="en-US" altLang="en-US" dirty="0">
                <a:solidFill>
                  <a:srgbClr val="000000"/>
                </a:solidFill>
                <a:latin typeface="Times New Roman"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P3.1.4  A manure application strategy to meet the P needs of the crop will result in lower manure application rates than a N-based strategy, but will not build up STP. However, additional commercial N fertilizer will need to be applied to crop’s N need. This manure application strategy is less efficient relative to labor, time, and economics as manure must be spread on more acres than a N-based strategy.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defTabSz="966522" eaLnBrk="0" fontAlgn="base" hangingPunct="0">
              <a:spcBef>
                <a:spcPct val="30000"/>
              </a:spcBef>
              <a:spcAft>
                <a:spcPct val="0"/>
              </a:spcAft>
              <a:defRPr/>
            </a:pPr>
            <a:endParaRPr lang="en-US" altLang="en-US" dirty="0">
              <a:solidFill>
                <a:srgbClr val="000000"/>
              </a:solidFill>
              <a:latin typeface="Times New Roman" pitchFamily="18" charset="0"/>
            </a:endParaRPr>
          </a:p>
          <a:p>
            <a:endParaRPr lang="en-US" dirty="0"/>
          </a:p>
        </p:txBody>
      </p:sp>
    </p:spTree>
    <p:extLst>
      <p:ext uri="{BB962C8B-B14F-4D97-AF65-F5344CB8AC3E}">
        <p14:creationId xmlns:p14="http://schemas.microsoft.com/office/powerpoint/2010/main" val="38450001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P3.1.5  A P-based manure application strategy is more acceptable if the crop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rotation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need for P is supplied with a single manure application rather than single year P needs. Allows for practical manure application rates and meets the 590 NM standard.</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767857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P3.1.7  Unincorporated manure applications, including no-till, can increase the loss of P in the DP form. This form of P can have immediate impacts on water quality. Incorporation of manure within three days of application is a recommended practice for reducing DP losses from manure. However, incorporation of manure has the potential to increase TP (DP plus PP) losses through increased soil erosion.</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P3.1.8  A compromise may be limited incorporation of manure by chisel, disk or injection - preferably on the land contour – maintaining soil residue and surface roughness. Such a practice can reduce both DP and TP.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091889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P3.1.9  Winter/late fall/early spring manure applications to sloping land have the potential to add P to runoff. Manure applications should be limited to those fields with slopes of 6% or less. The 590 NM standard allow for manure applications to slopes &gt;6%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IF</a:t>
            </a:r>
            <a:r>
              <a:rPr lang="en-US" sz="1800" dirty="0">
                <a:effectLst/>
                <a:latin typeface="Calibri" panose="020F0502020204030204" pitchFamily="34" charset="0"/>
                <a:ea typeface="Calibri" panose="020F0502020204030204" pitchFamily="34" charset="0"/>
                <a:cs typeface="Times New Roman" panose="02020603050405020304" pitchFamily="18" charset="0"/>
              </a:rPr>
              <a:t> soil conservation measures (contour strips, crop residue, etc.) are in place.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288998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P3.1.9  Winter/late fall/early spring manure applications to sloping land have the potential to add P to runoff. Manure applications should be limited to those fields with slopes of 6% or less. The 590 NM standard allow for manure applications to slopes &gt;6%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IF</a:t>
            </a:r>
            <a:r>
              <a:rPr lang="en-US" sz="1800" dirty="0">
                <a:effectLst/>
                <a:latin typeface="Calibri" panose="020F0502020204030204" pitchFamily="34" charset="0"/>
                <a:ea typeface="Calibri" panose="020F0502020204030204" pitchFamily="34" charset="0"/>
                <a:cs typeface="Times New Roman" panose="02020603050405020304" pitchFamily="18" charset="0"/>
              </a:rPr>
              <a:t> soil conservation measures (contour strips, crop residue, etc.) are in place.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P3.1.10  Beware of site considerations/restrictions for manure applications:</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 Do not apply manure in areas of concentrated flow within a field (waterways, ditches, etc.).</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 Do not apply manure within 1,000 feet of lakes or 300 feet of streams unless it is incorporated within three days. Do not apply manure to these areas when they are frozen.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950017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0000"/>
                </a:solidFill>
                <a:latin typeface="Times New Roman" pitchFamily="18" charset="0"/>
              </a:rPr>
              <a:t>The ability to do this will vary greatly depending upon field accessibility (distance and time of the year) and availability of labor.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P3.1.11  Fields with lower soil test phosphorus (and potassium) levels should be targeted for manure applications.</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3005978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Bef>
                <a:spcPts val="200"/>
              </a:spcBef>
              <a:spcAft>
                <a:spcPts val="400"/>
              </a:spcAft>
            </a:pPr>
            <a:r>
              <a:rPr lang="en-US" sz="1800" b="1" dirty="0">
                <a:solidFill>
                  <a:srgbClr val="0F4761"/>
                </a:solidFill>
                <a:effectLst/>
                <a:latin typeface="Calibri" panose="020F0502020204030204" pitchFamily="34" charset="0"/>
                <a:ea typeface="Calibri" panose="020F0502020204030204" pitchFamily="34" charset="0"/>
                <a:cs typeface="Times New Roman" panose="02020603050405020304" pitchFamily="18" charset="0"/>
              </a:rPr>
              <a:t>P3.2.1  Livestock feed has been found to be a major contributing factor to the build-up of P surpluses on farms.</a:t>
            </a:r>
            <a:endParaRPr lang="en-US" sz="1800" b="1"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29100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P3.1.2  When applying manure to cropland, one of two nutrient use strategies can be used: 1) a nitrogen (N) strategy that applies manure at rates to meet the crop’s N demand, or 2) a phosphorus (P) strategy that applies manure at rates to meet the crop’s need for P.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501095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a typeface="Calibri"/>
                <a:cs typeface="Calibri"/>
              </a:rPr>
              <a:t>P1.1.10  Point source pollution occurs through a specific, identifiable source such as a discharge pipe, etc. Nonpoint source pollution occurs over a large area, such as a watershed. Overland flow of water (i.e. runoff) is the main delivery mechanism in nonpoint source pollution.</a:t>
            </a:r>
          </a:p>
          <a:p>
            <a:endParaRPr lang="en-US" dirty="0"/>
          </a:p>
        </p:txBody>
      </p:sp>
    </p:spTree>
    <p:extLst>
      <p:ext uri="{BB962C8B-B14F-4D97-AF65-F5344CB8AC3E}">
        <p14:creationId xmlns:p14="http://schemas.microsoft.com/office/powerpoint/2010/main" val="31965747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P3.2.2  The build-up of soil P is accelerated when livestock are overfed P in dietary rations. High P in livestock dietary intake results in elevated P content of livestock manure.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062778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P3.2.6  P is often over fed for two reasons: 1) False belief that high P diets improve animal reproduction. 2) Available and affordable feed supplements are often high in dietary-P.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4984183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P3.2.3  Overuse of dietary P supplements significantly accelerates the build-up of soil test P levels to excessive levels and increases the potential for P losses from manured fields.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P3.2.4  Another consequence is an increase in the amount of land required for application of manure if P-based rate limitations are to be met.</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329064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P3.2.7  Best management practice: Follow (and do not exceed) National Research Council (NRC) feed recommendations for dairy cattle. Good news: Wisconsin dairy producers have done a great job in reducing dietary P in their feed rations over the past 15 years.</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P3.2.5  Manipulation of the dietary P intake of livestock is a management option for reducing or slowing the build-up of soil test P levels on farms.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5461100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Bef>
                <a:spcPts val="200"/>
              </a:spcBef>
              <a:spcAft>
                <a:spcPts val="400"/>
              </a:spcAft>
            </a:pPr>
            <a:r>
              <a:rPr lang="en-US" sz="1800" b="1" dirty="0">
                <a:solidFill>
                  <a:srgbClr val="0F4761"/>
                </a:solidFill>
                <a:effectLst/>
                <a:latin typeface="Calibri" panose="020F0502020204030204" pitchFamily="34" charset="0"/>
                <a:ea typeface="Calibri" panose="020F0502020204030204" pitchFamily="34" charset="0"/>
                <a:cs typeface="Times New Roman" panose="02020603050405020304" pitchFamily="18" charset="0"/>
              </a:rPr>
              <a:t>P3.3.1  Brief recap of P2.2: </a:t>
            </a:r>
            <a:endParaRPr lang="en-US" sz="1800" b="1"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Average soil test P (STP) levels of Wis. cropland have been steadily increasing over the past over 50 years. Since the mid-1970s, STP levels have exceeded the excessively high levels for most crops.</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The build-up of STP values over time is due to additions of P exceeding crop removal.</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Build-up of P is not always a bad thing, provided runoff and erosion are minimized, but high STP increases the risk for P loss to water bodies.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6199457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P3.3.2  The 590 NM standard contains the following limitations for the application of manure or other organic by-products to cropland based on STP values: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&lt; 50 ppm P: [No commercial P (other than starter P) to be applied.] Manure/organic by-products can be applied at rates up to the N need of the following crop. This strategy will allow for a continued build-up of STP.</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50-100 ppm P: Limit manure application rates up to the P removal of the crops to be grown over the crop rotation (max of 8 years). This strategy will maintain current levels of STP.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&gt;100 ppm: No manure applications allowed, with a caveat for farms that have nowhere else to go with manure. Then, apply manure at rates 25% less than crop removal of P over the crop rotation (max of 8 years).</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3512828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P3.3.2  The 590 NM standard contains the following limitations for the application of manure or other organic by-products to cropland based on STP values: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&lt; 50 ppm P: [No commercial P (other than starter P) to be applied.] Manure/organic by-products can be applied at rates up to the N need of the following crop. This strategy will allow for a continued build-up of STP.</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50-100 ppm P: Limit manure application rates up to the P removal of the crops to be grown over the crop rotation (max of 8 years). This strategy will maintain current levels of STP.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&gt;100 ppm: No manure applications allowed, with a caveat for farms that have nowhere else to go with manure. Then, apply manure at rates 25% less than crop removal of P over the crop rotation (max of 8 years).</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0858453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P3.3.2  The 590 NM standard contains the following limitations for the application of manure or other organic by-products to cropland based on STP values: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&lt; 50 ppm P: [No commercial P (other than starter P) to be applied.] Manure/organic by-products can be applied at rates up to the N need of the following crop. This strategy will allow for a continued build-up of STP.</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50-100 ppm P: Limit manure application rates up to the P removal of the crops to be grown over the crop rotation (max of 8 years). This strategy will maintain current levels of STP.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&gt;100 ppm: No manure applications allowed, with a caveat for farms that have nowhere else to go with manure. Then, apply manure at rates 25% less than crop removal of P over the crop rotation (max of 8 years).</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6884813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P3.3.2  The 590 NM standard contains the following limitations for the application of manure or other organic by-products to cropland based on STP values: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&lt; 50 ppm P: [No commercial P (other than starter P) to be applied.] Manure/organic by-products can be applied at rates up to the N need of the following crop. This strategy will allow for a continued build-up of STP.</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50-100 ppm P: Limit manure application rates up to the P removal of the crops to be grown over the crop rotation (max of 8 years). This strategy will maintain current levels of STP.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&gt;100 ppm: No manure applications allowed, with a caveat for farms that have nowhere else to go with manure. Then, apply manure at rates 25% less than crop removal of P over the crop rotation (max of 8 years).</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920687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Bef>
                <a:spcPts val="200"/>
              </a:spcBef>
              <a:spcAft>
                <a:spcPts val="400"/>
              </a:spcAft>
            </a:pPr>
            <a:r>
              <a:rPr lang="en-US" sz="1800" b="1" dirty="0">
                <a:solidFill>
                  <a:srgbClr val="0F4761"/>
                </a:solidFill>
                <a:effectLst/>
                <a:latin typeface="Calibri" panose="020F0502020204030204" pitchFamily="34" charset="0"/>
                <a:ea typeface="Calibri" panose="020F0502020204030204" pitchFamily="34" charset="0"/>
                <a:cs typeface="Times New Roman" panose="02020603050405020304" pitchFamily="18" charset="0"/>
              </a:rPr>
              <a:t>P3.4.1  The phosphorus index (PI) is a model that contains multiple site-specific factors to assess the potential for a field (landscape) to deliver P to surface waters.</a:t>
            </a:r>
            <a:endParaRPr lang="en-US" sz="1800" b="1"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P3.4.2  The PI considers both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source</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nutrients and potential for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transport</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nutrients to water.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619945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a typeface="Calibri"/>
                <a:cs typeface="Calibri"/>
              </a:rPr>
              <a:t>P1.1.10  Point source pollution occurs through a specific, identifiable source such as a discharge pipe, etc. Nonpoint source pollution occurs over a large area, such as a watershed. Overland flow of water (i.e. runoff) is the main delivery mechanism in nonpoint source pollution.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Calibri"/>
                <a:cs typeface="Calibri"/>
              </a:rPr>
              <a:t>P1.1.11  Non-point sources can be urban ( lawns, construction erosion, streets), industrial (sewage sludge applications) or agricultural (fertilizers and manure).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Calibri"/>
                <a:cs typeface="Calibri"/>
              </a:rPr>
              <a:t>P1.1.12  The contribution of each non-point source can be significant and is a function of the land use within a given area, such as a watershed.</a:t>
            </a:r>
          </a:p>
          <a:p>
            <a:endParaRPr lang="en-US" dirty="0"/>
          </a:p>
        </p:txBody>
      </p:sp>
    </p:spTree>
    <p:extLst>
      <p:ext uri="{BB962C8B-B14F-4D97-AF65-F5344CB8AC3E}">
        <p14:creationId xmlns:p14="http://schemas.microsoft.com/office/powerpoint/2010/main" val="30252079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Bef>
                <a:spcPts val="200"/>
              </a:spcBef>
              <a:spcAft>
                <a:spcPts val="400"/>
              </a:spcAft>
            </a:pPr>
            <a:r>
              <a:rPr lang="en-US" sz="1800" b="1" dirty="0">
                <a:solidFill>
                  <a:srgbClr val="0F4761"/>
                </a:solidFill>
                <a:effectLst/>
                <a:latin typeface="Calibri" panose="020F0502020204030204" pitchFamily="34" charset="0"/>
                <a:ea typeface="Calibri" panose="020F0502020204030204" pitchFamily="34" charset="0"/>
                <a:cs typeface="Times New Roman" panose="02020603050405020304" pitchFamily="18" charset="0"/>
              </a:rPr>
              <a:t>P3.4.1  The phosphorus index (PI) is a model that contains multiple site-specific factors to assess the potential for a field (landscape) to deliver P to surface waters.</a:t>
            </a:r>
            <a:endParaRPr lang="en-US" sz="1800" b="1"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379966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P3.4.3  Source of P includes fields with high levels of STP, and/or fields that have received manure or fertilizer applications.</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6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P3.4.4  Transport of P is directly related to runoff and erosion losses from land.</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0858453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Bef>
                <a:spcPts val="200"/>
              </a:spcBef>
              <a:spcAft>
                <a:spcPts val="400"/>
              </a:spcAft>
            </a:pPr>
            <a:r>
              <a:rPr lang="en-US" sz="1800" b="1" dirty="0">
                <a:solidFill>
                  <a:srgbClr val="0F4761"/>
                </a:solidFill>
                <a:effectLst/>
                <a:latin typeface="Calibri" panose="020F0502020204030204" pitchFamily="34" charset="0"/>
                <a:ea typeface="Calibri" panose="020F0502020204030204" pitchFamily="34" charset="0"/>
                <a:cs typeface="Times New Roman" panose="02020603050405020304" pitchFamily="18" charset="0"/>
              </a:rPr>
              <a:t>P3.4.1  The phosphorus index (PI) is a model that contains multiple site-specific factors to assess the potential for a field (landscape) to deliver P to surface waters.</a:t>
            </a:r>
            <a:endParaRPr lang="en-US" sz="1800" b="1"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7516867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P3.4.5  The PI identifies areas within a landscape where both the source of P and potential for transport to water are high. These critical areas require the application of management practice to reduce P loss while other areas of the landscape can be more flexible in fertilizer and manure management.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P3.4.6  In the NMP process, the PI can occasionally provide greater flexibility to the selection of fields for manure spreading than using the soil test P thresholds contained in the 590 NM standard.</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3821679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FC9C5-24EB-24DA-C76B-8DD66DBCC9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C708D6-A951-3437-2F13-156423DCA0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3FD8C-D1BD-38F9-EED6-2ACBB30AED0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P3.4.5  The PI identifies areas within a landscape where both the source of P and potential for transport to water are high. These critical areas require the application of management practice to reduce P loss while other areas of the landscape can be more flexible in fertilizer and manure management.  </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P3.4.6  In the NMP process, the PI can occasionally provide greater flexibility to the selection of fields for manure spreading than using the soil test P thresholds contained in the 590 NM standard.</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746673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043192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33724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P1.2.1  Phosphorus, like most soil nutrients, moves through a series of chemical and biological cycles from soil to plant to animal. P1.2.2  P naturally originates in the soil from the weathering of soil minerals and bedrock.</a:t>
            </a:r>
          </a:p>
        </p:txBody>
      </p:sp>
    </p:spTree>
    <p:extLst>
      <p:ext uri="{BB962C8B-B14F-4D97-AF65-F5344CB8AC3E}">
        <p14:creationId xmlns:p14="http://schemas.microsoft.com/office/powerpoint/2010/main" val="282129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P1.2.4  P is often added to the soil as commercial fertilizer.  </a:t>
            </a:r>
          </a:p>
        </p:txBody>
      </p:sp>
    </p:spTree>
    <p:extLst>
      <p:ext uri="{BB962C8B-B14F-4D97-AF65-F5344CB8AC3E}">
        <p14:creationId xmlns:p14="http://schemas.microsoft.com/office/powerpoint/2010/main" val="3879269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P1.2.3 The breakdown of soil organic matter as well as plant/crop residues also adds P to the soil.</a:t>
            </a:r>
          </a:p>
        </p:txBody>
      </p:sp>
    </p:spTree>
    <p:extLst>
      <p:ext uri="{BB962C8B-B14F-4D97-AF65-F5344CB8AC3E}">
        <p14:creationId xmlns:p14="http://schemas.microsoft.com/office/powerpoint/2010/main" val="17248944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1 NMFE opening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Nutrient Management</a:t>
            </a:r>
          </a:p>
        </p:txBody>
      </p:sp>
      <p:sp>
        <p:nvSpPr>
          <p:cNvPr id="5" name="Rounded Rectangle 10">
            <a:extLst>
              <a:ext uri="{FF2B5EF4-FFF2-40B4-BE49-F238E27FC236}">
                <a16:creationId xmlns:a16="http://schemas.microsoft.com/office/drawing/2014/main" id="{A029CBC2-C4C5-7942-5C9E-13FEABA3F59C}"/>
              </a:ext>
            </a:extLst>
          </p:cNvPr>
          <p:cNvSpPr/>
          <p:nvPr userDrawn="1"/>
        </p:nvSpPr>
        <p:spPr>
          <a:xfrm>
            <a:off x="7957531" y="1922984"/>
            <a:ext cx="3514724" cy="485775"/>
          </a:xfrm>
          <a:prstGeom prst="roundRect">
            <a:avLst>
              <a:gd name="adj" fmla="val 50000"/>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Soils</a:t>
            </a:r>
          </a:p>
        </p:txBody>
      </p:sp>
      <p:sp>
        <p:nvSpPr>
          <p:cNvPr id="6" name="Rounded Rectangle 11">
            <a:extLst>
              <a:ext uri="{FF2B5EF4-FFF2-40B4-BE49-F238E27FC236}">
                <a16:creationId xmlns:a16="http://schemas.microsoft.com/office/drawing/2014/main" id="{E0106DF6-6E35-0B9D-8176-0E77CDE014C7}"/>
              </a:ext>
            </a:extLst>
          </p:cNvPr>
          <p:cNvSpPr/>
          <p:nvPr userDrawn="1"/>
        </p:nvSpPr>
        <p:spPr>
          <a:xfrm>
            <a:off x="7957531" y="2677239"/>
            <a:ext cx="3514724" cy="485775"/>
          </a:xfrm>
          <a:prstGeom prst="roundRect">
            <a:avLst>
              <a:gd name="adj" fmla="val 50000"/>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Nitrogen</a:t>
            </a:r>
          </a:p>
        </p:txBody>
      </p:sp>
      <p:sp>
        <p:nvSpPr>
          <p:cNvPr id="7" name="Rounded Rectangle 12">
            <a:extLst>
              <a:ext uri="{FF2B5EF4-FFF2-40B4-BE49-F238E27FC236}">
                <a16:creationId xmlns:a16="http://schemas.microsoft.com/office/drawing/2014/main" id="{618407D2-F221-2867-4EE9-D24577BF61F1}"/>
              </a:ext>
            </a:extLst>
          </p:cNvPr>
          <p:cNvSpPr/>
          <p:nvPr userDrawn="1"/>
        </p:nvSpPr>
        <p:spPr>
          <a:xfrm>
            <a:off x="7957531" y="3485198"/>
            <a:ext cx="3514724" cy="485775"/>
          </a:xfrm>
          <a:prstGeom prst="roundRect">
            <a:avLst>
              <a:gd name="adj" fmla="val 50000"/>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Phosphorus</a:t>
            </a:r>
          </a:p>
        </p:txBody>
      </p:sp>
      <p:sp>
        <p:nvSpPr>
          <p:cNvPr id="8" name="Rounded Rectangle 13">
            <a:extLst>
              <a:ext uri="{FF2B5EF4-FFF2-40B4-BE49-F238E27FC236}">
                <a16:creationId xmlns:a16="http://schemas.microsoft.com/office/drawing/2014/main" id="{3D6E2A02-C1A7-A0F5-4F9A-E0BB16D028EB}"/>
              </a:ext>
            </a:extLst>
          </p:cNvPr>
          <p:cNvSpPr/>
          <p:nvPr userDrawn="1"/>
        </p:nvSpPr>
        <p:spPr>
          <a:xfrm>
            <a:off x="7957531" y="4276609"/>
            <a:ext cx="3514724" cy="485775"/>
          </a:xfrm>
          <a:prstGeom prst="roundRect">
            <a:avLst>
              <a:gd name="adj" fmla="val 50000"/>
            </a:avLst>
          </a:prstGeom>
          <a:solidFill>
            <a:srgbClr val="99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Potassium</a:t>
            </a:r>
          </a:p>
        </p:txBody>
      </p:sp>
      <p:sp>
        <p:nvSpPr>
          <p:cNvPr id="9" name="Rounded Rectangle 14">
            <a:extLst>
              <a:ext uri="{FF2B5EF4-FFF2-40B4-BE49-F238E27FC236}">
                <a16:creationId xmlns:a16="http://schemas.microsoft.com/office/drawing/2014/main" id="{836CD9B9-DBA4-D7DD-F0E1-3E3729AEF5C8}"/>
              </a:ext>
            </a:extLst>
          </p:cNvPr>
          <p:cNvSpPr/>
          <p:nvPr userDrawn="1"/>
        </p:nvSpPr>
        <p:spPr>
          <a:xfrm>
            <a:off x="7957531" y="5087677"/>
            <a:ext cx="3514724" cy="485775"/>
          </a:xfrm>
          <a:prstGeom prst="roundRect">
            <a:avLst>
              <a:gd name="adj" fmla="val 50000"/>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Manure</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3962858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5 Phosphorus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Phosphorus</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CC6600"/>
                </a:solidFill>
              </a:defRPr>
            </a:lvl1pPr>
          </a:lstStyle>
          <a:p>
            <a:br>
              <a:rPr lang="en-US" dirty="0"/>
            </a:br>
            <a:r>
              <a:rPr lang="en-US" dirty="0"/>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dirty="0"/>
              <a:t>Add you name, job title and affiliation here</a:t>
            </a:r>
          </a:p>
        </p:txBody>
      </p:sp>
    </p:spTree>
    <p:extLst>
      <p:ext uri="{BB962C8B-B14F-4D97-AF65-F5344CB8AC3E}">
        <p14:creationId xmlns:p14="http://schemas.microsoft.com/office/powerpoint/2010/main" val="11954667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5.1 Phosphorus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7C521BC-7CDA-58A2-DBEC-CF3470ED92E8}"/>
              </a:ext>
            </a:extLst>
          </p:cNvPr>
          <p:cNvSpPr>
            <a:spLocks noGrp="1"/>
          </p:cNvSpPr>
          <p:nvPr>
            <p:ph idx="1" hasCustomPrompt="1"/>
          </p:nvPr>
        </p:nvSpPr>
        <p:spPr>
          <a:xfrm>
            <a:off x="1236496" y="1825625"/>
            <a:ext cx="9955087" cy="4351338"/>
          </a:xfrm>
        </p:spPr>
        <p:txBody>
          <a:bodyPr/>
          <a:lstStyle>
            <a:lvl1pPr>
              <a:defRPr/>
            </a:lvl1pPr>
          </a:lstStyle>
          <a:p>
            <a:pPr lvl="0"/>
            <a:r>
              <a:rPr lang="en-US" dirty="0"/>
              <a:t>Click to add bulleted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8526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2 Phosphorus sub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2644494"/>
            <a:ext cx="9955086" cy="910466"/>
          </a:xfrm>
        </p:spPr>
        <p:txBody>
          <a:bodyPr>
            <a:normAutofit/>
          </a:bodyPr>
          <a:lstStyle>
            <a:lvl1pPr>
              <a:defRPr sz="5400"/>
            </a:lvl1pPr>
          </a:lstStyle>
          <a:p>
            <a:r>
              <a:rPr lang="en-US" dirty="0"/>
              <a:t>Click to add subsection title</a:t>
            </a:r>
          </a:p>
        </p:txBody>
      </p:sp>
    </p:spTree>
    <p:extLst>
      <p:ext uri="{BB962C8B-B14F-4D97-AF65-F5344CB8AC3E}">
        <p14:creationId xmlns:p14="http://schemas.microsoft.com/office/powerpoint/2010/main" val="1106789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3 Phosphorus 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C10B-AEEC-C454-6217-637A980B1569}"/>
              </a:ext>
            </a:extLst>
          </p:cNvPr>
          <p:cNvSpPr>
            <a:spLocks noGrp="1"/>
          </p:cNvSpPr>
          <p:nvPr>
            <p:ph type="title" hasCustomPrompt="1"/>
          </p:nvPr>
        </p:nvSpPr>
        <p:spPr>
          <a:xfrm>
            <a:off x="1236497" y="780222"/>
            <a:ext cx="9955086" cy="910466"/>
          </a:xfrm>
        </p:spPr>
        <p:txBody>
          <a:bodyPr/>
          <a:lstStyle>
            <a:lvl1pPr>
              <a:defRPr/>
            </a:lvl1pPr>
          </a:lstStyle>
          <a:p>
            <a:r>
              <a:rPr lang="en-US" dirty="0"/>
              <a:t>Click to add title</a:t>
            </a:r>
          </a:p>
        </p:txBody>
      </p:sp>
    </p:spTree>
    <p:extLst>
      <p:ext uri="{BB962C8B-B14F-4D97-AF65-F5344CB8AC3E}">
        <p14:creationId xmlns:p14="http://schemas.microsoft.com/office/powerpoint/2010/main" val="2064284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4 Phosphorus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546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5 Phosphorus first slide">
    <p:spTree>
      <p:nvGrpSpPr>
        <p:cNvPr id="1" name=""/>
        <p:cNvGrpSpPr/>
        <p:nvPr/>
      </p:nvGrpSpPr>
      <p:grpSpPr>
        <a:xfrm>
          <a:off x="0" y="0"/>
          <a:ext cx="0" cy="0"/>
          <a:chOff x="0" y="0"/>
          <a:chExt cx="0" cy="0"/>
        </a:xfrm>
      </p:grpSpPr>
      <p:pic>
        <p:nvPicPr>
          <p:cNvPr id="2" name="Picture 1" descr="A group of animals in a field&#10;&#10;Description automatically generated">
            <a:extLst>
              <a:ext uri="{FF2B5EF4-FFF2-40B4-BE49-F238E27FC236}">
                <a16:creationId xmlns:a16="http://schemas.microsoft.com/office/drawing/2014/main" id="{BD145FD2-5554-F213-F317-BCB4E4C96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9208" y="-154"/>
            <a:ext cx="7419560" cy="6858000"/>
          </a:xfrm>
          <a:prstGeom prst="rect">
            <a:avLst/>
          </a:prstGeom>
        </p:spPr>
      </p:pic>
      <p:sp>
        <p:nvSpPr>
          <p:cNvPr id="4" name="Rounded Rectangle 9">
            <a:extLst>
              <a:ext uri="{FF2B5EF4-FFF2-40B4-BE49-F238E27FC236}">
                <a16:creationId xmlns:a16="http://schemas.microsoft.com/office/drawing/2014/main" id="{F525C21A-BF6D-E3FA-D3C4-36BC267A163D}"/>
              </a:ext>
            </a:extLst>
          </p:cNvPr>
          <p:cNvSpPr/>
          <p:nvPr userDrawn="1"/>
        </p:nvSpPr>
        <p:spPr>
          <a:xfrm>
            <a:off x="7957531" y="1172382"/>
            <a:ext cx="3514724" cy="485775"/>
          </a:xfrm>
          <a:prstGeom prst="roundRect">
            <a:avLst>
              <a:gd name="adj" fmla="val 50000"/>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Phosphorus</a:t>
            </a:r>
          </a:p>
        </p:txBody>
      </p:sp>
      <p:sp>
        <p:nvSpPr>
          <p:cNvPr id="10" name="TextBox 9">
            <a:extLst>
              <a:ext uri="{FF2B5EF4-FFF2-40B4-BE49-F238E27FC236}">
                <a16:creationId xmlns:a16="http://schemas.microsoft.com/office/drawing/2014/main" id="{A75EEBE7-E7D4-0331-22C5-D7E13AD254DC}"/>
              </a:ext>
            </a:extLst>
          </p:cNvPr>
          <p:cNvSpPr txBox="1"/>
          <p:nvPr userDrawn="1"/>
        </p:nvSpPr>
        <p:spPr>
          <a:xfrm>
            <a:off x="7548771" y="54275"/>
            <a:ext cx="4517324" cy="954107"/>
          </a:xfrm>
          <a:prstGeom prst="rect">
            <a:avLst/>
          </a:prstGeom>
          <a:noFill/>
        </p:spPr>
        <p:txBody>
          <a:bodyPr wrap="square" rtlCol="0">
            <a:spAutoFit/>
          </a:bodyPr>
          <a:lstStyle/>
          <a:p>
            <a:pPr algn="ctr"/>
            <a:r>
              <a:rPr lang="en-US" sz="2800" b="1" spc="100" dirty="0">
                <a:solidFill>
                  <a:srgbClr val="C00000"/>
                </a:solidFill>
                <a:ea typeface="Calibri Light" panose="020F0302020204030204" pitchFamily="34" charset="0"/>
                <a:cs typeface="Calibri Light" panose="020F0302020204030204" pitchFamily="34" charset="0"/>
              </a:rPr>
              <a:t>UW Nutrient Management Farmer Education</a:t>
            </a:r>
            <a:endParaRPr lang="en-US" sz="2800" spc="100" dirty="0">
              <a:ea typeface="Calibri Light" panose="020F0302020204030204" pitchFamily="34" charset="0"/>
              <a:cs typeface="Calibri Light" panose="020F0302020204030204" pitchFamily="34" charset="0"/>
            </a:endParaRPr>
          </a:p>
        </p:txBody>
      </p:sp>
      <p:sp>
        <p:nvSpPr>
          <p:cNvPr id="3" name="Title Placeholder 1">
            <a:extLst>
              <a:ext uri="{FF2B5EF4-FFF2-40B4-BE49-F238E27FC236}">
                <a16:creationId xmlns:a16="http://schemas.microsoft.com/office/drawing/2014/main" id="{9B4D4C3F-351B-AB68-920F-733F27A1850F}"/>
              </a:ext>
            </a:extLst>
          </p:cNvPr>
          <p:cNvSpPr>
            <a:spLocks noGrp="1"/>
          </p:cNvSpPr>
          <p:nvPr>
            <p:ph type="title" hasCustomPrompt="1"/>
          </p:nvPr>
        </p:nvSpPr>
        <p:spPr>
          <a:xfrm>
            <a:off x="7957530" y="1744317"/>
            <a:ext cx="3514724" cy="1923222"/>
          </a:xfrm>
          <a:prstGeom prst="rect">
            <a:avLst/>
          </a:prstGeom>
        </p:spPr>
        <p:txBody>
          <a:bodyPr vert="horz" lIns="91440" tIns="45720" rIns="91440" bIns="45720" rtlCol="0" anchor="ctr">
            <a:normAutofit/>
          </a:bodyPr>
          <a:lstStyle>
            <a:lvl1pPr algn="ctr">
              <a:defRPr sz="4000" i="0">
                <a:solidFill>
                  <a:srgbClr val="CC6600"/>
                </a:solidFill>
              </a:defRPr>
            </a:lvl1pPr>
          </a:lstStyle>
          <a:p>
            <a:br>
              <a:rPr lang="en-US" dirty="0"/>
            </a:br>
            <a:r>
              <a:rPr lang="en-US" dirty="0"/>
              <a:t>Add talk title if you have one here</a:t>
            </a:r>
          </a:p>
        </p:txBody>
      </p:sp>
      <p:sp>
        <p:nvSpPr>
          <p:cNvPr id="20" name="Text Placeholder 19">
            <a:extLst>
              <a:ext uri="{FF2B5EF4-FFF2-40B4-BE49-F238E27FC236}">
                <a16:creationId xmlns:a16="http://schemas.microsoft.com/office/drawing/2014/main" id="{972DED1F-4584-49AC-1115-4D33ADBC839E}"/>
              </a:ext>
            </a:extLst>
          </p:cNvPr>
          <p:cNvSpPr>
            <a:spLocks noGrp="1"/>
          </p:cNvSpPr>
          <p:nvPr>
            <p:ph type="body" sz="quarter" idx="10" hasCustomPrompt="1"/>
          </p:nvPr>
        </p:nvSpPr>
        <p:spPr>
          <a:xfrm>
            <a:off x="7996238" y="3792538"/>
            <a:ext cx="3476625" cy="2032000"/>
          </a:xfrm>
        </p:spPr>
        <p:txBody>
          <a:bodyPr anchor="b">
            <a:normAutofit/>
          </a:bodyPr>
          <a:lstStyle>
            <a:lvl1pPr marL="0" indent="0" algn="ctr">
              <a:buFontTx/>
              <a:buNone/>
              <a:defRPr sz="3200"/>
            </a:lvl1pPr>
          </a:lstStyle>
          <a:p>
            <a:pPr lvl="0"/>
            <a:r>
              <a:rPr lang="en-US" dirty="0"/>
              <a:t>Add you name, job title and affiliation here</a:t>
            </a:r>
          </a:p>
        </p:txBody>
      </p:sp>
    </p:spTree>
    <p:extLst>
      <p:ext uri="{BB962C8B-B14F-4D97-AF65-F5344CB8AC3E}">
        <p14:creationId xmlns:p14="http://schemas.microsoft.com/office/powerpoint/2010/main" val="390075866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4 Potassium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284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Nutrient Management</a:t>
            </a:r>
          </a:p>
        </p:txBody>
      </p:sp>
    </p:spTree>
    <p:extLst>
      <p:ext uri="{BB962C8B-B14F-4D97-AF65-F5344CB8AC3E}">
        <p14:creationId xmlns:p14="http://schemas.microsoft.com/office/powerpoint/2010/main" val="1056857655"/>
      </p:ext>
    </p:extLst>
  </p:cSld>
  <p:clrMap bg1="lt1" tx1="dk1" bg2="lt2" tx2="dk2" accent1="accent1" accent2="accent2" accent3="accent3" accent4="accent4" accent5="accent5" accent6="accent6" hlink="hlink" folHlink="folHlink"/>
  <p:sldLayoutIdLst>
    <p:sldLayoutId id="2147483707" r:id="rId1"/>
    <p:sldLayoutId id="2147483683" r:id="rId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00669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group of animals in a field&#10;&#10;Description automatically generated">
            <a:extLst>
              <a:ext uri="{FF2B5EF4-FFF2-40B4-BE49-F238E27FC236}">
                <a16:creationId xmlns:a16="http://schemas.microsoft.com/office/drawing/2014/main" id="{8142DDBD-DB73-F46E-281E-C2559A5F41CD}"/>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154"/>
            <a:ext cx="745435" cy="6858000"/>
          </a:xfrm>
          <a:prstGeom prst="rect">
            <a:avLst/>
          </a:prstGeom>
        </p:spPr>
      </p:pic>
      <p:sp>
        <p:nvSpPr>
          <p:cNvPr id="2" name="Title Placeholder 1">
            <a:extLst>
              <a:ext uri="{FF2B5EF4-FFF2-40B4-BE49-F238E27FC236}">
                <a16:creationId xmlns:a16="http://schemas.microsoft.com/office/drawing/2014/main" id="{50919921-D005-463C-D71D-1D4BB866354C}"/>
              </a:ext>
            </a:extLst>
          </p:cNvPr>
          <p:cNvSpPr>
            <a:spLocks noGrp="1"/>
          </p:cNvSpPr>
          <p:nvPr>
            <p:ph type="title"/>
          </p:nvPr>
        </p:nvSpPr>
        <p:spPr>
          <a:xfrm>
            <a:off x="1232172" y="795130"/>
            <a:ext cx="10056063" cy="8955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61B8372-7707-8068-67B8-6D1AFC4BA8A9}"/>
              </a:ext>
            </a:extLst>
          </p:cNvPr>
          <p:cNvSpPr>
            <a:spLocks noGrp="1"/>
          </p:cNvSpPr>
          <p:nvPr>
            <p:ph type="body" idx="1"/>
          </p:nvPr>
        </p:nvSpPr>
        <p:spPr>
          <a:xfrm>
            <a:off x="1232172" y="1825625"/>
            <a:ext cx="1005606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EB8DAD0A-0706-F08D-D5FF-611FC70373CC}"/>
              </a:ext>
            </a:extLst>
          </p:cNvPr>
          <p:cNvSpPr/>
          <p:nvPr userDrawn="1"/>
        </p:nvSpPr>
        <p:spPr>
          <a:xfrm>
            <a:off x="0" y="6703730"/>
            <a:ext cx="12192000" cy="1542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BD1C39-88CB-E6D2-2AE9-88B192D1094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0596332" y="5890441"/>
            <a:ext cx="1514936" cy="756568"/>
          </a:xfrm>
          <a:prstGeom prst="rect">
            <a:avLst/>
          </a:prstGeom>
        </p:spPr>
      </p:pic>
      <p:sp>
        <p:nvSpPr>
          <p:cNvPr id="5" name="Rounded Rectangle 9">
            <a:extLst>
              <a:ext uri="{FF2B5EF4-FFF2-40B4-BE49-F238E27FC236}">
                <a16:creationId xmlns:a16="http://schemas.microsoft.com/office/drawing/2014/main" id="{90EAEF10-7D94-8C2A-FBBE-E654904D7482}"/>
              </a:ext>
            </a:extLst>
          </p:cNvPr>
          <p:cNvSpPr/>
          <p:nvPr userDrawn="1"/>
        </p:nvSpPr>
        <p:spPr>
          <a:xfrm>
            <a:off x="85740" y="193378"/>
            <a:ext cx="3514724" cy="485775"/>
          </a:xfrm>
          <a:prstGeom prst="roundRect">
            <a:avLst>
              <a:gd name="adj" fmla="val 50000"/>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Phosphorus</a:t>
            </a:r>
          </a:p>
        </p:txBody>
      </p:sp>
    </p:spTree>
    <p:extLst>
      <p:ext uri="{BB962C8B-B14F-4D97-AF65-F5344CB8AC3E}">
        <p14:creationId xmlns:p14="http://schemas.microsoft.com/office/powerpoint/2010/main" val="268547585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713" r:id="rId5"/>
    <p:sldLayoutId id="2147483714"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b="1" kern="1200">
          <a:solidFill>
            <a:srgbClr val="CC66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6.jpeg"/><Relationship Id="rId2" Type="http://schemas.openxmlformats.org/officeDocument/2006/relationships/image" Target="../media/image51.gif"/><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ipcm.wisc.edu/wp-content/uploads/sites/54/2023/08/NPM-Fast-Facts-Magazine.pdf" TargetMode="Externa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81.emf"/></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8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16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E61EC-9E97-7270-F862-38061ADE3E49}"/>
              </a:ext>
            </a:extLst>
          </p:cNvPr>
          <p:cNvSpPr>
            <a:spLocks noGrp="1"/>
          </p:cNvSpPr>
          <p:nvPr>
            <p:ph type="title"/>
          </p:nvPr>
        </p:nvSpPr>
        <p:spPr>
          <a:xfrm>
            <a:off x="3547481" y="96166"/>
            <a:ext cx="5095775" cy="910466"/>
          </a:xfrm>
        </p:spPr>
        <p:txBody>
          <a:bodyPr>
            <a:normAutofit fontScale="90000"/>
          </a:bodyPr>
          <a:lstStyle/>
          <a:p>
            <a:r>
              <a:rPr lang="en-US" dirty="0">
                <a:ea typeface="Calibri Light"/>
                <a:cs typeface="Calibri Light"/>
              </a:rPr>
              <a:t>Fertilizer sourcing</a:t>
            </a:r>
            <a:endParaRPr lang="en-US" dirty="0"/>
          </a:p>
        </p:txBody>
      </p:sp>
      <p:pic>
        <p:nvPicPr>
          <p:cNvPr id="3" name="Picture 2" descr="A map of the world with different colored countries/regions&#10;&#10;Description automatically generated">
            <a:extLst>
              <a:ext uri="{FF2B5EF4-FFF2-40B4-BE49-F238E27FC236}">
                <a16:creationId xmlns:a16="http://schemas.microsoft.com/office/drawing/2014/main" id="{F6E23B70-FCE5-1EB9-90A4-EC9A1A25637D}"/>
              </a:ext>
            </a:extLst>
          </p:cNvPr>
          <p:cNvPicPr>
            <a:picLocks noChangeAspect="1"/>
          </p:cNvPicPr>
          <p:nvPr/>
        </p:nvPicPr>
        <p:blipFill>
          <a:blip r:embed="rId3"/>
          <a:stretch>
            <a:fillRect/>
          </a:stretch>
        </p:blipFill>
        <p:spPr>
          <a:xfrm>
            <a:off x="836950" y="1022749"/>
            <a:ext cx="6733081" cy="4824994"/>
          </a:xfrm>
          <a:prstGeom prst="rect">
            <a:avLst/>
          </a:prstGeom>
        </p:spPr>
      </p:pic>
      <p:pic>
        <p:nvPicPr>
          <p:cNvPr id="4" name="Picture 3" descr="A diagram of a molecule&#10;&#10;Description automatically generated">
            <a:extLst>
              <a:ext uri="{FF2B5EF4-FFF2-40B4-BE49-F238E27FC236}">
                <a16:creationId xmlns:a16="http://schemas.microsoft.com/office/drawing/2014/main" id="{37C614BB-D99B-123F-363B-BA831BF99D06}"/>
              </a:ext>
            </a:extLst>
          </p:cNvPr>
          <p:cNvPicPr>
            <a:picLocks noChangeAspect="1"/>
          </p:cNvPicPr>
          <p:nvPr/>
        </p:nvPicPr>
        <p:blipFill>
          <a:blip r:embed="rId4"/>
          <a:stretch>
            <a:fillRect/>
          </a:stretch>
        </p:blipFill>
        <p:spPr>
          <a:xfrm>
            <a:off x="7962667" y="1027373"/>
            <a:ext cx="3736766" cy="2105025"/>
          </a:xfrm>
          <a:prstGeom prst="rect">
            <a:avLst/>
          </a:prstGeom>
        </p:spPr>
      </p:pic>
      <p:pic>
        <p:nvPicPr>
          <p:cNvPr id="5" name="Picture 4" descr="A diagram of a molecule&#10;&#10;Description automatically generated">
            <a:extLst>
              <a:ext uri="{FF2B5EF4-FFF2-40B4-BE49-F238E27FC236}">
                <a16:creationId xmlns:a16="http://schemas.microsoft.com/office/drawing/2014/main" id="{FF7947E9-0FFB-E268-3FB8-9BAC748F1A9C}"/>
              </a:ext>
            </a:extLst>
          </p:cNvPr>
          <p:cNvPicPr>
            <a:picLocks noChangeAspect="1"/>
          </p:cNvPicPr>
          <p:nvPr/>
        </p:nvPicPr>
        <p:blipFill>
          <a:blip r:embed="rId5"/>
          <a:stretch>
            <a:fillRect/>
          </a:stretch>
        </p:blipFill>
        <p:spPr>
          <a:xfrm>
            <a:off x="7960870" y="3432982"/>
            <a:ext cx="3740358" cy="1990725"/>
          </a:xfrm>
          <a:prstGeom prst="rect">
            <a:avLst/>
          </a:prstGeom>
        </p:spPr>
      </p:pic>
      <p:sp>
        <p:nvSpPr>
          <p:cNvPr id="6" name="TextBox 5">
            <a:extLst>
              <a:ext uri="{FF2B5EF4-FFF2-40B4-BE49-F238E27FC236}">
                <a16:creationId xmlns:a16="http://schemas.microsoft.com/office/drawing/2014/main" id="{4EA14D94-9D5F-D40E-1197-EB608CF7A8DC}"/>
              </a:ext>
            </a:extLst>
          </p:cNvPr>
          <p:cNvSpPr txBox="1"/>
          <p:nvPr/>
        </p:nvSpPr>
        <p:spPr>
          <a:xfrm>
            <a:off x="8057212" y="5433934"/>
            <a:ext cx="361013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ea typeface="Calibri"/>
                <a:cs typeface="Calibri"/>
              </a:rPr>
              <a:t>Molecular structure images credit: Mosaic</a:t>
            </a:r>
            <a:endParaRPr lang="en-US" sz="900" dirty="0"/>
          </a:p>
        </p:txBody>
      </p:sp>
    </p:spTree>
    <p:extLst>
      <p:ext uri="{BB962C8B-B14F-4D97-AF65-F5344CB8AC3E}">
        <p14:creationId xmlns:p14="http://schemas.microsoft.com/office/powerpoint/2010/main" val="3624233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A7C49-A905-AA25-6550-A347B45EA17F}"/>
              </a:ext>
            </a:extLst>
          </p:cNvPr>
          <p:cNvSpPr>
            <a:spLocks noGrp="1"/>
          </p:cNvSpPr>
          <p:nvPr>
            <p:ph type="title"/>
          </p:nvPr>
        </p:nvSpPr>
        <p:spPr>
          <a:xfrm>
            <a:off x="3697382" y="83674"/>
            <a:ext cx="5145742" cy="910466"/>
          </a:xfrm>
        </p:spPr>
        <p:txBody>
          <a:bodyPr>
            <a:normAutofit fontScale="90000"/>
          </a:bodyPr>
          <a:lstStyle/>
          <a:p>
            <a:r>
              <a:rPr lang="en-US" dirty="0">
                <a:ea typeface="Calibri Light"/>
                <a:cs typeface="Calibri Light"/>
              </a:rPr>
              <a:t>P Cycle: </a:t>
            </a:r>
            <a:r>
              <a:rPr lang="en-US" u="sng" dirty="0">
                <a:ea typeface="Calibri Light"/>
                <a:cs typeface="Calibri Light"/>
              </a:rPr>
              <a:t>Additions</a:t>
            </a:r>
          </a:p>
        </p:txBody>
      </p:sp>
      <p:pic>
        <p:nvPicPr>
          <p:cNvPr id="3" name="Picture 2" descr="Diagram of a plant growing from soil to soil&#10;&#10;Description automatically generated">
            <a:extLst>
              <a:ext uri="{FF2B5EF4-FFF2-40B4-BE49-F238E27FC236}">
                <a16:creationId xmlns:a16="http://schemas.microsoft.com/office/drawing/2014/main" id="{DDE0A30A-ABDD-4DAC-7EFF-D6DE08DB46D3}"/>
              </a:ext>
            </a:extLst>
          </p:cNvPr>
          <p:cNvPicPr>
            <a:picLocks noChangeAspect="1"/>
          </p:cNvPicPr>
          <p:nvPr/>
        </p:nvPicPr>
        <p:blipFill>
          <a:blip r:embed="rId3"/>
          <a:stretch>
            <a:fillRect/>
          </a:stretch>
        </p:blipFill>
        <p:spPr>
          <a:xfrm>
            <a:off x="1636973" y="1001765"/>
            <a:ext cx="9267825" cy="5229225"/>
          </a:xfrm>
          <a:prstGeom prst="rect">
            <a:avLst/>
          </a:prstGeom>
        </p:spPr>
      </p:pic>
      <p:sp>
        <p:nvSpPr>
          <p:cNvPr id="4" name="Rounded Rectangle 7">
            <a:extLst>
              <a:ext uri="{FF2B5EF4-FFF2-40B4-BE49-F238E27FC236}">
                <a16:creationId xmlns:a16="http://schemas.microsoft.com/office/drawing/2014/main" id="{8EBC63E6-9B07-F27C-425E-190CEAECF603}"/>
              </a:ext>
            </a:extLst>
          </p:cNvPr>
          <p:cNvSpPr/>
          <p:nvPr/>
        </p:nvSpPr>
        <p:spPr>
          <a:xfrm>
            <a:off x="1793877" y="3274796"/>
            <a:ext cx="3150933" cy="695788"/>
          </a:xfrm>
          <a:prstGeom prst="roundRect">
            <a:avLst/>
          </a:prstGeom>
          <a:solidFill>
            <a:schemeClr val="accent3">
              <a:lumMod val="40000"/>
              <a:lumOff val="60000"/>
              <a:alpha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ounded Rectangle 8">
            <a:extLst>
              <a:ext uri="{FF2B5EF4-FFF2-40B4-BE49-F238E27FC236}">
                <a16:creationId xmlns:a16="http://schemas.microsoft.com/office/drawing/2014/main" id="{64599927-AA80-35DB-F17C-7493DE56D1F8}"/>
              </a:ext>
            </a:extLst>
          </p:cNvPr>
          <p:cNvSpPr/>
          <p:nvPr/>
        </p:nvSpPr>
        <p:spPr>
          <a:xfrm>
            <a:off x="7268540" y="3272867"/>
            <a:ext cx="3405845" cy="695788"/>
          </a:xfrm>
          <a:prstGeom prst="roundRect">
            <a:avLst/>
          </a:prstGeom>
          <a:solidFill>
            <a:schemeClr val="accent3">
              <a:lumMod val="40000"/>
              <a:lumOff val="60000"/>
              <a:alpha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ounded Rectangle 3">
            <a:extLst>
              <a:ext uri="{FF2B5EF4-FFF2-40B4-BE49-F238E27FC236}">
                <a16:creationId xmlns:a16="http://schemas.microsoft.com/office/drawing/2014/main" id="{52FAEF08-9386-B025-0188-9AF09754196E}"/>
              </a:ext>
            </a:extLst>
          </p:cNvPr>
          <p:cNvSpPr/>
          <p:nvPr/>
        </p:nvSpPr>
        <p:spPr>
          <a:xfrm>
            <a:off x="2822585" y="1937782"/>
            <a:ext cx="2332234" cy="1099335"/>
          </a:xfrm>
          <a:prstGeom prst="roundRect">
            <a:avLst/>
          </a:prstGeom>
          <a:solidFill>
            <a:schemeClr val="accent3">
              <a:lumMod val="40000"/>
              <a:lumOff val="60000"/>
              <a:alpha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ounded Rectangle 5">
            <a:extLst>
              <a:ext uri="{FF2B5EF4-FFF2-40B4-BE49-F238E27FC236}">
                <a16:creationId xmlns:a16="http://schemas.microsoft.com/office/drawing/2014/main" id="{0F40AA51-A750-B28A-7536-7EECB44923F6}"/>
              </a:ext>
            </a:extLst>
          </p:cNvPr>
          <p:cNvSpPr/>
          <p:nvPr/>
        </p:nvSpPr>
        <p:spPr>
          <a:xfrm>
            <a:off x="7180148" y="1933468"/>
            <a:ext cx="2332234" cy="1099335"/>
          </a:xfrm>
          <a:prstGeom prst="roundRect">
            <a:avLst/>
          </a:prstGeom>
          <a:solidFill>
            <a:schemeClr val="accent3">
              <a:lumMod val="40000"/>
              <a:lumOff val="60000"/>
              <a:alpha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ounded Rectangle 6">
            <a:extLst>
              <a:ext uri="{FF2B5EF4-FFF2-40B4-BE49-F238E27FC236}">
                <a16:creationId xmlns:a16="http://schemas.microsoft.com/office/drawing/2014/main" id="{39DF5DA8-D698-FBA0-19DE-8A596D2D9918}"/>
              </a:ext>
            </a:extLst>
          </p:cNvPr>
          <p:cNvSpPr/>
          <p:nvPr/>
        </p:nvSpPr>
        <p:spPr>
          <a:xfrm>
            <a:off x="9303362" y="1699278"/>
            <a:ext cx="1458930" cy="785687"/>
          </a:xfrm>
          <a:prstGeom prst="roundRect">
            <a:avLst/>
          </a:prstGeom>
          <a:solidFill>
            <a:schemeClr val="accent3">
              <a:lumMod val="40000"/>
              <a:lumOff val="60000"/>
              <a:alpha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230509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228C5-1197-4F0A-0556-F2729A57B875}"/>
              </a:ext>
            </a:extLst>
          </p:cNvPr>
          <p:cNvSpPr>
            <a:spLocks noGrp="1"/>
          </p:cNvSpPr>
          <p:nvPr>
            <p:ph type="title"/>
          </p:nvPr>
        </p:nvSpPr>
        <p:spPr>
          <a:xfrm>
            <a:off x="3510005" y="-3768"/>
            <a:ext cx="6182562" cy="910466"/>
          </a:xfrm>
        </p:spPr>
        <p:txBody>
          <a:bodyPr>
            <a:normAutofit fontScale="90000"/>
          </a:bodyPr>
          <a:lstStyle/>
          <a:p>
            <a:r>
              <a:rPr lang="en-US" dirty="0">
                <a:ea typeface="Calibri Light"/>
                <a:cs typeface="Calibri Light"/>
              </a:rPr>
              <a:t>Manure and Biosolids</a:t>
            </a:r>
            <a:endParaRPr lang="en-US" dirty="0"/>
          </a:p>
        </p:txBody>
      </p:sp>
      <p:pic>
        <p:nvPicPr>
          <p:cNvPr id="3" name="Picture 2" descr="A truck loading dirt into a field&#10;&#10;Description automatically generated">
            <a:extLst>
              <a:ext uri="{FF2B5EF4-FFF2-40B4-BE49-F238E27FC236}">
                <a16:creationId xmlns:a16="http://schemas.microsoft.com/office/drawing/2014/main" id="{CE608FDC-FCEE-AA38-C7C0-FF685CEDBD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4576" y="1133632"/>
            <a:ext cx="4871424" cy="2763811"/>
          </a:xfrm>
          <a:prstGeom prst="rect">
            <a:avLst/>
          </a:prstGeom>
        </p:spPr>
      </p:pic>
      <p:pic>
        <p:nvPicPr>
          <p:cNvPr id="4" name="Picture 3" descr="A tractor driving through a field&#10;&#10;Description automatically generated">
            <a:extLst>
              <a:ext uri="{FF2B5EF4-FFF2-40B4-BE49-F238E27FC236}">
                <a16:creationId xmlns:a16="http://schemas.microsoft.com/office/drawing/2014/main" id="{550FE9B8-23E9-EA9F-E773-125F62534BE8}"/>
              </a:ext>
            </a:extLst>
          </p:cNvPr>
          <p:cNvPicPr>
            <a:picLocks noChangeAspect="1"/>
          </p:cNvPicPr>
          <p:nvPr/>
        </p:nvPicPr>
        <p:blipFill>
          <a:blip r:embed="rId4"/>
          <a:stretch>
            <a:fillRect/>
          </a:stretch>
        </p:blipFill>
        <p:spPr>
          <a:xfrm>
            <a:off x="6976522" y="1133632"/>
            <a:ext cx="3488128" cy="2763811"/>
          </a:xfrm>
          <a:prstGeom prst="rect">
            <a:avLst/>
          </a:prstGeom>
        </p:spPr>
      </p:pic>
      <p:sp>
        <p:nvSpPr>
          <p:cNvPr id="5" name="TextBox 4">
            <a:extLst>
              <a:ext uri="{FF2B5EF4-FFF2-40B4-BE49-F238E27FC236}">
                <a16:creationId xmlns:a16="http://schemas.microsoft.com/office/drawing/2014/main" id="{74AAA96A-BDA4-0E8E-A78F-F40E6AD1F722}"/>
              </a:ext>
            </a:extLst>
          </p:cNvPr>
          <p:cNvSpPr txBox="1"/>
          <p:nvPr/>
        </p:nvSpPr>
        <p:spPr>
          <a:xfrm>
            <a:off x="1151744" y="3897443"/>
            <a:ext cx="494425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ea typeface="Calibri"/>
                <a:cs typeface="Calibri"/>
              </a:rPr>
              <a:t>Photo Credit: Appleton.org</a:t>
            </a:r>
          </a:p>
        </p:txBody>
      </p:sp>
      <p:sp>
        <p:nvSpPr>
          <p:cNvPr id="6" name="TextBox 5">
            <a:extLst>
              <a:ext uri="{FF2B5EF4-FFF2-40B4-BE49-F238E27FC236}">
                <a16:creationId xmlns:a16="http://schemas.microsoft.com/office/drawing/2014/main" id="{9ECA6AEC-B5FF-2F91-5050-ADDF2C2732D0}"/>
              </a:ext>
            </a:extLst>
          </p:cNvPr>
          <p:cNvSpPr txBox="1"/>
          <p:nvPr/>
        </p:nvSpPr>
        <p:spPr>
          <a:xfrm>
            <a:off x="6901572" y="3905204"/>
            <a:ext cx="389744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ea typeface="Calibri"/>
                <a:cs typeface="Calibri"/>
              </a:rPr>
              <a:t>Photo Credit: Cornell Cooperative Extension</a:t>
            </a:r>
            <a:endParaRPr lang="en-US" sz="900" dirty="0"/>
          </a:p>
        </p:txBody>
      </p:sp>
      <p:sp>
        <p:nvSpPr>
          <p:cNvPr id="7" name="TextBox 6">
            <a:extLst>
              <a:ext uri="{FF2B5EF4-FFF2-40B4-BE49-F238E27FC236}">
                <a16:creationId xmlns:a16="http://schemas.microsoft.com/office/drawing/2014/main" id="{A1110C1C-AB60-A860-9C8A-719F84945EBD}"/>
              </a:ext>
            </a:extLst>
          </p:cNvPr>
          <p:cNvSpPr txBox="1"/>
          <p:nvPr/>
        </p:nvSpPr>
        <p:spPr>
          <a:xfrm>
            <a:off x="1111770" y="4434590"/>
            <a:ext cx="5396459"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ea typeface="Calibri" panose="020F0502020204030204"/>
                <a:cs typeface="Calibri" panose="020F0502020204030204"/>
              </a:rPr>
              <a:t>Biosolid P levels pound for pound tend to be </a:t>
            </a:r>
            <a:r>
              <a:rPr lang="en-US" sz="2800" b="1" u="sng" dirty="0">
                <a:ea typeface="Calibri" panose="020F0502020204030204"/>
                <a:cs typeface="Calibri" panose="020F0502020204030204"/>
              </a:rPr>
              <a:t>higher than manure in P</a:t>
            </a:r>
            <a:r>
              <a:rPr lang="en-US" sz="2800" dirty="0">
                <a:ea typeface="Calibri" panose="020F0502020204030204"/>
                <a:cs typeface="Calibri" panose="020F0502020204030204"/>
              </a:rPr>
              <a:t>, comparable in N, and very low in K.</a:t>
            </a:r>
          </a:p>
        </p:txBody>
      </p:sp>
      <p:sp>
        <p:nvSpPr>
          <p:cNvPr id="8" name="TextBox 7">
            <a:extLst>
              <a:ext uri="{FF2B5EF4-FFF2-40B4-BE49-F238E27FC236}">
                <a16:creationId xmlns:a16="http://schemas.microsoft.com/office/drawing/2014/main" id="{1B1CCEEE-7CF8-10BD-9CB6-082F1C71E268}"/>
              </a:ext>
            </a:extLst>
          </p:cNvPr>
          <p:cNvSpPr txBox="1"/>
          <p:nvPr/>
        </p:nvSpPr>
        <p:spPr>
          <a:xfrm>
            <a:off x="6892981" y="4434590"/>
            <a:ext cx="4724395"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ea typeface="Calibri" panose="020F0502020204030204"/>
                <a:cs typeface="Calibri" panose="020F0502020204030204"/>
              </a:rPr>
              <a:t>P credits range from     </a:t>
            </a:r>
            <a:br>
              <a:rPr lang="en-US" sz="2800" dirty="0">
                <a:ea typeface="Calibri" panose="020F0502020204030204"/>
                <a:cs typeface="Calibri" panose="020F0502020204030204"/>
              </a:rPr>
            </a:br>
            <a:r>
              <a:rPr lang="en-US" sz="2800" dirty="0">
                <a:ea typeface="Calibri" panose="020F0502020204030204"/>
                <a:cs typeface="Calibri" panose="020F0502020204030204"/>
              </a:rPr>
              <a:t>3 - 35 </a:t>
            </a:r>
            <a:r>
              <a:rPr lang="en-US" sz="2800" dirty="0" err="1">
                <a:ea typeface="Calibri" panose="020F0502020204030204"/>
                <a:cs typeface="Calibri" panose="020F0502020204030204"/>
              </a:rPr>
              <a:t>lbs</a:t>
            </a:r>
            <a:r>
              <a:rPr lang="en-US" sz="2800" dirty="0">
                <a:ea typeface="Calibri" panose="020F0502020204030204"/>
                <a:cs typeface="Calibri" panose="020F0502020204030204"/>
              </a:rPr>
              <a:t>/ton and </a:t>
            </a:r>
            <a:br>
              <a:rPr lang="en-US" sz="2800" dirty="0">
                <a:ea typeface="Calibri" panose="020F0502020204030204"/>
                <a:cs typeface="Calibri" panose="020F0502020204030204"/>
              </a:rPr>
            </a:br>
            <a:r>
              <a:rPr lang="en-US" sz="2800" dirty="0">
                <a:ea typeface="Calibri" panose="020F0502020204030204"/>
                <a:cs typeface="Calibri" panose="020F0502020204030204"/>
              </a:rPr>
              <a:t>2 - 14 </a:t>
            </a:r>
            <a:r>
              <a:rPr lang="en-US" sz="2800" dirty="0" err="1">
                <a:ea typeface="Calibri" panose="020F0502020204030204"/>
                <a:cs typeface="Calibri" panose="020F0502020204030204"/>
              </a:rPr>
              <a:t>lbs</a:t>
            </a:r>
            <a:r>
              <a:rPr lang="en-US" sz="2800" dirty="0">
                <a:ea typeface="Calibri" panose="020F0502020204030204"/>
                <a:cs typeface="Calibri" panose="020F0502020204030204"/>
              </a:rPr>
              <a:t>/1,000 gallons, depending on species.</a:t>
            </a:r>
            <a:endParaRPr lang="en-US" sz="2800" dirty="0"/>
          </a:p>
        </p:txBody>
      </p:sp>
    </p:spTree>
    <p:extLst>
      <p:ext uri="{BB962C8B-B14F-4D97-AF65-F5344CB8AC3E}">
        <p14:creationId xmlns:p14="http://schemas.microsoft.com/office/powerpoint/2010/main" val="2817163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58735-2619-F475-1EB4-6780E0D8ADD3}"/>
              </a:ext>
            </a:extLst>
          </p:cNvPr>
          <p:cNvSpPr>
            <a:spLocks noGrp="1"/>
          </p:cNvSpPr>
          <p:nvPr>
            <p:ph type="title"/>
          </p:nvPr>
        </p:nvSpPr>
        <p:spPr>
          <a:xfrm>
            <a:off x="3684890" y="-3768"/>
            <a:ext cx="5208201" cy="910466"/>
          </a:xfrm>
        </p:spPr>
        <p:txBody>
          <a:bodyPr>
            <a:normAutofit fontScale="90000"/>
          </a:bodyPr>
          <a:lstStyle/>
          <a:p>
            <a:r>
              <a:rPr lang="en-US" dirty="0">
                <a:ea typeface="Calibri Light"/>
                <a:cs typeface="Calibri Light"/>
              </a:rPr>
              <a:t>P removal by crop</a:t>
            </a:r>
            <a:endParaRPr lang="en-US" dirty="0"/>
          </a:p>
        </p:txBody>
      </p:sp>
      <p:pic>
        <p:nvPicPr>
          <p:cNvPr id="4" name="Picture 3">
            <a:extLst>
              <a:ext uri="{FF2B5EF4-FFF2-40B4-BE49-F238E27FC236}">
                <a16:creationId xmlns:a16="http://schemas.microsoft.com/office/drawing/2014/main" id="{F21DE6C0-4FD7-7A93-87A2-6471C600DDDC}"/>
              </a:ext>
            </a:extLst>
          </p:cNvPr>
          <p:cNvPicPr>
            <a:picLocks noChangeAspect="1"/>
          </p:cNvPicPr>
          <p:nvPr/>
        </p:nvPicPr>
        <p:blipFill>
          <a:blip r:embed="rId3"/>
          <a:stretch>
            <a:fillRect/>
          </a:stretch>
        </p:blipFill>
        <p:spPr>
          <a:xfrm>
            <a:off x="961869" y="801735"/>
            <a:ext cx="6096000" cy="1007316"/>
          </a:xfrm>
          <a:prstGeom prst="rect">
            <a:avLst/>
          </a:prstGeom>
        </p:spPr>
      </p:pic>
      <p:pic>
        <p:nvPicPr>
          <p:cNvPr id="5" name="Picture 4">
            <a:extLst>
              <a:ext uri="{FF2B5EF4-FFF2-40B4-BE49-F238E27FC236}">
                <a16:creationId xmlns:a16="http://schemas.microsoft.com/office/drawing/2014/main" id="{255C0127-EABD-6CAF-476B-C99684CF17FF}"/>
              </a:ext>
            </a:extLst>
          </p:cNvPr>
          <p:cNvPicPr>
            <a:picLocks noChangeAspect="1"/>
          </p:cNvPicPr>
          <p:nvPr/>
        </p:nvPicPr>
        <p:blipFill>
          <a:blip r:embed="rId4"/>
          <a:stretch>
            <a:fillRect/>
          </a:stretch>
        </p:blipFill>
        <p:spPr>
          <a:xfrm>
            <a:off x="961869" y="1812389"/>
            <a:ext cx="6096000" cy="210207"/>
          </a:xfrm>
          <a:prstGeom prst="rect">
            <a:avLst/>
          </a:prstGeom>
        </p:spPr>
      </p:pic>
      <p:pic>
        <p:nvPicPr>
          <p:cNvPr id="6" name="Picture 5">
            <a:extLst>
              <a:ext uri="{FF2B5EF4-FFF2-40B4-BE49-F238E27FC236}">
                <a16:creationId xmlns:a16="http://schemas.microsoft.com/office/drawing/2014/main" id="{DC5B68DC-E5C9-43D7-2EE7-753779BDEEE0}"/>
              </a:ext>
            </a:extLst>
          </p:cNvPr>
          <p:cNvPicPr>
            <a:picLocks noChangeAspect="1"/>
          </p:cNvPicPr>
          <p:nvPr/>
        </p:nvPicPr>
        <p:blipFill>
          <a:blip r:embed="rId5"/>
          <a:stretch>
            <a:fillRect/>
          </a:stretch>
        </p:blipFill>
        <p:spPr>
          <a:xfrm>
            <a:off x="961869" y="2028985"/>
            <a:ext cx="6096000" cy="376621"/>
          </a:xfrm>
          <a:prstGeom prst="rect">
            <a:avLst/>
          </a:prstGeom>
        </p:spPr>
      </p:pic>
      <p:pic>
        <p:nvPicPr>
          <p:cNvPr id="7" name="Picture 6">
            <a:extLst>
              <a:ext uri="{FF2B5EF4-FFF2-40B4-BE49-F238E27FC236}">
                <a16:creationId xmlns:a16="http://schemas.microsoft.com/office/drawing/2014/main" id="{186EBEBF-167C-C36B-0B3D-FD7B2354D5CD}"/>
              </a:ext>
            </a:extLst>
          </p:cNvPr>
          <p:cNvPicPr>
            <a:picLocks noChangeAspect="1"/>
          </p:cNvPicPr>
          <p:nvPr/>
        </p:nvPicPr>
        <p:blipFill>
          <a:blip r:embed="rId6"/>
          <a:stretch>
            <a:fillRect/>
          </a:stretch>
        </p:blipFill>
        <p:spPr>
          <a:xfrm>
            <a:off x="961869" y="2411234"/>
            <a:ext cx="6096000" cy="211728"/>
          </a:xfrm>
          <a:prstGeom prst="rect">
            <a:avLst/>
          </a:prstGeom>
        </p:spPr>
      </p:pic>
      <p:pic>
        <p:nvPicPr>
          <p:cNvPr id="8" name="Picture 7" descr="A close up of a number&#10;&#10;Description automatically generated">
            <a:extLst>
              <a:ext uri="{FF2B5EF4-FFF2-40B4-BE49-F238E27FC236}">
                <a16:creationId xmlns:a16="http://schemas.microsoft.com/office/drawing/2014/main" id="{979227FF-CF7F-D654-3B7E-24B29FF110C7}"/>
              </a:ext>
            </a:extLst>
          </p:cNvPr>
          <p:cNvPicPr>
            <a:picLocks noChangeAspect="1"/>
          </p:cNvPicPr>
          <p:nvPr/>
        </p:nvPicPr>
        <p:blipFill>
          <a:blip r:embed="rId7"/>
          <a:stretch>
            <a:fillRect/>
          </a:stretch>
        </p:blipFill>
        <p:spPr>
          <a:xfrm>
            <a:off x="961869" y="2622091"/>
            <a:ext cx="6096000" cy="514541"/>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8427F788-89B7-3001-8202-6691EE9E37D0}"/>
              </a:ext>
            </a:extLst>
          </p:cNvPr>
          <p:cNvPicPr>
            <a:picLocks noChangeAspect="1"/>
          </p:cNvPicPr>
          <p:nvPr/>
        </p:nvPicPr>
        <p:blipFill>
          <a:blip r:embed="rId8"/>
          <a:stretch>
            <a:fillRect/>
          </a:stretch>
        </p:blipFill>
        <p:spPr>
          <a:xfrm>
            <a:off x="961869" y="3130417"/>
            <a:ext cx="6096000" cy="797034"/>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41DED747-1A1C-3B9E-94E0-6FBA154C2384}"/>
              </a:ext>
            </a:extLst>
          </p:cNvPr>
          <p:cNvPicPr>
            <a:picLocks noChangeAspect="1"/>
          </p:cNvPicPr>
          <p:nvPr/>
        </p:nvPicPr>
        <p:blipFill>
          <a:blip r:embed="rId9"/>
          <a:stretch>
            <a:fillRect/>
          </a:stretch>
        </p:blipFill>
        <p:spPr>
          <a:xfrm>
            <a:off x="961869" y="3923240"/>
            <a:ext cx="6096000" cy="610472"/>
          </a:xfrm>
          <a:prstGeom prst="rect">
            <a:avLst/>
          </a:prstGeom>
        </p:spPr>
      </p:pic>
      <p:pic>
        <p:nvPicPr>
          <p:cNvPr id="11" name="Picture 10" descr="A close up of a number&#10;&#10;Description automatically generated">
            <a:extLst>
              <a:ext uri="{FF2B5EF4-FFF2-40B4-BE49-F238E27FC236}">
                <a16:creationId xmlns:a16="http://schemas.microsoft.com/office/drawing/2014/main" id="{5C8C9044-D798-B3BF-78AC-04C68142A2CD}"/>
              </a:ext>
            </a:extLst>
          </p:cNvPr>
          <p:cNvPicPr>
            <a:picLocks noChangeAspect="1"/>
          </p:cNvPicPr>
          <p:nvPr/>
        </p:nvPicPr>
        <p:blipFill>
          <a:blip r:embed="rId10"/>
          <a:stretch>
            <a:fillRect/>
          </a:stretch>
        </p:blipFill>
        <p:spPr>
          <a:xfrm>
            <a:off x="961869" y="4534911"/>
            <a:ext cx="6096000" cy="561358"/>
          </a:xfrm>
          <a:prstGeom prst="rect">
            <a:avLst/>
          </a:prstGeom>
        </p:spPr>
      </p:pic>
      <p:pic>
        <p:nvPicPr>
          <p:cNvPr id="12" name="Picture 11" descr="A white line with black text&#10;&#10;Description automatically generated">
            <a:extLst>
              <a:ext uri="{FF2B5EF4-FFF2-40B4-BE49-F238E27FC236}">
                <a16:creationId xmlns:a16="http://schemas.microsoft.com/office/drawing/2014/main" id="{ED13717E-4D2C-163F-9C02-F6F56CCA52FD}"/>
              </a:ext>
            </a:extLst>
          </p:cNvPr>
          <p:cNvPicPr>
            <a:picLocks noChangeAspect="1"/>
          </p:cNvPicPr>
          <p:nvPr/>
        </p:nvPicPr>
        <p:blipFill>
          <a:blip r:embed="rId11"/>
          <a:stretch>
            <a:fillRect/>
          </a:stretch>
        </p:blipFill>
        <p:spPr>
          <a:xfrm>
            <a:off x="961869" y="5091107"/>
            <a:ext cx="6096000" cy="523262"/>
          </a:xfrm>
          <a:prstGeom prst="rect">
            <a:avLst/>
          </a:prstGeom>
        </p:spPr>
      </p:pic>
      <p:pic>
        <p:nvPicPr>
          <p:cNvPr id="13" name="Picture 12" descr="A tractor harvesting corn in a field&#10;&#10;Description automatically generated">
            <a:extLst>
              <a:ext uri="{FF2B5EF4-FFF2-40B4-BE49-F238E27FC236}">
                <a16:creationId xmlns:a16="http://schemas.microsoft.com/office/drawing/2014/main" id="{07F42B99-58D4-0ABD-0CF4-F976310D0842}"/>
              </a:ext>
            </a:extLst>
          </p:cNvPr>
          <p:cNvPicPr>
            <a:picLocks noChangeAspect="1"/>
          </p:cNvPicPr>
          <p:nvPr/>
        </p:nvPicPr>
        <p:blipFill>
          <a:blip r:embed="rId12"/>
          <a:stretch>
            <a:fillRect/>
          </a:stretch>
        </p:blipFill>
        <p:spPr>
          <a:xfrm>
            <a:off x="7586744" y="1492771"/>
            <a:ext cx="4225857" cy="3872458"/>
          </a:xfrm>
          <a:prstGeom prst="rect">
            <a:avLst/>
          </a:prstGeom>
        </p:spPr>
      </p:pic>
      <p:sp>
        <p:nvSpPr>
          <p:cNvPr id="14" name="TextBox 13">
            <a:extLst>
              <a:ext uri="{FF2B5EF4-FFF2-40B4-BE49-F238E27FC236}">
                <a16:creationId xmlns:a16="http://schemas.microsoft.com/office/drawing/2014/main" id="{16CB87F4-E28D-2893-1C7B-3EA529283A06}"/>
              </a:ext>
            </a:extLst>
          </p:cNvPr>
          <p:cNvSpPr txBox="1"/>
          <p:nvPr/>
        </p:nvSpPr>
        <p:spPr>
          <a:xfrm>
            <a:off x="7586744" y="5498953"/>
            <a:ext cx="456778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ea typeface="Calibri"/>
                <a:cs typeface="Calibri"/>
              </a:rPr>
              <a:t>photo credit: agriculture.com</a:t>
            </a:r>
            <a:endParaRPr lang="en-US" sz="900" dirty="0"/>
          </a:p>
        </p:txBody>
      </p:sp>
    </p:spTree>
    <p:extLst>
      <p:ext uri="{BB962C8B-B14F-4D97-AF65-F5344CB8AC3E}">
        <p14:creationId xmlns:p14="http://schemas.microsoft.com/office/powerpoint/2010/main" val="1853913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11F0E-C276-B0F6-2857-1AB0A5BEE668}"/>
              </a:ext>
            </a:extLst>
          </p:cNvPr>
          <p:cNvSpPr>
            <a:spLocks noGrp="1"/>
          </p:cNvSpPr>
          <p:nvPr>
            <p:ph type="title"/>
          </p:nvPr>
        </p:nvSpPr>
        <p:spPr>
          <a:xfrm>
            <a:off x="3772333" y="83674"/>
            <a:ext cx="7881447" cy="910466"/>
          </a:xfrm>
        </p:spPr>
        <p:txBody>
          <a:bodyPr/>
          <a:lstStyle/>
          <a:p>
            <a:r>
              <a:rPr lang="en-US" dirty="0">
                <a:ea typeface="Calibri Light"/>
                <a:cs typeface="Calibri Light"/>
              </a:rPr>
              <a:t>Erosion &amp; Runoff Losses</a:t>
            </a:r>
            <a:endParaRPr lang="en-US" dirty="0"/>
          </a:p>
        </p:txBody>
      </p:sp>
      <p:pic>
        <p:nvPicPr>
          <p:cNvPr id="3" name="Picture 2" descr="A map of the united states&#10;&#10;Description automatically generated">
            <a:extLst>
              <a:ext uri="{FF2B5EF4-FFF2-40B4-BE49-F238E27FC236}">
                <a16:creationId xmlns:a16="http://schemas.microsoft.com/office/drawing/2014/main" id="{066FC701-E51D-1E9F-E4E8-DEAD4A48E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9231" y="1223537"/>
            <a:ext cx="5731431" cy="3917662"/>
          </a:xfrm>
          <a:prstGeom prst="rect">
            <a:avLst/>
          </a:prstGeom>
        </p:spPr>
      </p:pic>
      <p:sp>
        <p:nvSpPr>
          <p:cNvPr id="5" name="TextBox 4">
            <a:extLst>
              <a:ext uri="{FF2B5EF4-FFF2-40B4-BE49-F238E27FC236}">
                <a16:creationId xmlns:a16="http://schemas.microsoft.com/office/drawing/2014/main" id="{06DC33F7-F5E1-14C1-6ED8-B7166D098876}"/>
              </a:ext>
            </a:extLst>
          </p:cNvPr>
          <p:cNvSpPr txBox="1"/>
          <p:nvPr/>
        </p:nvSpPr>
        <p:spPr>
          <a:xfrm>
            <a:off x="6805534" y="986852"/>
            <a:ext cx="5274039"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cs typeface="Calibri" panose="020F0502020204030204"/>
              </a:rPr>
              <a:t>Can be both sediment bound P, as well as dissolved P.</a:t>
            </a:r>
          </a:p>
          <a:p>
            <a:pPr marL="285750" indent="-285750">
              <a:buFont typeface="Arial"/>
              <a:buChar char="•"/>
            </a:pPr>
            <a:r>
              <a:rPr lang="en-US" sz="2800" dirty="0">
                <a:cs typeface="Calibri" panose="020F0502020204030204"/>
              </a:rPr>
              <a:t>Losses can occur through subsurface tile drainage and seepage, as well as overland flow carrying sediment over the surface.</a:t>
            </a:r>
          </a:p>
          <a:p>
            <a:pPr marL="285750" indent="-285750">
              <a:buFont typeface="Arial"/>
              <a:buChar char="•"/>
            </a:pPr>
            <a:r>
              <a:rPr lang="en-US" sz="2800" dirty="0">
                <a:cs typeface="Calibri" panose="020F0502020204030204"/>
              </a:rPr>
              <a:t>While plants will only uptake inorganic forms of P, erosion will take with it both plant available, and stores of organic P.</a:t>
            </a:r>
          </a:p>
        </p:txBody>
      </p:sp>
    </p:spTree>
    <p:extLst>
      <p:ext uri="{BB962C8B-B14F-4D97-AF65-F5344CB8AC3E}">
        <p14:creationId xmlns:p14="http://schemas.microsoft.com/office/powerpoint/2010/main" val="178556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F6248-3780-FC8D-84D9-738641DF102A}"/>
              </a:ext>
            </a:extLst>
          </p:cNvPr>
          <p:cNvSpPr>
            <a:spLocks noGrp="1"/>
          </p:cNvSpPr>
          <p:nvPr>
            <p:ph type="title"/>
          </p:nvPr>
        </p:nvSpPr>
        <p:spPr>
          <a:xfrm>
            <a:off x="3559972" y="96166"/>
            <a:ext cx="9324755" cy="910466"/>
          </a:xfrm>
        </p:spPr>
        <p:txBody>
          <a:bodyPr>
            <a:normAutofit/>
          </a:bodyPr>
          <a:lstStyle/>
          <a:p>
            <a:r>
              <a:rPr lang="en-US" sz="4800" dirty="0">
                <a:cs typeface="Calibri Light"/>
              </a:rPr>
              <a:t>Forms of P in the Environment</a:t>
            </a:r>
          </a:p>
        </p:txBody>
      </p:sp>
      <p:sp>
        <p:nvSpPr>
          <p:cNvPr id="4" name="TextBox 3">
            <a:extLst>
              <a:ext uri="{FF2B5EF4-FFF2-40B4-BE49-F238E27FC236}">
                <a16:creationId xmlns:a16="http://schemas.microsoft.com/office/drawing/2014/main" id="{DFB9F47B-D75C-1FFF-8BA5-EC28C794CF4E}"/>
              </a:ext>
            </a:extLst>
          </p:cNvPr>
          <p:cNvSpPr txBox="1"/>
          <p:nvPr/>
        </p:nvSpPr>
        <p:spPr>
          <a:xfrm>
            <a:off x="739517" y="4649242"/>
            <a:ext cx="64993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cs typeface="Calibri"/>
              </a:rPr>
              <a:t>Image Credit: Alabama Cooperative Extension Service</a:t>
            </a:r>
          </a:p>
        </p:txBody>
      </p:sp>
      <p:sp>
        <p:nvSpPr>
          <p:cNvPr id="9" name="TextBox 6">
            <a:extLst>
              <a:ext uri="{FF2B5EF4-FFF2-40B4-BE49-F238E27FC236}">
                <a16:creationId xmlns:a16="http://schemas.microsoft.com/office/drawing/2014/main" id="{1929C5CF-D520-FD21-55A6-4F93475BB44A}"/>
              </a:ext>
            </a:extLst>
          </p:cNvPr>
          <p:cNvSpPr txBox="1"/>
          <p:nvPr/>
        </p:nvSpPr>
        <p:spPr>
          <a:xfrm>
            <a:off x="7450112" y="771929"/>
            <a:ext cx="4632184" cy="440120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sz="2800" dirty="0">
                <a:cs typeface="Calibri" panose="020F0502020204030204"/>
              </a:rPr>
              <a:t>Like nitrogen, inorganic forms of P are more plant available than organic forms.</a:t>
            </a:r>
          </a:p>
          <a:p>
            <a:pPr marL="285750" indent="-285750">
              <a:buFont typeface="Arial"/>
              <a:buChar char="•"/>
            </a:pPr>
            <a:r>
              <a:rPr lang="en-US" sz="2800" dirty="0">
                <a:cs typeface="Calibri" panose="020F0502020204030204"/>
              </a:rPr>
              <a:t>P is largely held in place to finer soil particles and strong positively charged ions.</a:t>
            </a:r>
            <a:endParaRPr lang="en-US" dirty="0"/>
          </a:p>
          <a:p>
            <a:pPr marL="285750" indent="-285750">
              <a:buFont typeface="Arial"/>
              <a:buChar char="•"/>
            </a:pPr>
            <a:r>
              <a:rPr lang="en-US" sz="2800" dirty="0">
                <a:cs typeface="Calibri" panose="020F0502020204030204"/>
              </a:rPr>
              <a:t>Losses through leaching are negligible.</a:t>
            </a:r>
          </a:p>
          <a:p>
            <a:pPr marL="285750" indent="-285750">
              <a:buFont typeface="Arial"/>
              <a:buChar char="•"/>
            </a:pPr>
            <a:endParaRPr lang="en-US" sz="2800" dirty="0">
              <a:cs typeface="Calibri" panose="020F0502020204030204"/>
            </a:endParaRPr>
          </a:p>
        </p:txBody>
      </p:sp>
      <p:pic>
        <p:nvPicPr>
          <p:cNvPr id="10" name="Picture 9" descr="A diagram of soil and soil&#10;&#10;Description automatically generated">
            <a:extLst>
              <a:ext uri="{FF2B5EF4-FFF2-40B4-BE49-F238E27FC236}">
                <a16:creationId xmlns:a16="http://schemas.microsoft.com/office/drawing/2014/main" id="{19E22DD0-D405-2688-7DAC-E0D0DE9ADA9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99476" y="1006632"/>
            <a:ext cx="6439370" cy="3642610"/>
          </a:xfrm>
          <a:prstGeom prst="rect">
            <a:avLst/>
          </a:prstGeom>
        </p:spPr>
      </p:pic>
      <p:sp>
        <p:nvSpPr>
          <p:cNvPr id="17" name="TextBox 16">
            <a:extLst>
              <a:ext uri="{FF2B5EF4-FFF2-40B4-BE49-F238E27FC236}">
                <a16:creationId xmlns:a16="http://schemas.microsoft.com/office/drawing/2014/main" id="{490A9441-BB1A-3040-47EB-B60B670BBDBE}"/>
              </a:ext>
            </a:extLst>
          </p:cNvPr>
          <p:cNvSpPr txBox="1"/>
          <p:nvPr/>
        </p:nvSpPr>
        <p:spPr>
          <a:xfrm>
            <a:off x="799476" y="5034131"/>
            <a:ext cx="1050230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cs typeface="Calibri"/>
              </a:rPr>
              <a:t>Soil Testing Procedures in Wisconsin account for plant available P. </a:t>
            </a:r>
            <a:br>
              <a:rPr lang="en-US" sz="2800" dirty="0">
                <a:cs typeface="Calibri"/>
              </a:rPr>
            </a:br>
            <a:r>
              <a:rPr lang="en-US" sz="2800" dirty="0">
                <a:cs typeface="Calibri"/>
              </a:rPr>
              <a:t>Not for fixed pools still awaiting desorption, dissolution, weathering, or mineralization.</a:t>
            </a:r>
            <a:endParaRPr lang="en-US" sz="2800" dirty="0"/>
          </a:p>
        </p:txBody>
      </p:sp>
    </p:spTree>
    <p:extLst>
      <p:ext uri="{BB962C8B-B14F-4D97-AF65-F5344CB8AC3E}">
        <p14:creationId xmlns:p14="http://schemas.microsoft.com/office/powerpoint/2010/main" val="4079585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49FDA-EC24-4E39-7668-E4F751F31A61}"/>
              </a:ext>
            </a:extLst>
          </p:cNvPr>
          <p:cNvSpPr>
            <a:spLocks noGrp="1"/>
          </p:cNvSpPr>
          <p:nvPr>
            <p:ph type="title"/>
          </p:nvPr>
        </p:nvSpPr>
        <p:spPr>
          <a:xfrm>
            <a:off x="3659907" y="121150"/>
            <a:ext cx="8056332" cy="910466"/>
          </a:xfrm>
        </p:spPr>
        <p:txBody>
          <a:bodyPr/>
          <a:lstStyle/>
          <a:p>
            <a:r>
              <a:rPr lang="en-US" dirty="0">
                <a:cs typeface="Calibri Light"/>
              </a:rPr>
              <a:t>Mineralization</a:t>
            </a:r>
            <a:endParaRPr lang="en-US" dirty="0"/>
          </a:p>
        </p:txBody>
      </p:sp>
      <p:pic>
        <p:nvPicPr>
          <p:cNvPr id="3" name="Picture 2" descr="A diagram of different types of water quality&#10;&#10;Description automatically generated">
            <a:extLst>
              <a:ext uri="{FF2B5EF4-FFF2-40B4-BE49-F238E27FC236}">
                <a16:creationId xmlns:a16="http://schemas.microsoft.com/office/drawing/2014/main" id="{9717D12A-BBA8-11E1-4862-BB679339BA82}"/>
              </a:ext>
            </a:extLst>
          </p:cNvPr>
          <p:cNvPicPr>
            <a:picLocks noChangeAspect="1"/>
          </p:cNvPicPr>
          <p:nvPr/>
        </p:nvPicPr>
        <p:blipFill>
          <a:blip r:embed="rId3"/>
          <a:stretch>
            <a:fillRect/>
          </a:stretch>
        </p:blipFill>
        <p:spPr>
          <a:xfrm>
            <a:off x="8914277" y="122420"/>
            <a:ext cx="3092335" cy="4114800"/>
          </a:xfrm>
          <a:prstGeom prst="rect">
            <a:avLst/>
          </a:prstGeom>
        </p:spPr>
      </p:pic>
      <p:sp>
        <p:nvSpPr>
          <p:cNvPr id="6" name="TextBox 13">
            <a:extLst>
              <a:ext uri="{FF2B5EF4-FFF2-40B4-BE49-F238E27FC236}">
                <a16:creationId xmlns:a16="http://schemas.microsoft.com/office/drawing/2014/main" id="{EC35A1D8-618D-1D35-7E8B-0E389DFC0AB2}"/>
              </a:ext>
            </a:extLst>
          </p:cNvPr>
          <p:cNvSpPr txBox="1"/>
          <p:nvPr/>
        </p:nvSpPr>
        <p:spPr>
          <a:xfrm>
            <a:off x="666805" y="1172517"/>
            <a:ext cx="8247472" cy="489364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Arial"/>
              <a:buChar char="•"/>
            </a:pPr>
            <a:r>
              <a:rPr lang="en-US" sz="2400" dirty="0"/>
              <a:t>Active pools of plant available phosphorus are replenished over time from the more fixed  inorganic P sources as plants uptake solute.</a:t>
            </a:r>
            <a:endParaRPr lang="en-US" sz="2400" dirty="0">
              <a:cs typeface="Calibri"/>
            </a:endParaRPr>
          </a:p>
          <a:p>
            <a:pPr marL="457200" indent="-457200">
              <a:buFont typeface="Arial"/>
              <a:buChar char="•"/>
            </a:pPr>
            <a:endParaRPr lang="en-US" sz="2400" dirty="0"/>
          </a:p>
          <a:p>
            <a:pPr marL="457200" indent="-457200">
              <a:buFont typeface="Arial"/>
              <a:buChar char="•"/>
            </a:pPr>
            <a:r>
              <a:rPr lang="en-US" sz="2400" dirty="0"/>
              <a:t>The rate at which this occurs varies widely, largely dependent on environmental conditions like climate.</a:t>
            </a:r>
            <a:endParaRPr lang="en-US" sz="2400" dirty="0">
              <a:cs typeface="Calibri"/>
            </a:endParaRPr>
          </a:p>
          <a:p>
            <a:pPr marL="457200" indent="-457200">
              <a:buFont typeface="Arial"/>
              <a:buChar char="•"/>
            </a:pPr>
            <a:endParaRPr lang="en-US" sz="2400" dirty="0">
              <a:cs typeface="Calibri"/>
            </a:endParaRPr>
          </a:p>
          <a:p>
            <a:pPr marL="457200" indent="-457200">
              <a:buFont typeface="Arial"/>
              <a:buChar char="•"/>
            </a:pPr>
            <a:r>
              <a:rPr lang="en-US" sz="2400" dirty="0">
                <a:cs typeface="Calibri"/>
              </a:rPr>
              <a:t>Place adequate P in bands/in furrow as starter fertilizer where seedlings can access before soils have a chance to warm and make P accessible.</a:t>
            </a:r>
            <a:endParaRPr lang="en-US" sz="1600" dirty="0"/>
          </a:p>
          <a:p>
            <a:pPr marL="457200" indent="-457200">
              <a:buFont typeface="Arial"/>
              <a:buChar char="•"/>
            </a:pPr>
            <a:endParaRPr lang="en-US" sz="2400" dirty="0">
              <a:cs typeface="Calibri"/>
            </a:endParaRPr>
          </a:p>
          <a:p>
            <a:pPr marL="457200" indent="-457200">
              <a:buFont typeface="Arial"/>
              <a:buChar char="•"/>
            </a:pPr>
            <a:r>
              <a:rPr lang="en-US" sz="2400" dirty="0">
                <a:cs typeface="Calibri"/>
              </a:rPr>
              <a:t>Ensure your pH is optimal for the crops you are growing.</a:t>
            </a:r>
            <a:r>
              <a:rPr lang="en-US" sz="1600" dirty="0"/>
              <a:t> </a:t>
            </a:r>
            <a:r>
              <a:rPr lang="en-US" sz="2400" dirty="0">
                <a:cs typeface="Calibri"/>
              </a:rPr>
              <a:t>This is especially important for nutrients that bind tightly to soil. </a:t>
            </a:r>
          </a:p>
        </p:txBody>
      </p:sp>
      <p:sp>
        <p:nvSpPr>
          <p:cNvPr id="8" name="TextBox 7">
            <a:extLst>
              <a:ext uri="{FF2B5EF4-FFF2-40B4-BE49-F238E27FC236}">
                <a16:creationId xmlns:a16="http://schemas.microsoft.com/office/drawing/2014/main" id="{95402041-DA14-5E0D-5489-789601ECE0E1}"/>
              </a:ext>
            </a:extLst>
          </p:cNvPr>
          <p:cNvSpPr txBox="1"/>
          <p:nvPr/>
        </p:nvSpPr>
        <p:spPr>
          <a:xfrm>
            <a:off x="8986090" y="4231517"/>
            <a:ext cx="295764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cs typeface="Calibri"/>
              </a:rPr>
              <a:t>Image Credit: Alabama Cooperative Extension Service</a:t>
            </a:r>
          </a:p>
        </p:txBody>
      </p:sp>
    </p:spTree>
    <p:extLst>
      <p:ext uri="{BB962C8B-B14F-4D97-AF65-F5344CB8AC3E}">
        <p14:creationId xmlns:p14="http://schemas.microsoft.com/office/powerpoint/2010/main" val="2859719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C8419-58A5-6345-73E8-6A170363E35D}"/>
              </a:ext>
            </a:extLst>
          </p:cNvPr>
          <p:cNvSpPr>
            <a:spLocks noGrp="1"/>
          </p:cNvSpPr>
          <p:nvPr>
            <p:ph type="title"/>
          </p:nvPr>
        </p:nvSpPr>
        <p:spPr>
          <a:xfrm>
            <a:off x="3522497" y="143571"/>
            <a:ext cx="9955086" cy="910466"/>
          </a:xfrm>
        </p:spPr>
        <p:txBody>
          <a:bodyPr>
            <a:normAutofit/>
          </a:bodyPr>
          <a:lstStyle/>
          <a:p>
            <a:r>
              <a:rPr lang="en-US" sz="4400" dirty="0">
                <a:cs typeface="Calibri Light"/>
              </a:rPr>
              <a:t>Manure and Fertilizer P Availability</a:t>
            </a:r>
            <a:endParaRPr lang="en-US" sz="4400" dirty="0"/>
          </a:p>
        </p:txBody>
      </p:sp>
      <p:pic>
        <p:nvPicPr>
          <p:cNvPr id="3" name="Picture 2" descr="A close-up of a plant&#10;&#10;Description automatically generated">
            <a:extLst>
              <a:ext uri="{FF2B5EF4-FFF2-40B4-BE49-F238E27FC236}">
                <a16:creationId xmlns:a16="http://schemas.microsoft.com/office/drawing/2014/main" id="{8415F579-2D4F-7F98-C967-7D9C64D48E3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12800" y="1127760"/>
            <a:ext cx="5283200" cy="3484880"/>
          </a:xfrm>
          <a:prstGeom prst="rect">
            <a:avLst/>
          </a:prstGeom>
        </p:spPr>
      </p:pic>
      <p:sp>
        <p:nvSpPr>
          <p:cNvPr id="4" name="TextBox 3">
            <a:extLst>
              <a:ext uri="{FF2B5EF4-FFF2-40B4-BE49-F238E27FC236}">
                <a16:creationId xmlns:a16="http://schemas.microsoft.com/office/drawing/2014/main" id="{FCEFFEA4-4851-7B43-ACF4-D00B2B29AEE2}"/>
              </a:ext>
            </a:extLst>
          </p:cNvPr>
          <p:cNvSpPr txBox="1"/>
          <p:nvPr/>
        </p:nvSpPr>
        <p:spPr>
          <a:xfrm>
            <a:off x="6179117" y="755753"/>
            <a:ext cx="5121639"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cs typeface="Calibri" panose="020F0502020204030204"/>
              </a:rPr>
              <a:t>After application, a vast majority of P will become soil bound and fixed in place where it is applied.</a:t>
            </a:r>
          </a:p>
          <a:p>
            <a:pPr marL="285750" indent="-285750">
              <a:buFont typeface="Arial"/>
              <a:buChar char="•"/>
            </a:pPr>
            <a:r>
              <a:rPr lang="en-US" sz="2800" dirty="0">
                <a:cs typeface="Calibri" panose="020F0502020204030204"/>
              </a:rPr>
              <a:t>P in solution is a small fraction of P in soil, even where test levels are high.</a:t>
            </a:r>
          </a:p>
          <a:p>
            <a:pPr marL="285750" indent="-285750">
              <a:buFont typeface="Arial"/>
              <a:buChar char="•"/>
            </a:pPr>
            <a:r>
              <a:rPr lang="en-US" sz="2800" dirty="0">
                <a:cs typeface="Calibri" panose="020F0502020204030204"/>
              </a:rPr>
              <a:t>60% of manure P is made available in the first year. </a:t>
            </a:r>
          </a:p>
          <a:p>
            <a:pPr marL="285750" indent="-285750">
              <a:buFont typeface="Arial"/>
              <a:buChar char="•"/>
            </a:pPr>
            <a:endParaRPr lang="en-US" dirty="0">
              <a:cs typeface="Calibri" panose="020F0502020204030204"/>
            </a:endParaRPr>
          </a:p>
        </p:txBody>
      </p:sp>
      <p:pic>
        <p:nvPicPr>
          <p:cNvPr id="7" name="Picture 6" descr="A diagram of a pool&#10;&#10;Description automatically generated">
            <a:extLst>
              <a:ext uri="{FF2B5EF4-FFF2-40B4-BE49-F238E27FC236}">
                <a16:creationId xmlns:a16="http://schemas.microsoft.com/office/drawing/2014/main" id="{837421A7-4915-995B-FB34-463A2417F3C3}"/>
              </a:ext>
            </a:extLst>
          </p:cNvPr>
          <p:cNvPicPr>
            <a:picLocks noChangeAspect="1"/>
          </p:cNvPicPr>
          <p:nvPr/>
        </p:nvPicPr>
        <p:blipFill>
          <a:blip r:embed="rId4"/>
          <a:stretch>
            <a:fillRect/>
          </a:stretch>
        </p:blipFill>
        <p:spPr>
          <a:xfrm>
            <a:off x="894605" y="4705460"/>
            <a:ext cx="7381855" cy="2005143"/>
          </a:xfrm>
          <a:prstGeom prst="rect">
            <a:avLst/>
          </a:prstGeom>
        </p:spPr>
      </p:pic>
      <p:sp>
        <p:nvSpPr>
          <p:cNvPr id="9" name="TextBox 8">
            <a:extLst>
              <a:ext uri="{FF2B5EF4-FFF2-40B4-BE49-F238E27FC236}">
                <a16:creationId xmlns:a16="http://schemas.microsoft.com/office/drawing/2014/main" id="{0019825F-18F4-4C28-0850-D928F7908584}"/>
              </a:ext>
            </a:extLst>
          </p:cNvPr>
          <p:cNvSpPr txBox="1"/>
          <p:nvPr/>
        </p:nvSpPr>
        <p:spPr>
          <a:xfrm>
            <a:off x="2753322" y="6478441"/>
            <a:ext cx="551718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cs typeface="Calibri"/>
              </a:rPr>
              <a:t>Image Credit: Alabama Cooperative Extension Service</a:t>
            </a:r>
          </a:p>
        </p:txBody>
      </p:sp>
    </p:spTree>
    <p:extLst>
      <p:ext uri="{BB962C8B-B14F-4D97-AF65-F5344CB8AC3E}">
        <p14:creationId xmlns:p14="http://schemas.microsoft.com/office/powerpoint/2010/main" val="98629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BBF10-E32A-205E-8E17-662A81007B31}"/>
              </a:ext>
            </a:extLst>
          </p:cNvPr>
          <p:cNvSpPr>
            <a:spLocks noGrp="1"/>
          </p:cNvSpPr>
          <p:nvPr>
            <p:ph type="title"/>
          </p:nvPr>
        </p:nvSpPr>
        <p:spPr>
          <a:xfrm>
            <a:off x="3647415" y="96166"/>
            <a:ext cx="8406102" cy="910466"/>
          </a:xfrm>
        </p:spPr>
        <p:txBody>
          <a:bodyPr>
            <a:noAutofit/>
          </a:bodyPr>
          <a:lstStyle/>
          <a:p>
            <a:r>
              <a:rPr lang="en-US" sz="4800" dirty="0">
                <a:cs typeface="Calibri Light"/>
              </a:rPr>
              <a:t>P runoff effects on water quality</a:t>
            </a:r>
            <a:endParaRPr lang="en-US" sz="4800" dirty="0"/>
          </a:p>
        </p:txBody>
      </p:sp>
      <p:pic>
        <p:nvPicPr>
          <p:cNvPr id="3" name="Picture 2" descr="A muddy river flowing through a grassy field&#10;&#10;Description automatically generated">
            <a:extLst>
              <a:ext uri="{FF2B5EF4-FFF2-40B4-BE49-F238E27FC236}">
                <a16:creationId xmlns:a16="http://schemas.microsoft.com/office/drawing/2014/main" id="{B8832FE0-CD61-F92F-9C6B-1E143212FC8D}"/>
              </a:ext>
            </a:extLst>
          </p:cNvPr>
          <p:cNvPicPr>
            <a:picLocks noChangeAspect="1"/>
          </p:cNvPicPr>
          <p:nvPr/>
        </p:nvPicPr>
        <p:blipFill>
          <a:blip r:embed="rId3"/>
          <a:stretch>
            <a:fillRect/>
          </a:stretch>
        </p:blipFill>
        <p:spPr>
          <a:xfrm>
            <a:off x="885592" y="1518035"/>
            <a:ext cx="2755271" cy="4074461"/>
          </a:xfrm>
          <a:prstGeom prst="rect">
            <a:avLst/>
          </a:prstGeom>
        </p:spPr>
      </p:pic>
      <p:pic>
        <p:nvPicPr>
          <p:cNvPr id="4" name="Picture 3" descr="A scuba diver in the water&#10;&#10;Description automatically generated">
            <a:extLst>
              <a:ext uri="{FF2B5EF4-FFF2-40B4-BE49-F238E27FC236}">
                <a16:creationId xmlns:a16="http://schemas.microsoft.com/office/drawing/2014/main" id="{C83E96E3-8C97-BF88-ABF9-35E947C8904C}"/>
              </a:ext>
            </a:extLst>
          </p:cNvPr>
          <p:cNvPicPr>
            <a:picLocks noChangeAspect="1"/>
          </p:cNvPicPr>
          <p:nvPr/>
        </p:nvPicPr>
        <p:blipFill>
          <a:blip r:embed="rId4"/>
          <a:stretch>
            <a:fillRect/>
          </a:stretch>
        </p:blipFill>
        <p:spPr>
          <a:xfrm>
            <a:off x="2664423" y="4325733"/>
            <a:ext cx="3159741" cy="2082351"/>
          </a:xfrm>
          <a:prstGeom prst="rect">
            <a:avLst/>
          </a:prstGeom>
        </p:spPr>
      </p:pic>
      <p:pic>
        <p:nvPicPr>
          <p:cNvPr id="5" name="Picture 4" descr="A person in a boat with a net in the water&#10;&#10;Description automatically generated">
            <a:extLst>
              <a:ext uri="{FF2B5EF4-FFF2-40B4-BE49-F238E27FC236}">
                <a16:creationId xmlns:a16="http://schemas.microsoft.com/office/drawing/2014/main" id="{2327084D-E0F1-242D-D49A-B5437789F4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81808" y="1518036"/>
            <a:ext cx="4019161" cy="2459860"/>
          </a:xfrm>
          <a:prstGeom prst="rect">
            <a:avLst/>
          </a:prstGeom>
        </p:spPr>
      </p:pic>
      <p:pic>
        <p:nvPicPr>
          <p:cNvPr id="6" name="Picture 5" descr="A person holding a small fish&#10;&#10;Description automatically generated">
            <a:extLst>
              <a:ext uri="{FF2B5EF4-FFF2-40B4-BE49-F238E27FC236}">
                <a16:creationId xmlns:a16="http://schemas.microsoft.com/office/drawing/2014/main" id="{692929BD-0348-CEF2-47E4-3FB98287182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03355" y="4325733"/>
            <a:ext cx="2760764" cy="2082351"/>
          </a:xfrm>
          <a:prstGeom prst="rect">
            <a:avLst/>
          </a:prstGeom>
        </p:spPr>
      </p:pic>
      <p:sp>
        <p:nvSpPr>
          <p:cNvPr id="7" name="TextBox 6">
            <a:extLst>
              <a:ext uri="{FF2B5EF4-FFF2-40B4-BE49-F238E27FC236}">
                <a16:creationId xmlns:a16="http://schemas.microsoft.com/office/drawing/2014/main" id="{1DCB3273-1A2A-F459-3A7F-B63A7E3E934A}"/>
              </a:ext>
            </a:extLst>
          </p:cNvPr>
          <p:cNvSpPr txBox="1"/>
          <p:nvPr/>
        </p:nvSpPr>
        <p:spPr>
          <a:xfrm>
            <a:off x="8169638" y="1462319"/>
            <a:ext cx="388387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cs typeface="Calibri" panose="020F0502020204030204"/>
              </a:rPr>
              <a:t>1 lb. of P in water instigates 500 lbs. of algae growth.</a:t>
            </a:r>
          </a:p>
          <a:p>
            <a:pPr marL="285750" indent="-285750">
              <a:buFont typeface="Arial"/>
              <a:buChar char="•"/>
            </a:pPr>
            <a:r>
              <a:rPr lang="en-US" sz="2400" dirty="0">
                <a:cs typeface="Calibri" panose="020F0502020204030204"/>
              </a:rPr>
              <a:t>Resulting in low dissolved oxygen levels, blue-green algae potential, and odor.</a:t>
            </a:r>
          </a:p>
        </p:txBody>
      </p:sp>
    </p:spTree>
    <p:extLst>
      <p:ext uri="{BB962C8B-B14F-4D97-AF65-F5344CB8AC3E}">
        <p14:creationId xmlns:p14="http://schemas.microsoft.com/office/powerpoint/2010/main" val="3830638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looded field with plants&#10;&#10;Description automatically generated">
            <a:extLst>
              <a:ext uri="{FF2B5EF4-FFF2-40B4-BE49-F238E27FC236}">
                <a16:creationId xmlns:a16="http://schemas.microsoft.com/office/drawing/2014/main" id="{BE6A462E-E4EE-E89A-EC7B-8C77CEEC3D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2404" y="978442"/>
            <a:ext cx="4033724" cy="2876310"/>
          </a:xfrm>
          <a:prstGeom prst="rect">
            <a:avLst/>
          </a:prstGeom>
        </p:spPr>
      </p:pic>
      <p:pic>
        <p:nvPicPr>
          <p:cNvPr id="4" name="Picture 3" descr="A sprinkler system spraying water on grass&#10;&#10;Description automatically generated">
            <a:extLst>
              <a:ext uri="{FF2B5EF4-FFF2-40B4-BE49-F238E27FC236}">
                <a16:creationId xmlns:a16="http://schemas.microsoft.com/office/drawing/2014/main" id="{626419D0-EADA-3DD6-7229-28EF6F2518C2}"/>
              </a:ext>
            </a:extLst>
          </p:cNvPr>
          <p:cNvPicPr>
            <a:picLocks noChangeAspect="1"/>
          </p:cNvPicPr>
          <p:nvPr/>
        </p:nvPicPr>
        <p:blipFill>
          <a:blip r:embed="rId4"/>
          <a:stretch>
            <a:fillRect/>
          </a:stretch>
        </p:blipFill>
        <p:spPr>
          <a:xfrm>
            <a:off x="6804277" y="978441"/>
            <a:ext cx="4438346" cy="2876309"/>
          </a:xfrm>
          <a:prstGeom prst="rect">
            <a:avLst/>
          </a:prstGeom>
        </p:spPr>
      </p:pic>
      <p:pic>
        <p:nvPicPr>
          <p:cNvPr id="5" name="Picture 4" descr="A green algae on the water&#10;&#10;Description automatically generated">
            <a:extLst>
              <a:ext uri="{FF2B5EF4-FFF2-40B4-BE49-F238E27FC236}">
                <a16:creationId xmlns:a16="http://schemas.microsoft.com/office/drawing/2014/main" id="{37E22F51-1A10-4592-B4BF-46A34A5AEF27}"/>
              </a:ext>
            </a:extLst>
          </p:cNvPr>
          <p:cNvPicPr>
            <a:picLocks noChangeAspect="1"/>
          </p:cNvPicPr>
          <p:nvPr/>
        </p:nvPicPr>
        <p:blipFill>
          <a:blip r:embed="rId5"/>
          <a:stretch>
            <a:fillRect/>
          </a:stretch>
        </p:blipFill>
        <p:spPr>
          <a:xfrm>
            <a:off x="4306141" y="3695257"/>
            <a:ext cx="4082159" cy="2597968"/>
          </a:xfrm>
          <a:prstGeom prst="rect">
            <a:avLst/>
          </a:prstGeom>
        </p:spPr>
      </p:pic>
    </p:spTree>
    <p:extLst>
      <p:ext uri="{BB962C8B-B14F-4D97-AF65-F5344CB8AC3E}">
        <p14:creationId xmlns:p14="http://schemas.microsoft.com/office/powerpoint/2010/main" val="2155674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C6420-4F51-C543-A551-47473C384FDA}"/>
              </a:ext>
            </a:extLst>
          </p:cNvPr>
          <p:cNvSpPr>
            <a:spLocks noGrp="1"/>
          </p:cNvSpPr>
          <p:nvPr>
            <p:ph type="title"/>
          </p:nvPr>
        </p:nvSpPr>
        <p:spPr/>
        <p:txBody>
          <a:bodyPr/>
          <a:lstStyle/>
          <a:p>
            <a:r>
              <a:rPr lang="en-US" dirty="0"/>
              <a:t>Phosphorus Introduction</a:t>
            </a:r>
          </a:p>
        </p:txBody>
      </p:sp>
      <p:sp>
        <p:nvSpPr>
          <p:cNvPr id="5" name="Text Placeholder 4">
            <a:extLst>
              <a:ext uri="{FF2B5EF4-FFF2-40B4-BE49-F238E27FC236}">
                <a16:creationId xmlns:a16="http://schemas.microsoft.com/office/drawing/2014/main" id="{288EECA5-0A24-BA02-2409-CD823D69AEBF}"/>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57596932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952F6-FE8D-1047-8977-3C5E221B973C}"/>
              </a:ext>
            </a:extLst>
          </p:cNvPr>
          <p:cNvSpPr>
            <a:spLocks noGrp="1"/>
          </p:cNvSpPr>
          <p:nvPr>
            <p:ph type="title"/>
          </p:nvPr>
        </p:nvSpPr>
        <p:spPr>
          <a:xfrm>
            <a:off x="3932318" y="136200"/>
            <a:ext cx="5508005" cy="910466"/>
          </a:xfrm>
        </p:spPr>
        <p:txBody>
          <a:bodyPr/>
          <a:lstStyle/>
          <a:p>
            <a:r>
              <a:rPr lang="en-US" dirty="0">
                <a:cs typeface="Calibri Light"/>
              </a:rPr>
              <a:t>First, Terminology.</a:t>
            </a:r>
            <a:endParaRPr lang="en-US" dirty="0"/>
          </a:p>
        </p:txBody>
      </p:sp>
      <p:sp>
        <p:nvSpPr>
          <p:cNvPr id="4" name="TextBox 3">
            <a:extLst>
              <a:ext uri="{FF2B5EF4-FFF2-40B4-BE49-F238E27FC236}">
                <a16:creationId xmlns:a16="http://schemas.microsoft.com/office/drawing/2014/main" id="{06829E3F-DDDC-4005-BC51-55A5A537E6C9}"/>
              </a:ext>
            </a:extLst>
          </p:cNvPr>
          <p:cNvSpPr txBox="1"/>
          <p:nvPr/>
        </p:nvSpPr>
        <p:spPr>
          <a:xfrm>
            <a:off x="936886" y="2114203"/>
            <a:ext cx="11255114"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cs typeface="Calibri" panose="020F0502020204030204"/>
              </a:rPr>
              <a:t>DP = Dissolved Phosphorus</a:t>
            </a:r>
            <a:endParaRPr lang="en-US" dirty="0">
              <a:cs typeface="Calibri" panose="020F0502020204030204"/>
            </a:endParaRPr>
          </a:p>
          <a:p>
            <a:pPr marL="285750" indent="-285750">
              <a:buFont typeface="Arial"/>
              <a:buChar char="•"/>
            </a:pPr>
            <a:r>
              <a:rPr lang="en-US" sz="2800" dirty="0">
                <a:cs typeface="Calibri" panose="020F0502020204030204"/>
              </a:rPr>
              <a:t>SP = Soluble Phosphorus</a:t>
            </a:r>
          </a:p>
          <a:p>
            <a:pPr marL="285750" indent="-285750">
              <a:buFont typeface="Arial"/>
              <a:buChar char="•"/>
            </a:pPr>
            <a:r>
              <a:rPr lang="en-US" sz="2800" dirty="0">
                <a:cs typeface="Calibri" panose="020F0502020204030204"/>
              </a:rPr>
              <a:t>PP = Particulate Phosphorus</a:t>
            </a:r>
          </a:p>
          <a:p>
            <a:pPr marL="285750" indent="-285750">
              <a:buFont typeface="Arial"/>
              <a:buChar char="•"/>
            </a:pPr>
            <a:r>
              <a:rPr lang="en-US" sz="2800" dirty="0">
                <a:cs typeface="Calibri" panose="020F0502020204030204"/>
              </a:rPr>
              <a:t>TP = Total Phosphorus</a:t>
            </a:r>
            <a:endParaRPr lang="en-US" dirty="0">
              <a:cs typeface="Calibri" panose="020F0502020204030204"/>
            </a:endParaRPr>
          </a:p>
          <a:p>
            <a:pPr marL="285750" indent="-285750">
              <a:buFont typeface="Arial"/>
              <a:buChar char="•"/>
            </a:pPr>
            <a:r>
              <a:rPr lang="en-US" sz="2800" dirty="0">
                <a:cs typeface="Calibri"/>
              </a:rPr>
              <a:t>BAP = Bioavailable Phosphorus</a:t>
            </a:r>
          </a:p>
        </p:txBody>
      </p:sp>
      <p:pic>
        <p:nvPicPr>
          <p:cNvPr id="5" name="Picture 4" descr="A pond in a field&#10;&#10;Description automatically generated">
            <a:extLst>
              <a:ext uri="{FF2B5EF4-FFF2-40B4-BE49-F238E27FC236}">
                <a16:creationId xmlns:a16="http://schemas.microsoft.com/office/drawing/2014/main" id="{908DA1A3-5F02-311F-3D6E-90F21CBF2F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35711" y="1460724"/>
            <a:ext cx="5137468" cy="3409620"/>
          </a:xfrm>
          <a:prstGeom prst="rect">
            <a:avLst/>
          </a:prstGeom>
        </p:spPr>
      </p:pic>
    </p:spTree>
    <p:extLst>
      <p:ext uri="{BB962C8B-B14F-4D97-AF65-F5344CB8AC3E}">
        <p14:creationId xmlns:p14="http://schemas.microsoft.com/office/powerpoint/2010/main" val="135510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of soil erosion and rain&#10;&#10;Description automatically generated">
            <a:extLst>
              <a:ext uri="{FF2B5EF4-FFF2-40B4-BE49-F238E27FC236}">
                <a16:creationId xmlns:a16="http://schemas.microsoft.com/office/drawing/2014/main" id="{E08AE247-7D9B-7B85-FA1A-9EBC908D887C}"/>
              </a:ext>
            </a:extLst>
          </p:cNvPr>
          <p:cNvPicPr>
            <a:picLocks noChangeAspect="1"/>
          </p:cNvPicPr>
          <p:nvPr/>
        </p:nvPicPr>
        <p:blipFill>
          <a:blip r:embed="rId3"/>
          <a:stretch>
            <a:fillRect/>
          </a:stretch>
        </p:blipFill>
        <p:spPr>
          <a:xfrm>
            <a:off x="145216" y="629275"/>
            <a:ext cx="7342058" cy="4450207"/>
          </a:xfrm>
          <a:prstGeom prst="rect">
            <a:avLst/>
          </a:prstGeom>
        </p:spPr>
      </p:pic>
      <p:pic>
        <p:nvPicPr>
          <p:cNvPr id="4" name="Picture 3">
            <a:extLst>
              <a:ext uri="{FF2B5EF4-FFF2-40B4-BE49-F238E27FC236}">
                <a16:creationId xmlns:a16="http://schemas.microsoft.com/office/drawing/2014/main" id="{6EC892B8-B4F8-9E00-F251-F2858F88DF0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42"/>
          <a:stretch/>
        </p:blipFill>
        <p:spPr>
          <a:xfrm>
            <a:off x="6785705" y="4095512"/>
            <a:ext cx="5178811" cy="2603720"/>
          </a:xfrm>
          <a:prstGeom prst="rect">
            <a:avLst/>
          </a:prstGeom>
        </p:spPr>
      </p:pic>
      <p:sp>
        <p:nvSpPr>
          <p:cNvPr id="5" name="TextBox 4">
            <a:extLst>
              <a:ext uri="{FF2B5EF4-FFF2-40B4-BE49-F238E27FC236}">
                <a16:creationId xmlns:a16="http://schemas.microsoft.com/office/drawing/2014/main" id="{CA3D317D-EF8C-A32A-3370-BDEBA671F3BC}"/>
              </a:ext>
            </a:extLst>
          </p:cNvPr>
          <p:cNvSpPr txBox="1"/>
          <p:nvPr/>
        </p:nvSpPr>
        <p:spPr>
          <a:xfrm>
            <a:off x="7482590" y="0"/>
            <a:ext cx="470940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cs typeface="Calibri" panose="020F0502020204030204"/>
              </a:rPr>
              <a:t>Largely driven by overland flow, surface runoff carries both particulate and soluble P. Majority lost in Ag is PP.</a:t>
            </a:r>
            <a:endParaRPr lang="en-US" dirty="0">
              <a:cs typeface="Calibri" panose="020F0502020204030204"/>
            </a:endParaRPr>
          </a:p>
          <a:p>
            <a:endParaRPr lang="en-US" sz="2800" dirty="0">
              <a:cs typeface="Calibri" panose="020F0502020204030204"/>
            </a:endParaRPr>
          </a:p>
          <a:p>
            <a:pPr marL="285750" indent="-285750">
              <a:buFont typeface="Arial"/>
              <a:buChar char="•"/>
            </a:pPr>
            <a:r>
              <a:rPr lang="en-US" sz="2800" dirty="0">
                <a:cs typeface="Calibri" panose="020F0502020204030204"/>
              </a:rPr>
              <a:t>BAP includes all SP lost to water bodies + the legacy P from deposited PP that can later cause algae growth.</a:t>
            </a:r>
          </a:p>
        </p:txBody>
      </p:sp>
      <p:sp>
        <p:nvSpPr>
          <p:cNvPr id="6" name="TextBox 5">
            <a:extLst>
              <a:ext uri="{FF2B5EF4-FFF2-40B4-BE49-F238E27FC236}">
                <a16:creationId xmlns:a16="http://schemas.microsoft.com/office/drawing/2014/main" id="{C68FFB74-68A7-3B3E-D437-7CEE7CA42082}"/>
              </a:ext>
            </a:extLst>
          </p:cNvPr>
          <p:cNvSpPr txBox="1"/>
          <p:nvPr/>
        </p:nvSpPr>
        <p:spPr>
          <a:xfrm>
            <a:off x="724524" y="4972704"/>
            <a:ext cx="5846163"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cs typeface="Calibri" panose="020F0502020204030204"/>
              </a:rPr>
              <a:t>High discharge events where preferential can occur in tiled watersheds creates an especially risky environment for DP loading. </a:t>
            </a:r>
            <a:endParaRPr lang="en-US" dirty="0">
              <a:cs typeface="Calibri" panose="020F0502020204030204"/>
            </a:endParaRPr>
          </a:p>
        </p:txBody>
      </p:sp>
    </p:spTree>
    <p:extLst>
      <p:ext uri="{BB962C8B-B14F-4D97-AF65-F5344CB8AC3E}">
        <p14:creationId xmlns:p14="http://schemas.microsoft.com/office/powerpoint/2010/main" val="3387497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7279-A710-19CF-C815-E0CBB13A0A29}"/>
              </a:ext>
            </a:extLst>
          </p:cNvPr>
          <p:cNvSpPr>
            <a:spLocks noGrp="1"/>
          </p:cNvSpPr>
          <p:nvPr>
            <p:ph type="title"/>
          </p:nvPr>
        </p:nvSpPr>
        <p:spPr>
          <a:xfrm>
            <a:off x="3534989" y="108658"/>
            <a:ext cx="7993873" cy="910466"/>
          </a:xfrm>
        </p:spPr>
        <p:txBody>
          <a:bodyPr>
            <a:normAutofit fontScale="90000"/>
          </a:bodyPr>
          <a:lstStyle/>
          <a:p>
            <a:r>
              <a:rPr lang="en-US" dirty="0">
                <a:cs typeface="Calibri Light"/>
              </a:rPr>
              <a:t>Conservation and SP Runoff</a:t>
            </a:r>
            <a:endParaRPr lang="en-US" dirty="0"/>
          </a:p>
        </p:txBody>
      </p:sp>
      <p:sp>
        <p:nvSpPr>
          <p:cNvPr id="3" name="TextBox 2">
            <a:extLst>
              <a:ext uri="{FF2B5EF4-FFF2-40B4-BE49-F238E27FC236}">
                <a16:creationId xmlns:a16="http://schemas.microsoft.com/office/drawing/2014/main" id="{DA981C26-684A-9F71-D808-F917D04E96EA}"/>
              </a:ext>
            </a:extLst>
          </p:cNvPr>
          <p:cNvSpPr txBox="1"/>
          <p:nvPr/>
        </p:nvSpPr>
        <p:spPr>
          <a:xfrm>
            <a:off x="677056" y="4916774"/>
            <a:ext cx="10825396"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dirty="0"/>
              <a:t>Soluble P runoff events are more common in frozen conditions with low/no tillage or freezing/thawing vegetation on the surface.</a:t>
            </a:r>
            <a:endParaRPr lang="en-US" sz="2800" dirty="0">
              <a:cs typeface="Calibri"/>
            </a:endParaRPr>
          </a:p>
          <a:p>
            <a:pPr marL="457200" indent="-457200">
              <a:buFont typeface="Arial"/>
              <a:buChar char="•"/>
            </a:pPr>
            <a:r>
              <a:rPr lang="en-US" sz="2800" dirty="0">
                <a:cs typeface="Calibri"/>
              </a:rPr>
              <a:t>Fields especially high in soil test P levels, and tiled fields with high shrink/swell potential are especially high risk fields.</a:t>
            </a:r>
          </a:p>
        </p:txBody>
      </p:sp>
      <p:pic>
        <p:nvPicPr>
          <p:cNvPr id="4" name="Picture 3" descr="A tractor pulling a tank&#10;&#10;Description automatically generated">
            <a:extLst>
              <a:ext uri="{FF2B5EF4-FFF2-40B4-BE49-F238E27FC236}">
                <a16:creationId xmlns:a16="http://schemas.microsoft.com/office/drawing/2014/main" id="{A4F04E39-28A3-9F85-6871-7CA2776A3BAE}"/>
              </a:ext>
            </a:extLst>
          </p:cNvPr>
          <p:cNvPicPr>
            <a:picLocks noChangeAspect="1"/>
          </p:cNvPicPr>
          <p:nvPr/>
        </p:nvPicPr>
        <p:blipFill>
          <a:blip r:embed="rId3"/>
          <a:stretch>
            <a:fillRect/>
          </a:stretch>
        </p:blipFill>
        <p:spPr>
          <a:xfrm>
            <a:off x="961869" y="928307"/>
            <a:ext cx="5401383" cy="3590736"/>
          </a:xfrm>
          <a:prstGeom prst="rect">
            <a:avLst/>
          </a:prstGeom>
        </p:spPr>
      </p:pic>
      <p:pic>
        <p:nvPicPr>
          <p:cNvPr id="5" name="Picture 4" descr="Snow on the ground with green leaves&#10;&#10;Description automatically generated">
            <a:extLst>
              <a:ext uri="{FF2B5EF4-FFF2-40B4-BE49-F238E27FC236}">
                <a16:creationId xmlns:a16="http://schemas.microsoft.com/office/drawing/2014/main" id="{628C7EF0-0E86-4CC3-D32A-A855FAB85887}"/>
              </a:ext>
            </a:extLst>
          </p:cNvPr>
          <p:cNvPicPr>
            <a:picLocks noChangeAspect="1"/>
          </p:cNvPicPr>
          <p:nvPr/>
        </p:nvPicPr>
        <p:blipFill>
          <a:blip r:embed="rId4"/>
          <a:stretch>
            <a:fillRect/>
          </a:stretch>
        </p:blipFill>
        <p:spPr>
          <a:xfrm>
            <a:off x="7057868" y="927350"/>
            <a:ext cx="4327747" cy="3592431"/>
          </a:xfrm>
          <a:prstGeom prst="rect">
            <a:avLst/>
          </a:prstGeom>
        </p:spPr>
      </p:pic>
      <p:sp>
        <p:nvSpPr>
          <p:cNvPr id="6" name="TextBox 5">
            <a:extLst>
              <a:ext uri="{FF2B5EF4-FFF2-40B4-BE49-F238E27FC236}">
                <a16:creationId xmlns:a16="http://schemas.microsoft.com/office/drawing/2014/main" id="{E638187E-E0DB-011E-C565-ABD5C2F77EB0}"/>
              </a:ext>
            </a:extLst>
          </p:cNvPr>
          <p:cNvSpPr txBox="1"/>
          <p:nvPr/>
        </p:nvSpPr>
        <p:spPr>
          <a:xfrm>
            <a:off x="7057869" y="4574315"/>
            <a:ext cx="44445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t>Winterkilled Forage Radish image credit: https://gardenerspath.com/how-to/composting/winter-cover-crop/</a:t>
            </a:r>
          </a:p>
        </p:txBody>
      </p:sp>
      <p:sp>
        <p:nvSpPr>
          <p:cNvPr id="7" name="TextBox 6">
            <a:extLst>
              <a:ext uri="{FF2B5EF4-FFF2-40B4-BE49-F238E27FC236}">
                <a16:creationId xmlns:a16="http://schemas.microsoft.com/office/drawing/2014/main" id="{73FDF167-843B-92F0-833C-512BF4CB6CA0}"/>
              </a:ext>
            </a:extLst>
          </p:cNvPr>
          <p:cNvSpPr txBox="1"/>
          <p:nvPr/>
        </p:nvSpPr>
        <p:spPr>
          <a:xfrm>
            <a:off x="961869" y="4574314"/>
            <a:ext cx="555915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cs typeface="Calibri"/>
              </a:rPr>
              <a:t>Photo Credit: https://www.farmanddairy.com/columns/tips-for-best-manure-application-in-winter/804086.html</a:t>
            </a:r>
          </a:p>
        </p:txBody>
      </p:sp>
    </p:spTree>
    <p:extLst>
      <p:ext uri="{BB962C8B-B14F-4D97-AF65-F5344CB8AC3E}">
        <p14:creationId xmlns:p14="http://schemas.microsoft.com/office/powerpoint/2010/main" val="3552786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5C495-260C-DA9A-D94B-1BDFFD97D315}"/>
              </a:ext>
            </a:extLst>
          </p:cNvPr>
          <p:cNvSpPr>
            <a:spLocks noGrp="1"/>
          </p:cNvSpPr>
          <p:nvPr>
            <p:ph type="title"/>
          </p:nvPr>
        </p:nvSpPr>
        <p:spPr/>
        <p:txBody>
          <a:bodyPr/>
          <a:lstStyle/>
          <a:p>
            <a:r>
              <a:rPr lang="en-US" dirty="0"/>
              <a:t>Soil Conservation</a:t>
            </a:r>
          </a:p>
        </p:txBody>
      </p:sp>
      <p:sp>
        <p:nvSpPr>
          <p:cNvPr id="3" name="Content Placeholder 2">
            <a:extLst>
              <a:ext uri="{FF2B5EF4-FFF2-40B4-BE49-F238E27FC236}">
                <a16:creationId xmlns:a16="http://schemas.microsoft.com/office/drawing/2014/main" id="{EDECA5D3-C96F-E8B2-0380-22DC8818CEF6}"/>
              </a:ext>
            </a:extLst>
          </p:cNvPr>
          <p:cNvSpPr>
            <a:spLocks noGrp="1"/>
          </p:cNvSpPr>
          <p:nvPr>
            <p:ph idx="1"/>
          </p:nvPr>
        </p:nvSpPr>
        <p:spPr>
          <a:xfrm>
            <a:off x="1354536" y="2528463"/>
            <a:ext cx="4859504" cy="2235266"/>
          </a:xfrm>
        </p:spPr>
        <p:txBody>
          <a:bodyPr/>
          <a:lstStyle/>
          <a:p>
            <a:pPr marL="0" indent="0">
              <a:buNone/>
            </a:pPr>
            <a:r>
              <a:rPr lang="en-US" dirty="0"/>
              <a:t>Minimizing runoff and soil erosion from cropland is the most effective way to protect surface water quality from P</a:t>
            </a:r>
          </a:p>
        </p:txBody>
      </p:sp>
      <p:pic>
        <p:nvPicPr>
          <p:cNvPr id="7" name="Picture 6" descr="A tractor in a field&#10;&#10;Description automatically generated">
            <a:extLst>
              <a:ext uri="{FF2B5EF4-FFF2-40B4-BE49-F238E27FC236}">
                <a16:creationId xmlns:a16="http://schemas.microsoft.com/office/drawing/2014/main" id="{B98DC8DC-6008-F991-7E4B-985552D973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03764" y="561880"/>
            <a:ext cx="3884515" cy="5179353"/>
          </a:xfrm>
          <a:prstGeom prst="rect">
            <a:avLst/>
          </a:prstGeom>
        </p:spPr>
      </p:pic>
    </p:spTree>
    <p:extLst>
      <p:ext uri="{BB962C8B-B14F-4D97-AF65-F5344CB8AC3E}">
        <p14:creationId xmlns:p14="http://schemas.microsoft.com/office/powerpoint/2010/main" val="2229353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498FAE-9BCA-5318-8093-1E4B0613DB6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84113" y="756720"/>
            <a:ext cx="3035084" cy="1955943"/>
          </a:xfrm>
          <a:prstGeom prst="rect">
            <a:avLst/>
          </a:prstGeom>
        </p:spPr>
      </p:pic>
      <p:pic>
        <p:nvPicPr>
          <p:cNvPr id="3" name="Picture 2">
            <a:extLst>
              <a:ext uri="{FF2B5EF4-FFF2-40B4-BE49-F238E27FC236}">
                <a16:creationId xmlns:a16="http://schemas.microsoft.com/office/drawing/2014/main" id="{B65E950B-F04F-3193-D3B8-4BC84F018D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7933" y="3750732"/>
            <a:ext cx="4359233" cy="2904339"/>
          </a:xfrm>
          <a:prstGeom prst="rect">
            <a:avLst/>
          </a:prstGeom>
        </p:spPr>
      </p:pic>
      <p:pic>
        <p:nvPicPr>
          <p:cNvPr id="4" name="Picture 3">
            <a:extLst>
              <a:ext uri="{FF2B5EF4-FFF2-40B4-BE49-F238E27FC236}">
                <a16:creationId xmlns:a16="http://schemas.microsoft.com/office/drawing/2014/main" id="{E8622095-25F1-4C6E-7914-EC8C3301DD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66087" y="4000815"/>
            <a:ext cx="2771784" cy="1847856"/>
          </a:xfrm>
          <a:prstGeom prst="rect">
            <a:avLst/>
          </a:prstGeom>
        </p:spPr>
      </p:pic>
      <p:pic>
        <p:nvPicPr>
          <p:cNvPr id="5" name="Picture 4">
            <a:extLst>
              <a:ext uri="{FF2B5EF4-FFF2-40B4-BE49-F238E27FC236}">
                <a16:creationId xmlns:a16="http://schemas.microsoft.com/office/drawing/2014/main" id="{4189FC86-0E3B-33F0-B32A-1B263193B9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73816" y="4186766"/>
            <a:ext cx="3348483" cy="2233415"/>
          </a:xfrm>
          <a:prstGeom prst="rect">
            <a:avLst/>
          </a:prstGeom>
        </p:spPr>
      </p:pic>
      <p:pic>
        <p:nvPicPr>
          <p:cNvPr id="6" name="Picture 5">
            <a:extLst>
              <a:ext uri="{FF2B5EF4-FFF2-40B4-BE49-F238E27FC236}">
                <a16:creationId xmlns:a16="http://schemas.microsoft.com/office/drawing/2014/main" id="{CFCB18FC-91AE-9906-E6C1-BEA05E922F9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6087" y="450519"/>
            <a:ext cx="2535134" cy="3550296"/>
          </a:xfrm>
          <a:prstGeom prst="rect">
            <a:avLst/>
          </a:prstGeom>
        </p:spPr>
      </p:pic>
      <p:pic>
        <p:nvPicPr>
          <p:cNvPr id="7" name="Picture 6">
            <a:extLst>
              <a:ext uri="{FF2B5EF4-FFF2-40B4-BE49-F238E27FC236}">
                <a16:creationId xmlns:a16="http://schemas.microsoft.com/office/drawing/2014/main" id="{185EF133-5293-96A1-1506-07DDA4724CD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22891" y="1373741"/>
            <a:ext cx="3387055" cy="2419325"/>
          </a:xfrm>
          <a:prstGeom prst="rect">
            <a:avLst/>
          </a:prstGeom>
        </p:spPr>
      </p:pic>
      <p:sp>
        <p:nvSpPr>
          <p:cNvPr id="8" name="Right Arrow 7">
            <a:extLst>
              <a:ext uri="{FF2B5EF4-FFF2-40B4-BE49-F238E27FC236}">
                <a16:creationId xmlns:a16="http://schemas.microsoft.com/office/drawing/2014/main" id="{5C65A4AC-E347-8B7C-A64D-56228AE44A0F}"/>
              </a:ext>
            </a:extLst>
          </p:cNvPr>
          <p:cNvSpPr/>
          <p:nvPr/>
        </p:nvSpPr>
        <p:spPr>
          <a:xfrm rot="1179006">
            <a:off x="4951098" y="770581"/>
            <a:ext cx="1257861" cy="639292"/>
          </a:xfrm>
          <a:prstGeom prst="rightArrow">
            <a:avLst/>
          </a:prstGeom>
          <a:solidFill>
            <a:srgbClr val="C5050C"/>
          </a:solidFill>
          <a:ln>
            <a:solidFill>
              <a:srgbClr val="C50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EE9A578C-2813-62C9-A321-B8F808B5CD95}"/>
              </a:ext>
            </a:extLst>
          </p:cNvPr>
          <p:cNvSpPr/>
          <p:nvPr/>
        </p:nvSpPr>
        <p:spPr>
          <a:xfrm rot="2121333">
            <a:off x="4360792" y="2887328"/>
            <a:ext cx="1339728" cy="570752"/>
          </a:xfrm>
          <a:prstGeom prst="rightArrow">
            <a:avLst/>
          </a:prstGeom>
          <a:solidFill>
            <a:srgbClr val="C5050C"/>
          </a:solidFill>
          <a:ln>
            <a:solidFill>
              <a:srgbClr val="C50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3146C638-08CE-97A2-3358-AC5358AEAAD7}"/>
              </a:ext>
            </a:extLst>
          </p:cNvPr>
          <p:cNvSpPr/>
          <p:nvPr/>
        </p:nvSpPr>
        <p:spPr>
          <a:xfrm rot="5400000">
            <a:off x="2526029" y="3305574"/>
            <a:ext cx="978408" cy="484632"/>
          </a:xfrm>
          <a:prstGeom prst="rightArrow">
            <a:avLst/>
          </a:prstGeom>
          <a:solidFill>
            <a:srgbClr val="C5050C"/>
          </a:solidFill>
          <a:ln>
            <a:solidFill>
              <a:srgbClr val="C505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5420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E40CED-E3B9-3271-7BAA-05C8852F73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50341" y="4116419"/>
            <a:ext cx="3117482" cy="2069228"/>
          </a:xfrm>
          <a:prstGeom prst="rect">
            <a:avLst/>
          </a:prstGeom>
        </p:spPr>
      </p:pic>
      <p:pic>
        <p:nvPicPr>
          <p:cNvPr id="3" name="Picture 2">
            <a:extLst>
              <a:ext uri="{FF2B5EF4-FFF2-40B4-BE49-F238E27FC236}">
                <a16:creationId xmlns:a16="http://schemas.microsoft.com/office/drawing/2014/main" id="{770F8D9C-408E-E6F0-5417-F12919CB01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8171" y="4031971"/>
            <a:ext cx="3184155" cy="2137364"/>
          </a:xfrm>
          <a:prstGeom prst="rect">
            <a:avLst/>
          </a:prstGeom>
        </p:spPr>
      </p:pic>
      <p:pic>
        <p:nvPicPr>
          <p:cNvPr id="4" name="Picture 3">
            <a:extLst>
              <a:ext uri="{FF2B5EF4-FFF2-40B4-BE49-F238E27FC236}">
                <a16:creationId xmlns:a16="http://schemas.microsoft.com/office/drawing/2014/main" id="{F92ED04B-DC6D-F9A2-22AC-54D8CF40AF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63564" y="913226"/>
            <a:ext cx="3224302" cy="2304226"/>
          </a:xfrm>
          <a:prstGeom prst="rect">
            <a:avLst/>
          </a:prstGeom>
        </p:spPr>
      </p:pic>
      <p:pic>
        <p:nvPicPr>
          <p:cNvPr id="5" name="Picture 4">
            <a:extLst>
              <a:ext uri="{FF2B5EF4-FFF2-40B4-BE49-F238E27FC236}">
                <a16:creationId xmlns:a16="http://schemas.microsoft.com/office/drawing/2014/main" id="{2DC17AF2-17E5-E90B-7ADF-E7DC31B3E4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22193" y="913226"/>
            <a:ext cx="3220134" cy="2137364"/>
          </a:xfrm>
          <a:prstGeom prst="rect">
            <a:avLst/>
          </a:prstGeom>
        </p:spPr>
      </p:pic>
      <p:pic>
        <p:nvPicPr>
          <p:cNvPr id="6" name="Picture 5">
            <a:extLst>
              <a:ext uri="{FF2B5EF4-FFF2-40B4-BE49-F238E27FC236}">
                <a16:creationId xmlns:a16="http://schemas.microsoft.com/office/drawing/2014/main" id="{45AE9247-3B4C-96F1-1A67-56C3BEFD966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59411" y="2231719"/>
            <a:ext cx="3426767" cy="2274517"/>
          </a:xfrm>
          <a:prstGeom prst="rect">
            <a:avLst/>
          </a:prstGeom>
        </p:spPr>
      </p:pic>
    </p:spTree>
    <p:extLst>
      <p:ext uri="{BB962C8B-B14F-4D97-AF65-F5344CB8AC3E}">
        <p14:creationId xmlns:p14="http://schemas.microsoft.com/office/powerpoint/2010/main" val="3758430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5C495-260C-DA9A-D94B-1BDFFD97D315}"/>
              </a:ext>
            </a:extLst>
          </p:cNvPr>
          <p:cNvSpPr>
            <a:spLocks noGrp="1"/>
          </p:cNvSpPr>
          <p:nvPr>
            <p:ph type="title"/>
          </p:nvPr>
        </p:nvSpPr>
        <p:spPr/>
        <p:txBody>
          <a:bodyPr/>
          <a:lstStyle/>
          <a:p>
            <a:r>
              <a:rPr lang="en-US" dirty="0"/>
              <a:t>Soil Conservation: Management &amp; Structural</a:t>
            </a:r>
          </a:p>
        </p:txBody>
      </p:sp>
      <p:sp>
        <p:nvSpPr>
          <p:cNvPr id="3" name="Content Placeholder 2">
            <a:extLst>
              <a:ext uri="{FF2B5EF4-FFF2-40B4-BE49-F238E27FC236}">
                <a16:creationId xmlns:a16="http://schemas.microsoft.com/office/drawing/2014/main" id="{EDECA5D3-C96F-E8B2-0380-22DC8818CEF6}"/>
              </a:ext>
            </a:extLst>
          </p:cNvPr>
          <p:cNvSpPr>
            <a:spLocks noGrp="1"/>
          </p:cNvSpPr>
          <p:nvPr>
            <p:ph idx="1"/>
          </p:nvPr>
        </p:nvSpPr>
        <p:spPr/>
        <p:txBody>
          <a:bodyPr/>
          <a:lstStyle/>
          <a:p>
            <a:r>
              <a:rPr lang="en-US" dirty="0"/>
              <a:t>Management Practices</a:t>
            </a:r>
          </a:p>
          <a:p>
            <a:pPr lvl="1"/>
            <a:r>
              <a:rPr lang="en-US" dirty="0"/>
              <a:t>Conservation Tillage</a:t>
            </a:r>
          </a:p>
          <a:p>
            <a:pPr lvl="1"/>
            <a:r>
              <a:rPr lang="en-US" dirty="0"/>
              <a:t>Diversified Crop Rotations</a:t>
            </a:r>
          </a:p>
          <a:p>
            <a:pPr lvl="1"/>
            <a:r>
              <a:rPr lang="en-US" dirty="0"/>
              <a:t>Contour Farming</a:t>
            </a:r>
          </a:p>
          <a:p>
            <a:pPr lvl="1"/>
            <a:r>
              <a:rPr lang="en-US" dirty="0"/>
              <a:t>Contour Strip Cropping</a:t>
            </a:r>
          </a:p>
          <a:p>
            <a:pPr lvl="1"/>
            <a:r>
              <a:rPr lang="en-US" dirty="0"/>
              <a:t>Cover Crops</a:t>
            </a:r>
          </a:p>
        </p:txBody>
      </p:sp>
      <p:pic>
        <p:nvPicPr>
          <p:cNvPr id="6" name="Picture 5" descr="A view of a mountain&#13;&#10;&#13;&#10;Description automatically generated">
            <a:extLst>
              <a:ext uri="{FF2B5EF4-FFF2-40B4-BE49-F238E27FC236}">
                <a16:creationId xmlns:a16="http://schemas.microsoft.com/office/drawing/2014/main" id="{BBD12521-A1D5-208A-527A-89B4ABB12C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9456" y="1814811"/>
            <a:ext cx="5115390" cy="3314665"/>
          </a:xfrm>
          <a:prstGeom prst="rect">
            <a:avLst/>
          </a:prstGeom>
        </p:spPr>
      </p:pic>
      <p:sp>
        <p:nvSpPr>
          <p:cNvPr id="7" name="Rectangle 6">
            <a:extLst>
              <a:ext uri="{FF2B5EF4-FFF2-40B4-BE49-F238E27FC236}">
                <a16:creationId xmlns:a16="http://schemas.microsoft.com/office/drawing/2014/main" id="{563BB681-E184-FFA9-785F-D37E61E25403}"/>
              </a:ext>
            </a:extLst>
          </p:cNvPr>
          <p:cNvSpPr/>
          <p:nvPr/>
        </p:nvSpPr>
        <p:spPr>
          <a:xfrm>
            <a:off x="6850452" y="4821699"/>
            <a:ext cx="4133398" cy="307777"/>
          </a:xfrm>
          <a:prstGeom prst="rect">
            <a:avLst/>
          </a:prstGeom>
        </p:spPr>
        <p:txBody>
          <a:bodyPr wrap="square">
            <a:spAutoFit/>
          </a:bodyPr>
          <a:lstStyle/>
          <a:p>
            <a:pPr algn="ctr"/>
            <a:r>
              <a:rPr lang="en-US" sz="1400" dirty="0">
                <a:solidFill>
                  <a:schemeClr val="bg1"/>
                </a:solidFill>
              </a:rPr>
              <a:t>https://www.flickr.com/photos/uwmadisoncals/</a:t>
            </a:r>
          </a:p>
        </p:txBody>
      </p:sp>
    </p:spTree>
    <p:extLst>
      <p:ext uri="{BB962C8B-B14F-4D97-AF65-F5344CB8AC3E}">
        <p14:creationId xmlns:p14="http://schemas.microsoft.com/office/powerpoint/2010/main" val="472419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5C495-260C-DA9A-D94B-1BDFFD97D315}"/>
              </a:ext>
            </a:extLst>
          </p:cNvPr>
          <p:cNvSpPr>
            <a:spLocks noGrp="1"/>
          </p:cNvSpPr>
          <p:nvPr>
            <p:ph type="title"/>
          </p:nvPr>
        </p:nvSpPr>
        <p:spPr/>
        <p:txBody>
          <a:bodyPr/>
          <a:lstStyle/>
          <a:p>
            <a:r>
              <a:rPr lang="en-US" dirty="0"/>
              <a:t>Soil Conservation: Management &amp; Structural</a:t>
            </a:r>
          </a:p>
        </p:txBody>
      </p:sp>
      <p:sp>
        <p:nvSpPr>
          <p:cNvPr id="3" name="Content Placeholder 2">
            <a:extLst>
              <a:ext uri="{FF2B5EF4-FFF2-40B4-BE49-F238E27FC236}">
                <a16:creationId xmlns:a16="http://schemas.microsoft.com/office/drawing/2014/main" id="{EDECA5D3-C96F-E8B2-0380-22DC8818CEF6}"/>
              </a:ext>
            </a:extLst>
          </p:cNvPr>
          <p:cNvSpPr>
            <a:spLocks noGrp="1"/>
          </p:cNvSpPr>
          <p:nvPr>
            <p:ph idx="1"/>
          </p:nvPr>
        </p:nvSpPr>
        <p:spPr/>
        <p:txBody>
          <a:bodyPr/>
          <a:lstStyle/>
          <a:p>
            <a:r>
              <a:rPr lang="en-US" dirty="0"/>
              <a:t>Structural Practices</a:t>
            </a:r>
          </a:p>
          <a:p>
            <a:pPr lvl="1"/>
            <a:r>
              <a:rPr lang="en-US" dirty="0"/>
              <a:t>Grassed Waterways</a:t>
            </a:r>
          </a:p>
          <a:p>
            <a:pPr lvl="1"/>
            <a:r>
              <a:rPr lang="en-US" dirty="0"/>
              <a:t>Buffer Strips</a:t>
            </a:r>
          </a:p>
          <a:p>
            <a:pPr lvl="1"/>
            <a:r>
              <a:rPr lang="en-US" dirty="0"/>
              <a:t>Terraces</a:t>
            </a:r>
          </a:p>
          <a:p>
            <a:pPr lvl="1"/>
            <a:r>
              <a:rPr lang="en-US" dirty="0"/>
              <a:t>Diversions</a:t>
            </a:r>
          </a:p>
        </p:txBody>
      </p:sp>
      <p:pic>
        <p:nvPicPr>
          <p:cNvPr id="4" name="Picture 3" descr="A green field with a tractor&#10;&#10;Description automatically generated with medium confidence">
            <a:extLst>
              <a:ext uri="{FF2B5EF4-FFF2-40B4-BE49-F238E27FC236}">
                <a16:creationId xmlns:a16="http://schemas.microsoft.com/office/drawing/2014/main" id="{0711B997-BEBE-5C87-2BE5-7D77E769A9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10400" y="1825626"/>
            <a:ext cx="4462799" cy="2575954"/>
          </a:xfrm>
          <a:prstGeom prst="rect">
            <a:avLst/>
          </a:prstGeom>
        </p:spPr>
      </p:pic>
    </p:spTree>
    <p:extLst>
      <p:ext uri="{BB962C8B-B14F-4D97-AF65-F5344CB8AC3E}">
        <p14:creationId xmlns:p14="http://schemas.microsoft.com/office/powerpoint/2010/main" val="1283701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C6420-4F51-C543-A551-47473C384FDA}"/>
              </a:ext>
            </a:extLst>
          </p:cNvPr>
          <p:cNvSpPr>
            <a:spLocks noGrp="1"/>
          </p:cNvSpPr>
          <p:nvPr>
            <p:ph type="title"/>
          </p:nvPr>
        </p:nvSpPr>
        <p:spPr/>
        <p:txBody>
          <a:bodyPr/>
          <a:lstStyle/>
          <a:p>
            <a:r>
              <a:rPr lang="en-US" dirty="0"/>
              <a:t>Agronomic Phosphorus Management</a:t>
            </a:r>
          </a:p>
        </p:txBody>
      </p:sp>
      <p:sp>
        <p:nvSpPr>
          <p:cNvPr id="5" name="Text Placeholder 4">
            <a:extLst>
              <a:ext uri="{FF2B5EF4-FFF2-40B4-BE49-F238E27FC236}">
                <a16:creationId xmlns:a16="http://schemas.microsoft.com/office/drawing/2014/main" id="{288EECA5-0A24-BA02-2409-CD823D69AEBF}"/>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28150360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5A7A-F265-DD95-6BED-09AECA4E0B0A}"/>
              </a:ext>
            </a:extLst>
          </p:cNvPr>
          <p:cNvSpPr>
            <a:spLocks noGrp="1"/>
          </p:cNvSpPr>
          <p:nvPr>
            <p:ph type="title"/>
          </p:nvPr>
        </p:nvSpPr>
        <p:spPr/>
        <p:txBody>
          <a:bodyPr>
            <a:normAutofit fontScale="90000"/>
          </a:bodyPr>
          <a:lstStyle/>
          <a:p>
            <a:r>
              <a:rPr lang="en-US" dirty="0">
                <a:ea typeface="Calibri Light"/>
                <a:cs typeface="Calibri Light"/>
              </a:rPr>
              <a:t>Following Along in Fast Facts? </a:t>
            </a:r>
            <a:br>
              <a:rPr lang="en-US" dirty="0">
                <a:ea typeface="Calibri Light"/>
                <a:cs typeface="Calibri Light"/>
              </a:rPr>
            </a:br>
            <a:endParaRPr lang="en-US" dirty="0"/>
          </a:p>
        </p:txBody>
      </p:sp>
      <p:sp>
        <p:nvSpPr>
          <p:cNvPr id="3" name="Content Placeholder 2">
            <a:extLst>
              <a:ext uri="{FF2B5EF4-FFF2-40B4-BE49-F238E27FC236}">
                <a16:creationId xmlns:a16="http://schemas.microsoft.com/office/drawing/2014/main" id="{970F4FDE-2E9E-B1A3-AC28-2480F48F80A2}"/>
              </a:ext>
            </a:extLst>
          </p:cNvPr>
          <p:cNvSpPr>
            <a:spLocks noGrp="1"/>
          </p:cNvSpPr>
          <p:nvPr>
            <p:ph idx="1"/>
          </p:nvPr>
        </p:nvSpPr>
        <p:spPr>
          <a:xfrm>
            <a:off x="1330624" y="1726440"/>
            <a:ext cx="5972050" cy="4351338"/>
          </a:xfrm>
        </p:spPr>
        <p:txBody>
          <a:bodyPr vert="horz" lIns="91440" tIns="45720" rIns="91440" bIns="45720" rtlCol="0" anchor="t">
            <a:normAutofit/>
          </a:bodyPr>
          <a:lstStyle/>
          <a:p>
            <a:pPr marL="0" indent="0">
              <a:buNone/>
            </a:pPr>
            <a:r>
              <a:rPr lang="en-US" dirty="0">
                <a:ea typeface="Calibri Light"/>
                <a:cs typeface="Calibri Light"/>
              </a:rPr>
              <a:t>Phosphorus</a:t>
            </a:r>
            <a:r>
              <a:rPr lang="en-US" dirty="0">
                <a:ea typeface="Calibri Light"/>
                <a:cs typeface="Calibri"/>
              </a:rPr>
              <a:t>: </a:t>
            </a:r>
            <a:r>
              <a:rPr lang="en-US" dirty="0">
                <a:ea typeface="Calibri"/>
                <a:cs typeface="Calibri"/>
              </a:rPr>
              <a:t>Pages 22-23 in </a:t>
            </a:r>
            <a:r>
              <a:rPr lang="en-US" dirty="0">
                <a:ea typeface="Calibri"/>
                <a:cs typeface="Calibri"/>
                <a:hlinkClick r:id="rId2"/>
              </a:rPr>
              <a:t>Nutrient Management Fast Facts</a:t>
            </a:r>
            <a:endParaRPr lang="en-US" dirty="0">
              <a:ea typeface="Calibri"/>
              <a:cs typeface="Calibri"/>
            </a:endParaRPr>
          </a:p>
          <a:p>
            <a:pPr marL="0" indent="0">
              <a:buNone/>
            </a:pPr>
            <a:endParaRPr lang="en-US" dirty="0">
              <a:ea typeface="+mn-lt"/>
              <a:cs typeface="+mn-lt"/>
            </a:endParaRPr>
          </a:p>
        </p:txBody>
      </p:sp>
      <p:pic>
        <p:nvPicPr>
          <p:cNvPr id="5" name="Picture 4">
            <a:extLst>
              <a:ext uri="{FF2B5EF4-FFF2-40B4-BE49-F238E27FC236}">
                <a16:creationId xmlns:a16="http://schemas.microsoft.com/office/drawing/2014/main" id="{BF1D0C83-41C4-DB1C-2EB1-D545073C1431}"/>
              </a:ext>
            </a:extLst>
          </p:cNvPr>
          <p:cNvPicPr>
            <a:picLocks noChangeAspect="1"/>
          </p:cNvPicPr>
          <p:nvPr/>
        </p:nvPicPr>
        <p:blipFill>
          <a:blip r:embed="rId3"/>
          <a:stretch>
            <a:fillRect/>
          </a:stretch>
        </p:blipFill>
        <p:spPr>
          <a:xfrm>
            <a:off x="8019056" y="1087971"/>
            <a:ext cx="3589578" cy="4682058"/>
          </a:xfrm>
          <a:prstGeom prst="rect">
            <a:avLst/>
          </a:prstGeom>
        </p:spPr>
      </p:pic>
      <p:pic>
        <p:nvPicPr>
          <p:cNvPr id="6" name="Picture 5" descr="A qr code on a white background&#10;&#10;Description automatically generated">
            <a:hlinkClick r:id="rId2"/>
            <a:extLst>
              <a:ext uri="{FF2B5EF4-FFF2-40B4-BE49-F238E27FC236}">
                <a16:creationId xmlns:a16="http://schemas.microsoft.com/office/drawing/2014/main" id="{72AF1A8B-5625-7CE2-60CD-B572EC4FE4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78225" y="3277426"/>
            <a:ext cx="3228305" cy="3228305"/>
          </a:xfrm>
          <a:prstGeom prst="rect">
            <a:avLst/>
          </a:prstGeom>
        </p:spPr>
      </p:pic>
    </p:spTree>
    <p:extLst>
      <p:ext uri="{BB962C8B-B14F-4D97-AF65-F5344CB8AC3E}">
        <p14:creationId xmlns:p14="http://schemas.microsoft.com/office/powerpoint/2010/main" val="1396442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5C495-260C-DA9A-D94B-1BDFFD97D315}"/>
              </a:ext>
            </a:extLst>
          </p:cNvPr>
          <p:cNvSpPr>
            <a:spLocks noGrp="1"/>
          </p:cNvSpPr>
          <p:nvPr>
            <p:ph type="title"/>
          </p:nvPr>
        </p:nvSpPr>
        <p:spPr/>
        <p:txBody>
          <a:bodyPr/>
          <a:lstStyle/>
          <a:p>
            <a:r>
              <a:rPr lang="en-US" dirty="0"/>
              <a:t>Phosphorus (P) in Plants</a:t>
            </a:r>
          </a:p>
        </p:txBody>
      </p:sp>
      <p:sp>
        <p:nvSpPr>
          <p:cNvPr id="3" name="Content Placeholder 2">
            <a:extLst>
              <a:ext uri="{FF2B5EF4-FFF2-40B4-BE49-F238E27FC236}">
                <a16:creationId xmlns:a16="http://schemas.microsoft.com/office/drawing/2014/main" id="{EDECA5D3-C96F-E8B2-0380-22DC8818CEF6}"/>
              </a:ext>
            </a:extLst>
          </p:cNvPr>
          <p:cNvSpPr>
            <a:spLocks noGrp="1"/>
          </p:cNvSpPr>
          <p:nvPr>
            <p:ph idx="1"/>
          </p:nvPr>
        </p:nvSpPr>
        <p:spPr/>
        <p:txBody>
          <a:bodyPr/>
          <a:lstStyle/>
          <a:p>
            <a:r>
              <a:rPr lang="en-US" dirty="0"/>
              <a:t>P is an essential plant nutrient</a:t>
            </a:r>
          </a:p>
          <a:p>
            <a:r>
              <a:rPr lang="en-US" dirty="0"/>
              <a:t>Functions</a:t>
            </a:r>
          </a:p>
          <a:p>
            <a:pPr lvl="1"/>
            <a:r>
              <a:rPr lang="en-US" dirty="0"/>
              <a:t>Photosynthesis</a:t>
            </a:r>
          </a:p>
          <a:p>
            <a:pPr lvl="1"/>
            <a:r>
              <a:rPr lang="en-US" dirty="0"/>
              <a:t>Respiration</a:t>
            </a:r>
          </a:p>
          <a:p>
            <a:pPr lvl="1"/>
            <a:r>
              <a:rPr lang="en-US" dirty="0"/>
              <a:t>Seed Production</a:t>
            </a:r>
          </a:p>
          <a:p>
            <a:pPr lvl="1"/>
            <a:r>
              <a:rPr lang="en-US" dirty="0"/>
              <a:t>Root Growth</a:t>
            </a:r>
          </a:p>
          <a:p>
            <a:pPr lvl="1"/>
            <a:r>
              <a:rPr lang="en-US" dirty="0"/>
              <a:t>and more!</a:t>
            </a:r>
          </a:p>
        </p:txBody>
      </p:sp>
      <p:pic>
        <p:nvPicPr>
          <p:cNvPr id="4" name="Picture 3">
            <a:extLst>
              <a:ext uri="{FF2B5EF4-FFF2-40B4-BE49-F238E27FC236}">
                <a16:creationId xmlns:a16="http://schemas.microsoft.com/office/drawing/2014/main" id="{17C8DF80-87C0-2AB6-D12B-5BC7EA711C4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04594" y="780222"/>
            <a:ext cx="3750909" cy="5140672"/>
          </a:xfrm>
          <a:prstGeom prst="rect">
            <a:avLst/>
          </a:prstGeom>
        </p:spPr>
      </p:pic>
    </p:spTree>
    <p:extLst>
      <p:ext uri="{BB962C8B-B14F-4D97-AF65-F5344CB8AC3E}">
        <p14:creationId xmlns:p14="http://schemas.microsoft.com/office/powerpoint/2010/main" val="3032721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1EB7F-F2EE-4A29-B36A-9A47905FD22E}"/>
              </a:ext>
            </a:extLst>
          </p:cNvPr>
          <p:cNvSpPr>
            <a:spLocks noGrp="1"/>
          </p:cNvSpPr>
          <p:nvPr>
            <p:ph type="title"/>
          </p:nvPr>
        </p:nvSpPr>
        <p:spPr/>
        <p:txBody>
          <a:bodyPr/>
          <a:lstStyle/>
          <a:p>
            <a:r>
              <a:rPr lang="en-US" dirty="0"/>
              <a:t>Assessing the Need for P Applications</a:t>
            </a:r>
          </a:p>
        </p:txBody>
      </p:sp>
      <p:sp>
        <p:nvSpPr>
          <p:cNvPr id="3" name="Content Placeholder 2">
            <a:extLst>
              <a:ext uri="{FF2B5EF4-FFF2-40B4-BE49-F238E27FC236}">
                <a16:creationId xmlns:a16="http://schemas.microsoft.com/office/drawing/2014/main" id="{CAE0DCF4-B1A7-3CF7-2D42-36B980827A56}"/>
              </a:ext>
            </a:extLst>
          </p:cNvPr>
          <p:cNvSpPr>
            <a:spLocks noGrp="1"/>
          </p:cNvSpPr>
          <p:nvPr>
            <p:ph idx="1"/>
          </p:nvPr>
        </p:nvSpPr>
        <p:spPr/>
        <p:txBody>
          <a:bodyPr/>
          <a:lstStyle/>
          <a:p>
            <a:r>
              <a:rPr lang="en-US" dirty="0"/>
              <a:t>P applications to cropland should be based on:</a:t>
            </a:r>
          </a:p>
          <a:p>
            <a:pPr lvl="1"/>
            <a:r>
              <a:rPr lang="en-US" dirty="0"/>
              <a:t>Soil test results</a:t>
            </a:r>
          </a:p>
          <a:p>
            <a:pPr lvl="1"/>
            <a:r>
              <a:rPr lang="en-US" dirty="0"/>
              <a:t>Realistic crop yield goals</a:t>
            </a:r>
          </a:p>
          <a:p>
            <a:pPr lvl="1"/>
            <a:r>
              <a:rPr lang="en-US" dirty="0"/>
              <a:t>Assessment/crediting of any P nutrient credits from manure or other sources</a:t>
            </a:r>
          </a:p>
        </p:txBody>
      </p:sp>
    </p:spTree>
    <p:extLst>
      <p:ext uri="{BB962C8B-B14F-4D97-AF65-F5344CB8AC3E}">
        <p14:creationId xmlns:p14="http://schemas.microsoft.com/office/powerpoint/2010/main" val="2234385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1EB7F-F2EE-4A29-B36A-9A47905FD22E}"/>
              </a:ext>
            </a:extLst>
          </p:cNvPr>
          <p:cNvSpPr>
            <a:spLocks noGrp="1"/>
          </p:cNvSpPr>
          <p:nvPr>
            <p:ph type="title"/>
          </p:nvPr>
        </p:nvSpPr>
        <p:spPr/>
        <p:txBody>
          <a:bodyPr/>
          <a:lstStyle/>
          <a:p>
            <a:r>
              <a:rPr lang="en-US" dirty="0"/>
              <a:t>Soil Testing for P</a:t>
            </a:r>
          </a:p>
        </p:txBody>
      </p:sp>
      <p:sp>
        <p:nvSpPr>
          <p:cNvPr id="3" name="Content Placeholder 2">
            <a:extLst>
              <a:ext uri="{FF2B5EF4-FFF2-40B4-BE49-F238E27FC236}">
                <a16:creationId xmlns:a16="http://schemas.microsoft.com/office/drawing/2014/main" id="{CAE0DCF4-B1A7-3CF7-2D42-36B980827A56}"/>
              </a:ext>
            </a:extLst>
          </p:cNvPr>
          <p:cNvSpPr>
            <a:spLocks noGrp="1"/>
          </p:cNvSpPr>
          <p:nvPr>
            <p:ph idx="1"/>
          </p:nvPr>
        </p:nvSpPr>
        <p:spPr/>
        <p:txBody>
          <a:bodyPr/>
          <a:lstStyle/>
          <a:p>
            <a:r>
              <a:rPr lang="en-US" dirty="0"/>
              <a:t>Regular soil testing is required for determining P application rates</a:t>
            </a:r>
          </a:p>
          <a:p>
            <a:r>
              <a:rPr lang="en-US" dirty="0"/>
              <a:t>Soil Test Categories</a:t>
            </a:r>
          </a:p>
          <a:p>
            <a:pPr lvl="1"/>
            <a:r>
              <a:rPr lang="en-US" dirty="0"/>
              <a:t>Rates higher than crop utilization are unfavorable for the environment and your wallet</a:t>
            </a:r>
          </a:p>
        </p:txBody>
      </p:sp>
    </p:spTree>
    <p:extLst>
      <p:ext uri="{BB962C8B-B14F-4D97-AF65-F5344CB8AC3E}">
        <p14:creationId xmlns:p14="http://schemas.microsoft.com/office/powerpoint/2010/main" val="1434374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1EB7F-F2EE-4A29-B36A-9A47905FD22E}"/>
              </a:ext>
            </a:extLst>
          </p:cNvPr>
          <p:cNvSpPr>
            <a:spLocks noGrp="1"/>
          </p:cNvSpPr>
          <p:nvPr>
            <p:ph type="title"/>
          </p:nvPr>
        </p:nvSpPr>
        <p:spPr/>
        <p:txBody>
          <a:bodyPr/>
          <a:lstStyle/>
          <a:p>
            <a:r>
              <a:rPr lang="en-US" dirty="0"/>
              <a:t>Soil Test P Categories</a:t>
            </a:r>
          </a:p>
        </p:txBody>
      </p:sp>
      <p:pic>
        <p:nvPicPr>
          <p:cNvPr id="3" name="Picture 2">
            <a:extLst>
              <a:ext uri="{FF2B5EF4-FFF2-40B4-BE49-F238E27FC236}">
                <a16:creationId xmlns:a16="http://schemas.microsoft.com/office/drawing/2014/main" id="{E101F880-D65D-9EF6-B709-D872ADECC7E4}"/>
              </a:ext>
            </a:extLst>
          </p:cNvPr>
          <p:cNvPicPr>
            <a:picLocks noChangeAspect="1"/>
          </p:cNvPicPr>
          <p:nvPr/>
        </p:nvPicPr>
        <p:blipFill>
          <a:blip r:embed="rId3"/>
          <a:stretch>
            <a:fillRect/>
          </a:stretch>
        </p:blipFill>
        <p:spPr>
          <a:xfrm>
            <a:off x="2135354" y="1690688"/>
            <a:ext cx="7921291" cy="4872989"/>
          </a:xfrm>
          <a:prstGeom prst="rect">
            <a:avLst/>
          </a:prstGeom>
        </p:spPr>
      </p:pic>
    </p:spTree>
    <p:extLst>
      <p:ext uri="{BB962C8B-B14F-4D97-AF65-F5344CB8AC3E}">
        <p14:creationId xmlns:p14="http://schemas.microsoft.com/office/powerpoint/2010/main" val="3844492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8ECD-813F-6F62-8278-D54E3A76E54F}"/>
              </a:ext>
            </a:extLst>
          </p:cNvPr>
          <p:cNvSpPr>
            <a:spLocks noGrp="1"/>
          </p:cNvSpPr>
          <p:nvPr>
            <p:ph type="title"/>
          </p:nvPr>
        </p:nvSpPr>
        <p:spPr/>
        <p:txBody>
          <a:bodyPr/>
          <a:lstStyle/>
          <a:p>
            <a:r>
              <a:rPr lang="en-US" dirty="0"/>
              <a:t>Crop Yield Goal</a:t>
            </a:r>
          </a:p>
        </p:txBody>
      </p:sp>
      <p:sp>
        <p:nvSpPr>
          <p:cNvPr id="3" name="Content Placeholder 2">
            <a:extLst>
              <a:ext uri="{FF2B5EF4-FFF2-40B4-BE49-F238E27FC236}">
                <a16:creationId xmlns:a16="http://schemas.microsoft.com/office/drawing/2014/main" id="{22EFBB1F-B945-C6F5-17F4-95F537B68C25}"/>
              </a:ext>
            </a:extLst>
          </p:cNvPr>
          <p:cNvSpPr>
            <a:spLocks noGrp="1"/>
          </p:cNvSpPr>
          <p:nvPr>
            <p:ph idx="1"/>
          </p:nvPr>
        </p:nvSpPr>
        <p:spPr>
          <a:xfrm>
            <a:off x="1236497" y="1825625"/>
            <a:ext cx="5474020" cy="4351338"/>
          </a:xfrm>
        </p:spPr>
        <p:txBody>
          <a:bodyPr/>
          <a:lstStyle/>
          <a:p>
            <a:r>
              <a:rPr lang="en-US" dirty="0"/>
              <a:t>Realistic yield goals go hand in hand with soil testing to assess the need for P applications</a:t>
            </a:r>
          </a:p>
          <a:p>
            <a:r>
              <a:rPr lang="en-US" dirty="0"/>
              <a:t>Use a multi-year average (3-5 years) for yield plus 10-15%</a:t>
            </a:r>
          </a:p>
          <a:p>
            <a:endParaRPr lang="en-US" dirty="0"/>
          </a:p>
        </p:txBody>
      </p:sp>
      <p:pic>
        <p:nvPicPr>
          <p:cNvPr id="7" name="Picture 6" descr="Several corn cobs and a measuring tape&#10;&#10;Description automatically generated">
            <a:extLst>
              <a:ext uri="{FF2B5EF4-FFF2-40B4-BE49-F238E27FC236}">
                <a16:creationId xmlns:a16="http://schemas.microsoft.com/office/drawing/2014/main" id="{94F9726B-A71E-FA45-26C8-ED0A5E8FD3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9511" y="1475658"/>
            <a:ext cx="4891301" cy="3246244"/>
          </a:xfrm>
          <a:prstGeom prst="rect">
            <a:avLst/>
          </a:prstGeom>
        </p:spPr>
      </p:pic>
    </p:spTree>
    <p:extLst>
      <p:ext uri="{BB962C8B-B14F-4D97-AF65-F5344CB8AC3E}">
        <p14:creationId xmlns:p14="http://schemas.microsoft.com/office/powerpoint/2010/main" val="743228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45026-F5BA-F90B-10B1-C3DF8D7EF10E}"/>
              </a:ext>
            </a:extLst>
          </p:cNvPr>
          <p:cNvSpPr>
            <a:spLocks noGrp="1"/>
          </p:cNvSpPr>
          <p:nvPr>
            <p:ph type="title"/>
          </p:nvPr>
        </p:nvSpPr>
        <p:spPr/>
        <p:txBody>
          <a:bodyPr/>
          <a:lstStyle/>
          <a:p>
            <a:r>
              <a:rPr lang="en-US" dirty="0"/>
              <a:t>P2O5 Recommendations for Corn</a:t>
            </a:r>
          </a:p>
        </p:txBody>
      </p:sp>
      <p:sp>
        <p:nvSpPr>
          <p:cNvPr id="4" name="Rectangle 3">
            <a:extLst>
              <a:ext uri="{FF2B5EF4-FFF2-40B4-BE49-F238E27FC236}">
                <a16:creationId xmlns:a16="http://schemas.microsoft.com/office/drawing/2014/main" id="{7E963755-B292-2D0E-7AC6-50A88B83A0D5}"/>
              </a:ext>
            </a:extLst>
          </p:cNvPr>
          <p:cNvSpPr txBox="1">
            <a:spLocks noGrp="1" noChangeArrowheads="1"/>
          </p:cNvSpPr>
          <p:nvPr>
            <p:ph idx="1"/>
          </p:nvPr>
        </p:nvSpPr>
        <p:spPr bwMode="auto">
          <a:xfrm>
            <a:off x="1458168" y="1504950"/>
            <a:ext cx="9955087"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rgbClr val="008000"/>
              </a:buClr>
              <a:buSzPct val="75000"/>
              <a:buFont typeface="Wingdings" panose="05000000000000000000" pitchFamily="2" charset="2"/>
              <a:buChar char="n"/>
              <a:defRPr sz="3200">
                <a:solidFill>
                  <a:srgbClr val="003300"/>
                </a:solidFill>
                <a:latin typeface="+mn-lt"/>
                <a:ea typeface="+mn-ea"/>
                <a:cs typeface="+mn-cs"/>
              </a:defRPr>
            </a:lvl1pPr>
            <a:lvl2pPr marL="747713" indent="-277813" algn="l" rtl="0" eaLnBrk="0" fontAlgn="base" hangingPunct="0">
              <a:spcBef>
                <a:spcPct val="20000"/>
              </a:spcBef>
              <a:spcAft>
                <a:spcPct val="0"/>
              </a:spcAft>
              <a:buClr>
                <a:srgbClr val="A36705"/>
              </a:buClr>
              <a:buSzPct val="75000"/>
              <a:buFont typeface="Wingdings" panose="05000000000000000000" pitchFamily="2" charset="2"/>
              <a:buChar char="n"/>
              <a:defRPr sz="2800">
                <a:solidFill>
                  <a:srgbClr val="003300"/>
                </a:solidFill>
                <a:latin typeface="+mn-lt"/>
              </a:defRPr>
            </a:lvl2pPr>
            <a:lvl3pPr marL="1204913" indent="-227013" algn="l" rtl="0" eaLnBrk="0" fontAlgn="base" hangingPunct="0">
              <a:spcBef>
                <a:spcPct val="20000"/>
              </a:spcBef>
              <a:spcAft>
                <a:spcPct val="0"/>
              </a:spcAft>
              <a:buClr>
                <a:srgbClr val="000000"/>
              </a:buClr>
              <a:buSzPct val="65000"/>
              <a:buFont typeface="Wingdings" panose="05000000000000000000" pitchFamily="2" charset="2"/>
              <a:buChar char="n"/>
              <a:defRPr sz="2400">
                <a:solidFill>
                  <a:srgbClr val="003300"/>
                </a:solidFill>
                <a:latin typeface="+mn-lt"/>
              </a:defRPr>
            </a:lvl3pPr>
            <a:lvl4pPr marL="1712913" indent="-228600" algn="l" rtl="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mn-lt"/>
              </a:defRPr>
            </a:lvl4pPr>
            <a:lvl5pPr marL="2057400" indent="-228600" algn="l" rtl="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mn-lt"/>
              </a:defRPr>
            </a:lvl5pPr>
            <a:lvl6pPr marL="2514600" indent="-228600" algn="l" rtl="0" fontAlgn="base">
              <a:spcBef>
                <a:spcPct val="20000"/>
              </a:spcBef>
              <a:spcAft>
                <a:spcPct val="0"/>
              </a:spcAft>
              <a:buClr>
                <a:srgbClr val="000000"/>
              </a:buClr>
              <a:buSzPct val="65000"/>
              <a:buFont typeface="Wingdings" pitchFamily="2" charset="2"/>
              <a:buChar char="n"/>
              <a:defRPr sz="2000">
                <a:solidFill>
                  <a:srgbClr val="003300"/>
                </a:solidFill>
                <a:latin typeface="+mn-lt"/>
              </a:defRPr>
            </a:lvl6pPr>
            <a:lvl7pPr marL="2971800" indent="-228600" algn="l" rtl="0" fontAlgn="base">
              <a:spcBef>
                <a:spcPct val="20000"/>
              </a:spcBef>
              <a:spcAft>
                <a:spcPct val="0"/>
              </a:spcAft>
              <a:buClr>
                <a:srgbClr val="000000"/>
              </a:buClr>
              <a:buSzPct val="65000"/>
              <a:buFont typeface="Wingdings" pitchFamily="2" charset="2"/>
              <a:buChar char="n"/>
              <a:defRPr sz="2000">
                <a:solidFill>
                  <a:srgbClr val="003300"/>
                </a:solidFill>
                <a:latin typeface="+mn-lt"/>
              </a:defRPr>
            </a:lvl7pPr>
            <a:lvl8pPr marL="3429000" indent="-228600" algn="l" rtl="0" fontAlgn="base">
              <a:spcBef>
                <a:spcPct val="20000"/>
              </a:spcBef>
              <a:spcAft>
                <a:spcPct val="0"/>
              </a:spcAft>
              <a:buClr>
                <a:srgbClr val="000000"/>
              </a:buClr>
              <a:buSzPct val="65000"/>
              <a:buFont typeface="Wingdings" pitchFamily="2" charset="2"/>
              <a:buChar char="n"/>
              <a:defRPr sz="2000">
                <a:solidFill>
                  <a:srgbClr val="003300"/>
                </a:solidFill>
                <a:latin typeface="+mn-lt"/>
              </a:defRPr>
            </a:lvl8pPr>
            <a:lvl9pPr marL="3886200" indent="-228600" algn="l" rtl="0" fontAlgn="base">
              <a:spcBef>
                <a:spcPct val="20000"/>
              </a:spcBef>
              <a:spcAft>
                <a:spcPct val="0"/>
              </a:spcAft>
              <a:buClr>
                <a:srgbClr val="000000"/>
              </a:buClr>
              <a:buSzPct val="65000"/>
              <a:buFont typeface="Wingdings" pitchFamily="2" charset="2"/>
              <a:buChar char="n"/>
              <a:defRPr sz="2000">
                <a:solidFill>
                  <a:srgbClr val="003300"/>
                </a:solidFill>
                <a:latin typeface="+mn-lt"/>
              </a:defRPr>
            </a:lvl9pPr>
          </a:lstStyle>
          <a:p>
            <a:pPr marL="0" marR="0" lvl="0" indent="0" algn="l" defTabSz="158750" rtl="0" eaLnBrk="1" fontAlgn="base" latinLnBrk="0" hangingPunct="1">
              <a:lnSpc>
                <a:spcPct val="100000"/>
              </a:lnSpc>
              <a:spcBef>
                <a:spcPct val="20000"/>
              </a:spcBef>
              <a:spcAft>
                <a:spcPct val="0"/>
              </a:spcAft>
              <a:buClr>
                <a:srgbClr val="008000"/>
              </a:buClr>
              <a:buSzPct val="75000"/>
              <a:buFont typeface="Wingdings" panose="05000000000000000000" pitchFamily="2" charset="2"/>
              <a:buNone/>
              <a:tabLst>
                <a:tab pos="458788" algn="l"/>
                <a:tab pos="863600" algn="l"/>
                <a:tab pos="1376363" algn="l"/>
                <a:tab pos="1763713" algn="l"/>
                <a:tab pos="2292350" algn="l"/>
                <a:tab pos="2751138" algn="l"/>
                <a:tab pos="3192463" algn="l"/>
                <a:tab pos="3651250" algn="l"/>
                <a:tab pos="4110038" algn="l"/>
                <a:tab pos="4568825" algn="l"/>
                <a:tab pos="5027613" algn="l"/>
                <a:tab pos="5486400" algn="l"/>
                <a:tab pos="5943600" algn="l"/>
                <a:tab pos="6280150" algn="l"/>
                <a:tab pos="6861175" algn="l"/>
                <a:tab pos="7319963" algn="l"/>
                <a:tab pos="7831138" algn="l"/>
                <a:tab pos="8237538" algn="l"/>
              </a:tabLst>
              <a:defRPr/>
            </a:pPr>
            <a:endParaRPr kumimoji="0" lang="en-US" altLang="en-US" sz="2800" b="0" i="0" u="none" strike="noStrike" kern="0" cap="none" spc="0" normalizeH="0" baseline="0" noProof="0" dirty="0">
              <a:ln>
                <a:noFill/>
              </a:ln>
              <a:solidFill>
                <a:srgbClr val="003300"/>
              </a:solidFill>
              <a:effectLst/>
              <a:uLnTx/>
              <a:uFillTx/>
              <a:latin typeface="Arial"/>
              <a:ea typeface="+mn-ea"/>
              <a:cs typeface="+mn-cs"/>
            </a:endParaRPr>
          </a:p>
          <a:p>
            <a:pPr marL="0" marR="0" lvl="0" indent="0" algn="l" defTabSz="158750" rtl="0" eaLnBrk="1" fontAlgn="base" latinLnBrk="0" hangingPunct="1">
              <a:lnSpc>
                <a:spcPct val="100000"/>
              </a:lnSpc>
              <a:spcBef>
                <a:spcPct val="20000"/>
              </a:spcBef>
              <a:spcAft>
                <a:spcPct val="0"/>
              </a:spcAft>
              <a:buClr>
                <a:srgbClr val="008000"/>
              </a:buClr>
              <a:buSzPct val="75000"/>
              <a:buFont typeface="Wingdings" panose="05000000000000000000" pitchFamily="2" charset="2"/>
              <a:buNone/>
              <a:tabLst>
                <a:tab pos="458788" algn="l"/>
                <a:tab pos="863600" algn="l"/>
                <a:tab pos="1376363" algn="l"/>
                <a:tab pos="1763713" algn="l"/>
                <a:tab pos="2292350" algn="l"/>
                <a:tab pos="2751138" algn="l"/>
                <a:tab pos="3192463" algn="l"/>
                <a:tab pos="3651250" algn="l"/>
                <a:tab pos="4110038" algn="l"/>
                <a:tab pos="4568825" algn="l"/>
                <a:tab pos="5027613" algn="l"/>
                <a:tab pos="5486400" algn="l"/>
                <a:tab pos="5943600" algn="l"/>
                <a:tab pos="6280150" algn="l"/>
                <a:tab pos="6861175" algn="l"/>
                <a:tab pos="7319963" algn="l"/>
                <a:tab pos="7831138" algn="l"/>
                <a:tab pos="8237538" algn="l"/>
              </a:tabLst>
              <a:defRPr/>
            </a:pPr>
            <a:r>
              <a:rPr kumimoji="0" lang="en-US" altLang="en-US" sz="2800" b="0" i="0" u="none" strike="noStrike" kern="0" cap="none" spc="0" normalizeH="0" baseline="0" noProof="0" dirty="0">
                <a:ln>
                  <a:noFill/>
                </a:ln>
                <a:solidFill>
                  <a:srgbClr val="000000"/>
                </a:solidFill>
                <a:effectLst/>
                <a:uLnTx/>
                <a:uFillTx/>
                <a:ea typeface="+mn-ea"/>
                <a:cs typeface="+mn-cs"/>
              </a:rPr>
              <a:t>Realistic Yield Goal</a:t>
            </a:r>
            <a:r>
              <a:rPr kumimoji="0" lang="en-US" altLang="en-US" sz="3200" b="0" i="0" u="none" strike="noStrike" kern="0" cap="none" spc="0" normalizeH="0" baseline="0" noProof="0" dirty="0">
                <a:ln>
                  <a:noFill/>
                </a:ln>
                <a:solidFill>
                  <a:srgbClr val="000000"/>
                </a:solidFill>
                <a:effectLst/>
                <a:uLnTx/>
                <a:uFillTx/>
                <a:ea typeface="+mn-ea"/>
                <a:cs typeface="+mn-cs"/>
              </a:rPr>
              <a:t>					 </a:t>
            </a:r>
            <a:r>
              <a:rPr kumimoji="0" lang="en-US" altLang="en-US" sz="2800" b="0" i="0" u="none" strike="noStrike" kern="0" cap="none" spc="0" normalizeH="0" baseline="0" noProof="0" dirty="0">
                <a:ln>
                  <a:noFill/>
                </a:ln>
                <a:solidFill>
                  <a:srgbClr val="000000"/>
                </a:solidFill>
                <a:effectLst/>
                <a:uLnTx/>
                <a:uFillTx/>
                <a:ea typeface="+mn-ea"/>
                <a:cs typeface="+mn-cs"/>
              </a:rPr>
              <a:t>Soil Test Level</a:t>
            </a:r>
            <a:endParaRPr kumimoji="0" lang="en-US" altLang="en-US" sz="3200" b="0" i="0" u="none" strike="noStrike" kern="0" cap="none" spc="0" normalizeH="0" baseline="0" noProof="0" dirty="0">
              <a:ln>
                <a:noFill/>
              </a:ln>
              <a:solidFill>
                <a:srgbClr val="000000"/>
              </a:solidFill>
              <a:effectLst/>
              <a:uLnTx/>
              <a:uFillTx/>
              <a:ea typeface="+mn-ea"/>
              <a:cs typeface="+mn-cs"/>
            </a:endParaRPr>
          </a:p>
          <a:p>
            <a:pPr marL="0" marR="0" lvl="0" indent="0" algn="l" defTabSz="158750" rtl="0" eaLnBrk="1" fontAlgn="base" latinLnBrk="0" hangingPunct="1">
              <a:lnSpc>
                <a:spcPct val="60000"/>
              </a:lnSpc>
              <a:spcBef>
                <a:spcPct val="20000"/>
              </a:spcBef>
              <a:spcAft>
                <a:spcPct val="0"/>
              </a:spcAft>
              <a:buClr>
                <a:srgbClr val="008000"/>
              </a:buClr>
              <a:buSzPct val="75000"/>
              <a:buFont typeface="Wingdings" panose="05000000000000000000" pitchFamily="2" charset="2"/>
              <a:buNone/>
              <a:tabLst>
                <a:tab pos="458788" algn="l"/>
                <a:tab pos="863600" algn="l"/>
                <a:tab pos="1376363" algn="l"/>
                <a:tab pos="1763713" algn="l"/>
                <a:tab pos="2292350" algn="l"/>
                <a:tab pos="2751138" algn="l"/>
                <a:tab pos="3192463" algn="l"/>
                <a:tab pos="3651250" algn="l"/>
                <a:tab pos="4110038" algn="l"/>
                <a:tab pos="4568825" algn="l"/>
                <a:tab pos="5027613" algn="l"/>
                <a:tab pos="5486400" algn="l"/>
                <a:tab pos="5943600" algn="l"/>
                <a:tab pos="6280150" algn="l"/>
                <a:tab pos="6861175" algn="l"/>
                <a:tab pos="7319963" algn="l"/>
                <a:tab pos="7831138" algn="l"/>
                <a:tab pos="8237538" algn="l"/>
              </a:tabLst>
              <a:defRPr/>
            </a:pPr>
            <a:r>
              <a:rPr kumimoji="0" lang="en-US" altLang="en-US" sz="2400" b="0" i="0" u="none" strike="noStrike" kern="0" cap="none" spc="0" normalizeH="0" baseline="0" noProof="0" dirty="0">
                <a:ln>
                  <a:noFill/>
                </a:ln>
                <a:solidFill>
                  <a:srgbClr val="000000"/>
                </a:solidFill>
                <a:effectLst/>
                <a:uLnTx/>
                <a:uFillTx/>
                <a:ea typeface="+mn-ea"/>
                <a:cs typeface="+mn-cs"/>
              </a:rPr>
              <a:t>	</a:t>
            </a:r>
            <a:r>
              <a:rPr kumimoji="0" lang="en-US" altLang="en-US" sz="2400" b="0" i="0" u="none" strike="noStrike" kern="0" cap="none" spc="0" normalizeH="0" baseline="0" noProof="0" dirty="0" err="1">
                <a:ln>
                  <a:noFill/>
                </a:ln>
                <a:solidFill>
                  <a:srgbClr val="000000"/>
                </a:solidFill>
                <a:effectLst/>
                <a:uLnTx/>
                <a:uFillTx/>
                <a:ea typeface="+mn-ea"/>
                <a:cs typeface="+mn-cs"/>
              </a:rPr>
              <a:t>bu</a:t>
            </a:r>
            <a:r>
              <a:rPr kumimoji="0" lang="en-US" altLang="en-US" sz="2400" b="0" i="0" u="none" strike="noStrike" kern="0" cap="none" spc="0" normalizeH="0" baseline="0" noProof="0" dirty="0">
                <a:ln>
                  <a:noFill/>
                </a:ln>
                <a:solidFill>
                  <a:srgbClr val="000000"/>
                </a:solidFill>
                <a:effectLst/>
                <a:uLnTx/>
                <a:uFillTx/>
                <a:ea typeface="+mn-ea"/>
                <a:cs typeface="+mn-cs"/>
              </a:rPr>
              <a:t>/a</a:t>
            </a:r>
            <a:r>
              <a:rPr kumimoji="0" lang="en-US" altLang="en-US" sz="3200" b="0" i="0" u="none" strike="noStrike" kern="0" cap="none" spc="0" normalizeH="0" baseline="0" noProof="0" dirty="0">
                <a:ln>
                  <a:noFill/>
                </a:ln>
                <a:solidFill>
                  <a:srgbClr val="000000"/>
                </a:solidFill>
                <a:effectLst/>
                <a:uLnTx/>
                <a:uFillTx/>
                <a:ea typeface="+mn-ea"/>
                <a:cs typeface="+mn-cs"/>
              </a:rPr>
              <a:t>		  	</a:t>
            </a:r>
            <a:r>
              <a:rPr kumimoji="0" lang="en-US" altLang="en-US" sz="2400" b="0" i="0" u="none" strike="noStrike" kern="0" cap="none" spc="0" normalizeH="0" baseline="0" noProof="0" dirty="0">
                <a:ln>
                  <a:noFill/>
                </a:ln>
                <a:solidFill>
                  <a:srgbClr val="000000"/>
                </a:solidFill>
                <a:effectLst/>
                <a:uLnTx/>
                <a:uFillTx/>
                <a:ea typeface="+mn-ea"/>
                <a:cs typeface="+mn-cs"/>
              </a:rPr>
              <a:t>V. Low		Low	Optimum		High       Ex. High</a:t>
            </a:r>
            <a:endParaRPr kumimoji="0" lang="en-US" altLang="en-US" sz="3200" b="0" i="0" u="none" strike="noStrike" kern="0" cap="none" spc="0" normalizeH="0" baseline="0" noProof="0" dirty="0">
              <a:ln>
                <a:noFill/>
              </a:ln>
              <a:solidFill>
                <a:srgbClr val="000000"/>
              </a:solidFill>
              <a:effectLst/>
              <a:uLnTx/>
              <a:uFillTx/>
              <a:ea typeface="+mn-ea"/>
              <a:cs typeface="+mn-cs"/>
            </a:endParaRPr>
          </a:p>
          <a:p>
            <a:pPr marL="0" marR="0" lvl="0" indent="0" algn="l" defTabSz="158750" rtl="0" eaLnBrk="1" fontAlgn="base" latinLnBrk="0" hangingPunct="1">
              <a:lnSpc>
                <a:spcPct val="120000"/>
              </a:lnSpc>
              <a:spcBef>
                <a:spcPct val="20000"/>
              </a:spcBef>
              <a:spcAft>
                <a:spcPct val="0"/>
              </a:spcAft>
              <a:buClr>
                <a:srgbClr val="008000"/>
              </a:buClr>
              <a:buSzPct val="75000"/>
              <a:buFont typeface="Wingdings" panose="05000000000000000000" pitchFamily="2" charset="2"/>
              <a:buNone/>
              <a:tabLst>
                <a:tab pos="458788" algn="l"/>
                <a:tab pos="863600" algn="l"/>
                <a:tab pos="1376363" algn="l"/>
                <a:tab pos="1763713" algn="l"/>
                <a:tab pos="2292350" algn="l"/>
                <a:tab pos="2751138" algn="l"/>
                <a:tab pos="3192463" algn="l"/>
                <a:tab pos="3651250" algn="l"/>
                <a:tab pos="4110038" algn="l"/>
                <a:tab pos="4568825" algn="l"/>
                <a:tab pos="5027613" algn="l"/>
                <a:tab pos="5486400" algn="l"/>
                <a:tab pos="5943600" algn="l"/>
                <a:tab pos="6280150" algn="l"/>
                <a:tab pos="6861175" algn="l"/>
                <a:tab pos="7319963" algn="l"/>
                <a:tab pos="7831138" algn="l"/>
                <a:tab pos="8237538" algn="l"/>
              </a:tabLst>
              <a:defRPr/>
            </a:pPr>
            <a:r>
              <a:rPr kumimoji="0" lang="en-US" altLang="en-US" sz="2800" b="0" i="0" u="none" strike="noStrike" kern="0" cap="none" spc="0" normalizeH="0" baseline="0" noProof="0" dirty="0">
                <a:ln>
                  <a:noFill/>
                </a:ln>
                <a:solidFill>
                  <a:srgbClr val="000000"/>
                </a:solidFill>
                <a:effectLst/>
                <a:uLnTx/>
                <a:uFillTx/>
                <a:ea typeface="+mn-ea"/>
                <a:cs typeface="+mn-cs"/>
              </a:rPr>
              <a:t> 					</a:t>
            </a:r>
            <a:r>
              <a:rPr kumimoji="0" lang="en-US" altLang="en-US" sz="2400" b="0" i="0" u="none" strike="noStrike" kern="0" cap="none" spc="0" normalizeH="0" baseline="0" noProof="0" dirty="0">
                <a:ln>
                  <a:noFill/>
                </a:ln>
                <a:solidFill>
                  <a:srgbClr val="000000"/>
                </a:solidFill>
                <a:effectLst/>
                <a:uLnTx/>
                <a:uFillTx/>
                <a:ea typeface="+mn-ea"/>
                <a:cs typeface="+mn-cs"/>
              </a:rPr>
              <a:t>- - - - - - - - - - - - - - </a:t>
            </a:r>
            <a:r>
              <a:rPr kumimoji="0" lang="en-US" altLang="en-US" sz="2400" b="0" i="0" u="none" strike="noStrike" kern="0" cap="none" spc="0" normalizeH="0" baseline="0" noProof="0" dirty="0" err="1">
                <a:ln>
                  <a:noFill/>
                </a:ln>
                <a:solidFill>
                  <a:srgbClr val="000000"/>
                </a:solidFill>
                <a:effectLst/>
                <a:uLnTx/>
                <a:uFillTx/>
                <a:ea typeface="+mn-ea"/>
                <a:cs typeface="+mn-cs"/>
              </a:rPr>
              <a:t>lb</a:t>
            </a:r>
            <a:r>
              <a:rPr kumimoji="0" lang="en-US" altLang="en-US" sz="2400" b="0" i="0" u="none" strike="noStrike" kern="0" cap="none" spc="0" normalizeH="0" baseline="0" noProof="0" dirty="0">
                <a:ln>
                  <a:noFill/>
                </a:ln>
                <a:solidFill>
                  <a:srgbClr val="000000"/>
                </a:solidFill>
                <a:effectLst/>
                <a:uLnTx/>
                <a:uFillTx/>
                <a:ea typeface="+mn-ea"/>
                <a:cs typeface="+mn-cs"/>
              </a:rPr>
              <a:t>/acre - - - - - - - - - - - - - -</a:t>
            </a:r>
            <a:endParaRPr kumimoji="0" lang="en-US" altLang="en-US" sz="2800" b="0" i="0" u="none" strike="noStrike" kern="0" cap="none" spc="0" normalizeH="0" baseline="0" noProof="0" dirty="0">
              <a:ln>
                <a:noFill/>
              </a:ln>
              <a:solidFill>
                <a:srgbClr val="000000"/>
              </a:solidFill>
              <a:effectLst/>
              <a:uLnTx/>
              <a:uFillTx/>
              <a:ea typeface="+mn-ea"/>
              <a:cs typeface="+mn-cs"/>
            </a:endParaRPr>
          </a:p>
          <a:p>
            <a:pPr marL="0" marR="0" lvl="0" indent="0" algn="l" defTabSz="158750" rtl="0" eaLnBrk="1" fontAlgn="base" latinLnBrk="0" hangingPunct="1">
              <a:lnSpc>
                <a:spcPct val="80000"/>
              </a:lnSpc>
              <a:spcBef>
                <a:spcPct val="20000"/>
              </a:spcBef>
              <a:spcAft>
                <a:spcPct val="0"/>
              </a:spcAft>
              <a:buClr>
                <a:srgbClr val="008000"/>
              </a:buClr>
              <a:buSzPct val="75000"/>
              <a:buFont typeface="Wingdings" panose="05000000000000000000" pitchFamily="2" charset="2"/>
              <a:buNone/>
              <a:tabLst>
                <a:tab pos="458788" algn="l"/>
                <a:tab pos="863600" algn="l"/>
                <a:tab pos="1376363" algn="l"/>
                <a:tab pos="1763713" algn="l"/>
                <a:tab pos="2292350" algn="l"/>
                <a:tab pos="2751138" algn="l"/>
                <a:tab pos="3192463" algn="l"/>
                <a:tab pos="3651250" algn="l"/>
                <a:tab pos="4110038" algn="l"/>
                <a:tab pos="4568825" algn="l"/>
                <a:tab pos="5027613" algn="l"/>
                <a:tab pos="5486400" algn="l"/>
                <a:tab pos="5943600" algn="l"/>
                <a:tab pos="6280150" algn="l"/>
                <a:tab pos="6861175" algn="l"/>
                <a:tab pos="7319963" algn="l"/>
                <a:tab pos="7831138" algn="l"/>
                <a:tab pos="8237538" algn="l"/>
              </a:tabLst>
              <a:defRPr/>
            </a:pPr>
            <a:r>
              <a:rPr kumimoji="0" lang="en-US" altLang="en-US" sz="2800" b="0" i="0" u="none" strike="noStrike" kern="0" cap="none" spc="0" normalizeH="0" baseline="0" noProof="0" dirty="0">
                <a:ln>
                  <a:noFill/>
                </a:ln>
                <a:solidFill>
                  <a:srgbClr val="000000"/>
                </a:solidFill>
                <a:effectLst/>
                <a:uLnTx/>
                <a:uFillTx/>
                <a:ea typeface="+mn-ea"/>
                <a:cs typeface="+mn-cs"/>
              </a:rPr>
              <a:t>151-170			100		  90		60			30			0</a:t>
            </a:r>
          </a:p>
          <a:p>
            <a:pPr marL="0" marR="0" lvl="0" indent="0" algn="l" defTabSz="158750" rtl="0" eaLnBrk="1" fontAlgn="base" latinLnBrk="0" hangingPunct="1">
              <a:lnSpc>
                <a:spcPct val="100000"/>
              </a:lnSpc>
              <a:spcBef>
                <a:spcPct val="20000"/>
              </a:spcBef>
              <a:spcAft>
                <a:spcPct val="0"/>
              </a:spcAft>
              <a:buClr>
                <a:srgbClr val="008000"/>
              </a:buClr>
              <a:buSzPct val="75000"/>
              <a:buFont typeface="Wingdings" panose="05000000000000000000" pitchFamily="2" charset="2"/>
              <a:buNone/>
              <a:tabLst>
                <a:tab pos="458788" algn="l"/>
                <a:tab pos="863600" algn="l"/>
                <a:tab pos="1376363" algn="l"/>
                <a:tab pos="1763713" algn="l"/>
                <a:tab pos="2292350" algn="l"/>
                <a:tab pos="2751138" algn="l"/>
                <a:tab pos="3192463" algn="l"/>
                <a:tab pos="3651250" algn="l"/>
                <a:tab pos="4110038" algn="l"/>
                <a:tab pos="4568825" algn="l"/>
                <a:tab pos="5027613" algn="l"/>
                <a:tab pos="5486400" algn="l"/>
                <a:tab pos="5943600" algn="l"/>
                <a:tab pos="6280150" algn="l"/>
                <a:tab pos="6861175" algn="l"/>
                <a:tab pos="7319963" algn="l"/>
                <a:tab pos="7831138" algn="l"/>
                <a:tab pos="8237538" algn="l"/>
              </a:tabLst>
              <a:defRPr/>
            </a:pPr>
            <a:r>
              <a:rPr kumimoji="0" lang="en-US" altLang="en-US" sz="2800" b="0" i="0" u="none" strike="noStrike" kern="0" cap="none" spc="0" normalizeH="0" baseline="0" noProof="0" dirty="0">
                <a:ln>
                  <a:noFill/>
                </a:ln>
                <a:solidFill>
                  <a:srgbClr val="000000"/>
                </a:solidFill>
                <a:effectLst/>
                <a:uLnTx/>
                <a:uFillTx/>
                <a:ea typeface="+mn-ea"/>
                <a:cs typeface="+mn-cs"/>
              </a:rPr>
              <a:t>171-190			110		100		70			35			0</a:t>
            </a:r>
            <a:endParaRPr kumimoji="0" lang="en-US" altLang="en-US" sz="2800" b="1" i="0" u="none" strike="noStrike" kern="0" cap="none" spc="0" normalizeH="0" baseline="0" noProof="0" dirty="0">
              <a:ln>
                <a:noFill/>
              </a:ln>
              <a:solidFill>
                <a:srgbClr val="000000"/>
              </a:solidFill>
              <a:effectLst/>
              <a:uLnTx/>
              <a:uFillTx/>
              <a:ea typeface="+mn-ea"/>
              <a:cs typeface="+mn-cs"/>
            </a:endParaRPr>
          </a:p>
          <a:p>
            <a:pPr marL="0" marR="0" lvl="0" indent="0" algn="l" defTabSz="158750" rtl="0" eaLnBrk="1" fontAlgn="base" latinLnBrk="0" hangingPunct="1">
              <a:lnSpc>
                <a:spcPct val="100000"/>
              </a:lnSpc>
              <a:spcBef>
                <a:spcPct val="20000"/>
              </a:spcBef>
              <a:spcAft>
                <a:spcPct val="0"/>
              </a:spcAft>
              <a:buClr>
                <a:srgbClr val="008000"/>
              </a:buClr>
              <a:buSzPct val="75000"/>
              <a:buFont typeface="Wingdings" panose="05000000000000000000" pitchFamily="2" charset="2"/>
              <a:buNone/>
              <a:tabLst>
                <a:tab pos="458788" algn="l"/>
                <a:tab pos="863600" algn="l"/>
                <a:tab pos="1376363" algn="l"/>
                <a:tab pos="1763713" algn="l"/>
                <a:tab pos="2292350" algn="l"/>
                <a:tab pos="2751138" algn="l"/>
                <a:tab pos="3192463" algn="l"/>
                <a:tab pos="3651250" algn="l"/>
                <a:tab pos="4110038" algn="l"/>
                <a:tab pos="4568825" algn="l"/>
                <a:tab pos="5027613" algn="l"/>
                <a:tab pos="5486400" algn="l"/>
                <a:tab pos="5943600" algn="l"/>
                <a:tab pos="6280150" algn="l"/>
                <a:tab pos="6861175" algn="l"/>
                <a:tab pos="7319963" algn="l"/>
                <a:tab pos="7831138" algn="l"/>
                <a:tab pos="8237538" algn="l"/>
              </a:tabLst>
              <a:defRPr/>
            </a:pPr>
            <a:r>
              <a:rPr kumimoji="0" lang="en-US" altLang="en-US" sz="2800" b="0" i="0" u="none" strike="noStrike" kern="0" cap="none" spc="0" normalizeH="0" baseline="0" noProof="0" dirty="0">
                <a:ln>
                  <a:noFill/>
                </a:ln>
                <a:solidFill>
                  <a:srgbClr val="000000"/>
                </a:solidFill>
                <a:effectLst/>
                <a:uLnTx/>
                <a:uFillTx/>
                <a:ea typeface="+mn-ea"/>
                <a:cs typeface="+mn-cs"/>
              </a:rPr>
              <a:t>191-210</a:t>
            </a:r>
            <a:r>
              <a:rPr kumimoji="0" lang="en-US" altLang="en-US" sz="2800" b="1" i="0" u="none" strike="noStrike" kern="0" cap="none" spc="0" normalizeH="0" baseline="0" noProof="0" dirty="0">
                <a:ln>
                  <a:noFill/>
                </a:ln>
                <a:solidFill>
                  <a:srgbClr val="2A3D7A"/>
                </a:solidFill>
                <a:effectLst/>
                <a:uLnTx/>
                <a:uFillTx/>
                <a:ea typeface="+mn-ea"/>
                <a:cs typeface="+mn-cs"/>
              </a:rPr>
              <a:t>	</a:t>
            </a:r>
            <a:r>
              <a:rPr kumimoji="0" lang="en-US" altLang="en-US" sz="2800" b="0" i="0" u="none" strike="noStrike" kern="0" cap="none" spc="0" normalizeH="0" baseline="0" noProof="0" dirty="0">
                <a:ln>
                  <a:noFill/>
                </a:ln>
                <a:solidFill>
                  <a:srgbClr val="000000"/>
                </a:solidFill>
                <a:effectLst/>
                <a:uLnTx/>
                <a:uFillTx/>
                <a:ea typeface="+mn-ea"/>
                <a:cs typeface="+mn-cs"/>
              </a:rPr>
              <a:t>		115		105		75			40			0</a:t>
            </a:r>
          </a:p>
          <a:p>
            <a:pPr marL="0" marR="0" lvl="0" indent="0" algn="l" defTabSz="158750" rtl="0" eaLnBrk="1" fontAlgn="base" latinLnBrk="0" hangingPunct="1">
              <a:lnSpc>
                <a:spcPct val="100000"/>
              </a:lnSpc>
              <a:spcBef>
                <a:spcPct val="20000"/>
              </a:spcBef>
              <a:spcAft>
                <a:spcPct val="0"/>
              </a:spcAft>
              <a:buClr>
                <a:srgbClr val="008000"/>
              </a:buClr>
              <a:buSzPct val="75000"/>
              <a:buFont typeface="Wingdings" panose="05000000000000000000" pitchFamily="2" charset="2"/>
              <a:buNone/>
              <a:tabLst>
                <a:tab pos="458788" algn="l"/>
                <a:tab pos="863600" algn="l"/>
                <a:tab pos="1376363" algn="l"/>
                <a:tab pos="1763713" algn="l"/>
                <a:tab pos="2292350" algn="l"/>
                <a:tab pos="2751138" algn="l"/>
                <a:tab pos="3192463" algn="l"/>
                <a:tab pos="3651250" algn="l"/>
                <a:tab pos="4110038" algn="l"/>
                <a:tab pos="4568825" algn="l"/>
                <a:tab pos="5027613" algn="l"/>
                <a:tab pos="5486400" algn="l"/>
                <a:tab pos="5943600" algn="l"/>
                <a:tab pos="6280150" algn="l"/>
                <a:tab pos="6861175" algn="l"/>
                <a:tab pos="7319963" algn="l"/>
                <a:tab pos="7831138" algn="l"/>
                <a:tab pos="8237538" algn="l"/>
              </a:tabLst>
              <a:defRPr/>
            </a:pPr>
            <a:r>
              <a:rPr kumimoji="0" lang="en-US" altLang="en-US" sz="2800" b="0" i="0" u="none" strike="noStrike" kern="0" cap="none" spc="0" normalizeH="0" baseline="0" noProof="0" dirty="0">
                <a:ln>
                  <a:noFill/>
                </a:ln>
                <a:solidFill>
                  <a:srgbClr val="000000"/>
                </a:solidFill>
                <a:effectLst/>
                <a:uLnTx/>
                <a:uFillTx/>
                <a:ea typeface="+mn-ea"/>
                <a:cs typeface="+mn-cs"/>
              </a:rPr>
              <a:t>211-230			125		115		85			 45			0</a:t>
            </a:r>
          </a:p>
        </p:txBody>
      </p:sp>
      <p:sp>
        <p:nvSpPr>
          <p:cNvPr id="5" name="Line 7">
            <a:extLst>
              <a:ext uri="{FF2B5EF4-FFF2-40B4-BE49-F238E27FC236}">
                <a16:creationId xmlns:a16="http://schemas.microsoft.com/office/drawing/2014/main" id="{0217218C-3C9F-F44B-C75A-0194350EA2A7}"/>
              </a:ext>
            </a:extLst>
          </p:cNvPr>
          <p:cNvSpPr>
            <a:spLocks noChangeShapeType="1"/>
          </p:cNvSpPr>
          <p:nvPr/>
        </p:nvSpPr>
        <p:spPr bwMode="auto">
          <a:xfrm>
            <a:off x="1458168" y="1967345"/>
            <a:ext cx="8610600" cy="0"/>
          </a:xfrm>
          <a:prstGeom prst="line">
            <a:avLst/>
          </a:prstGeom>
          <a:noFill/>
          <a:ln w="57150">
            <a:solidFill>
              <a:srgbClr val="5B5249"/>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B5249"/>
              </a:solidFill>
              <a:effectLst/>
              <a:uLnTx/>
              <a:uFillTx/>
              <a:latin typeface="Times New Roman" panose="02020603050405020304" pitchFamily="18" charset="0"/>
            </a:endParaRPr>
          </a:p>
        </p:txBody>
      </p:sp>
      <p:sp>
        <p:nvSpPr>
          <p:cNvPr id="6" name="Line 7">
            <a:extLst>
              <a:ext uri="{FF2B5EF4-FFF2-40B4-BE49-F238E27FC236}">
                <a16:creationId xmlns:a16="http://schemas.microsoft.com/office/drawing/2014/main" id="{C6D31EB2-1F34-D323-100B-E2AAA3F7F4A4}"/>
              </a:ext>
            </a:extLst>
          </p:cNvPr>
          <p:cNvSpPr>
            <a:spLocks noChangeShapeType="1"/>
          </p:cNvSpPr>
          <p:nvPr/>
        </p:nvSpPr>
        <p:spPr bwMode="auto">
          <a:xfrm>
            <a:off x="1458168" y="5823961"/>
            <a:ext cx="8610600" cy="0"/>
          </a:xfrm>
          <a:prstGeom prst="line">
            <a:avLst/>
          </a:prstGeom>
          <a:noFill/>
          <a:ln w="57150">
            <a:solidFill>
              <a:srgbClr val="5B5249"/>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B5249"/>
              </a:solidFill>
              <a:effectLst/>
              <a:uLnTx/>
              <a:uFillTx/>
              <a:latin typeface="Times New Roman" panose="02020603050405020304" pitchFamily="18" charset="0"/>
            </a:endParaRPr>
          </a:p>
        </p:txBody>
      </p:sp>
      <p:sp>
        <p:nvSpPr>
          <p:cNvPr id="7" name="Line 4">
            <a:extLst>
              <a:ext uri="{FF2B5EF4-FFF2-40B4-BE49-F238E27FC236}">
                <a16:creationId xmlns:a16="http://schemas.microsoft.com/office/drawing/2014/main" id="{A439F5BB-0571-9E47-950F-D2BA041AE82B}"/>
              </a:ext>
            </a:extLst>
          </p:cNvPr>
          <p:cNvSpPr>
            <a:spLocks noChangeShapeType="1"/>
          </p:cNvSpPr>
          <p:nvPr/>
        </p:nvSpPr>
        <p:spPr bwMode="auto">
          <a:xfrm>
            <a:off x="3773919" y="3008747"/>
            <a:ext cx="6121401" cy="0"/>
          </a:xfrm>
          <a:prstGeom prst="line">
            <a:avLst/>
          </a:prstGeom>
          <a:noFill/>
          <a:ln w="9525">
            <a:solidFill>
              <a:srgbClr val="5B5249"/>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B5249"/>
              </a:solidFill>
              <a:effectLst/>
              <a:uLnTx/>
              <a:uFillTx/>
              <a:latin typeface="Times New Roman" panose="02020603050405020304" pitchFamily="18" charset="0"/>
            </a:endParaRPr>
          </a:p>
        </p:txBody>
      </p:sp>
    </p:spTree>
    <p:extLst>
      <p:ext uri="{BB962C8B-B14F-4D97-AF65-F5344CB8AC3E}">
        <p14:creationId xmlns:p14="http://schemas.microsoft.com/office/powerpoint/2010/main" val="3675269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86949-2623-6E0B-513B-7C6FE194A829}"/>
              </a:ext>
            </a:extLst>
          </p:cNvPr>
          <p:cNvSpPr>
            <a:spLocks noGrp="1"/>
          </p:cNvSpPr>
          <p:nvPr>
            <p:ph type="title"/>
          </p:nvPr>
        </p:nvSpPr>
        <p:spPr/>
        <p:txBody>
          <a:bodyPr/>
          <a:lstStyle/>
          <a:p>
            <a:r>
              <a:rPr lang="en-US" dirty="0"/>
              <a:t>P Crediting</a:t>
            </a:r>
          </a:p>
        </p:txBody>
      </p:sp>
      <p:sp>
        <p:nvSpPr>
          <p:cNvPr id="3" name="Content Placeholder 2">
            <a:extLst>
              <a:ext uri="{FF2B5EF4-FFF2-40B4-BE49-F238E27FC236}">
                <a16:creationId xmlns:a16="http://schemas.microsoft.com/office/drawing/2014/main" id="{EFC17655-303C-6292-5EFD-E9BD6CE31375}"/>
              </a:ext>
            </a:extLst>
          </p:cNvPr>
          <p:cNvSpPr>
            <a:spLocks noGrp="1"/>
          </p:cNvSpPr>
          <p:nvPr>
            <p:ph idx="1"/>
          </p:nvPr>
        </p:nvSpPr>
        <p:spPr>
          <a:xfrm>
            <a:off x="1236497" y="1825625"/>
            <a:ext cx="4485878" cy="4351338"/>
          </a:xfrm>
        </p:spPr>
        <p:txBody>
          <a:bodyPr/>
          <a:lstStyle/>
          <a:p>
            <a:r>
              <a:rPr lang="en-US" dirty="0"/>
              <a:t>Important that P contributed from sources like manure, biosolids, whey, etc. are properly credited</a:t>
            </a:r>
          </a:p>
        </p:txBody>
      </p:sp>
      <p:pic>
        <p:nvPicPr>
          <p:cNvPr id="7" name="Picture 6" descr="A tractor in a field&#10;&#10;Description automatically generated">
            <a:extLst>
              <a:ext uri="{FF2B5EF4-FFF2-40B4-BE49-F238E27FC236}">
                <a16:creationId xmlns:a16="http://schemas.microsoft.com/office/drawing/2014/main" id="{D99F237C-AEBC-BB31-0A7D-7580029BA2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9627" y="1575406"/>
            <a:ext cx="5370050" cy="3563979"/>
          </a:xfrm>
          <a:prstGeom prst="rect">
            <a:avLst/>
          </a:prstGeom>
        </p:spPr>
      </p:pic>
    </p:spTree>
    <p:extLst>
      <p:ext uri="{BB962C8B-B14F-4D97-AF65-F5344CB8AC3E}">
        <p14:creationId xmlns:p14="http://schemas.microsoft.com/office/powerpoint/2010/main" val="1515875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1ED5C-A299-57B9-5235-7058DC92BB44}"/>
              </a:ext>
            </a:extLst>
          </p:cNvPr>
          <p:cNvSpPr>
            <a:spLocks noGrp="1"/>
          </p:cNvSpPr>
          <p:nvPr>
            <p:ph type="title"/>
          </p:nvPr>
        </p:nvSpPr>
        <p:spPr/>
        <p:txBody>
          <a:bodyPr/>
          <a:lstStyle/>
          <a:p>
            <a:r>
              <a:rPr lang="en-US" dirty="0"/>
              <a:t>Soil Testing Helps Track Trends</a:t>
            </a:r>
          </a:p>
        </p:txBody>
      </p:sp>
      <p:pic>
        <p:nvPicPr>
          <p:cNvPr id="4" name="Picture 3">
            <a:extLst>
              <a:ext uri="{FF2B5EF4-FFF2-40B4-BE49-F238E27FC236}">
                <a16:creationId xmlns:a16="http://schemas.microsoft.com/office/drawing/2014/main" id="{EC00A40B-6D04-C31B-E147-30918F776F3E}"/>
              </a:ext>
            </a:extLst>
          </p:cNvPr>
          <p:cNvPicPr>
            <a:picLocks noChangeAspect="1"/>
          </p:cNvPicPr>
          <p:nvPr/>
        </p:nvPicPr>
        <p:blipFill>
          <a:blip r:embed="rId3"/>
          <a:srcRect l="4116" b="4491"/>
          <a:stretch/>
        </p:blipFill>
        <p:spPr>
          <a:xfrm>
            <a:off x="1721224" y="1467670"/>
            <a:ext cx="8740602" cy="5148284"/>
          </a:xfrm>
          <a:prstGeom prst="rect">
            <a:avLst/>
          </a:prstGeom>
        </p:spPr>
      </p:pic>
      <p:sp>
        <p:nvSpPr>
          <p:cNvPr id="5" name="Right Arrow 4">
            <a:extLst>
              <a:ext uri="{FF2B5EF4-FFF2-40B4-BE49-F238E27FC236}">
                <a16:creationId xmlns:a16="http://schemas.microsoft.com/office/drawing/2014/main" id="{09A1724A-D978-A281-5ED1-82D3D8118E82}"/>
              </a:ext>
            </a:extLst>
          </p:cNvPr>
          <p:cNvSpPr/>
          <p:nvPr/>
        </p:nvSpPr>
        <p:spPr>
          <a:xfrm rot="1067234">
            <a:off x="8597900" y="2691645"/>
            <a:ext cx="2108200" cy="355600"/>
          </a:xfrm>
          <a:prstGeom prst="rightArrow">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5222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5D070-B308-5503-F918-D4C276B1DB5F}"/>
              </a:ext>
            </a:extLst>
          </p:cNvPr>
          <p:cNvSpPr>
            <a:spLocks noGrp="1"/>
          </p:cNvSpPr>
          <p:nvPr>
            <p:ph type="title"/>
          </p:nvPr>
        </p:nvSpPr>
        <p:spPr/>
        <p:txBody>
          <a:bodyPr/>
          <a:lstStyle/>
          <a:p>
            <a:r>
              <a:rPr lang="en-US" dirty="0"/>
              <a:t>Soil Test P Changes Slowly</a:t>
            </a:r>
          </a:p>
        </p:txBody>
      </p:sp>
      <p:sp>
        <p:nvSpPr>
          <p:cNvPr id="3" name="Content Placeholder 2">
            <a:extLst>
              <a:ext uri="{FF2B5EF4-FFF2-40B4-BE49-F238E27FC236}">
                <a16:creationId xmlns:a16="http://schemas.microsoft.com/office/drawing/2014/main" id="{235DCF6F-20A5-D377-E977-2EF58296C716}"/>
              </a:ext>
            </a:extLst>
          </p:cNvPr>
          <p:cNvSpPr>
            <a:spLocks noGrp="1"/>
          </p:cNvSpPr>
          <p:nvPr>
            <p:ph idx="1"/>
          </p:nvPr>
        </p:nvSpPr>
        <p:spPr/>
        <p:txBody>
          <a:bodyPr>
            <a:normAutofit/>
          </a:bodyPr>
          <a:lstStyle/>
          <a:p>
            <a:r>
              <a:rPr lang="en-US" dirty="0"/>
              <a:t>Soil buffering capacity</a:t>
            </a:r>
          </a:p>
          <a:p>
            <a:pPr lvl="1"/>
            <a:r>
              <a:rPr lang="en-US" dirty="0"/>
              <a:t>The amount of fertilizer needed to change the soil test level by 1 ppm.</a:t>
            </a:r>
          </a:p>
          <a:p>
            <a:pPr lvl="1"/>
            <a:r>
              <a:rPr lang="en-US" dirty="0"/>
              <a:t>18 lbs P2O5/acre = 1 ppm change in soil P.</a:t>
            </a:r>
          </a:p>
          <a:p>
            <a:r>
              <a:rPr lang="en-US" dirty="0"/>
              <a:t>Time is required to either lower or raise soil test P levels.</a:t>
            </a:r>
          </a:p>
          <a:p>
            <a:endParaRPr lang="en-US" dirty="0"/>
          </a:p>
          <a:p>
            <a:endParaRPr lang="en-US" dirty="0"/>
          </a:p>
        </p:txBody>
      </p:sp>
    </p:spTree>
    <p:extLst>
      <p:ext uri="{BB962C8B-B14F-4D97-AF65-F5344CB8AC3E}">
        <p14:creationId xmlns:p14="http://schemas.microsoft.com/office/powerpoint/2010/main" val="3579767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A5F51-4B71-FE4F-92B4-2AEBABC01B0F}"/>
              </a:ext>
            </a:extLst>
          </p:cNvPr>
          <p:cNvSpPr>
            <a:spLocks noGrp="1"/>
          </p:cNvSpPr>
          <p:nvPr>
            <p:ph type="title"/>
          </p:nvPr>
        </p:nvSpPr>
        <p:spPr/>
        <p:txBody>
          <a:bodyPr/>
          <a:lstStyle/>
          <a:p>
            <a:r>
              <a:rPr lang="en-US" dirty="0"/>
              <a:t>Soil Test P Changes Slowly: Example</a:t>
            </a:r>
          </a:p>
        </p:txBody>
      </p:sp>
      <p:sp>
        <p:nvSpPr>
          <p:cNvPr id="3" name="Content Placeholder 2">
            <a:extLst>
              <a:ext uri="{FF2B5EF4-FFF2-40B4-BE49-F238E27FC236}">
                <a16:creationId xmlns:a16="http://schemas.microsoft.com/office/drawing/2014/main" id="{475B3C8C-9D86-C85B-70CF-895899D1139D}"/>
              </a:ext>
            </a:extLst>
          </p:cNvPr>
          <p:cNvSpPr>
            <a:spLocks noGrp="1"/>
          </p:cNvSpPr>
          <p:nvPr>
            <p:ph idx="1"/>
          </p:nvPr>
        </p:nvSpPr>
        <p:spPr>
          <a:xfrm>
            <a:off x="1236496" y="1825625"/>
            <a:ext cx="9955087" cy="4638676"/>
          </a:xfrm>
        </p:spPr>
        <p:txBody>
          <a:bodyPr>
            <a:normAutofit/>
          </a:bodyPr>
          <a:lstStyle/>
          <a:p>
            <a:r>
              <a:rPr lang="en-US" dirty="0"/>
              <a:t>Soil test P = 75 ppm (EH)</a:t>
            </a:r>
          </a:p>
          <a:p>
            <a:r>
              <a:rPr lang="en-US" dirty="0"/>
              <a:t>Track draw-down of P over a CCOHHH rotation.</a:t>
            </a:r>
          </a:p>
          <a:p>
            <a:pPr lvl="1"/>
            <a:r>
              <a:rPr lang="en-US" dirty="0"/>
              <a:t>Corn @160 </a:t>
            </a:r>
            <a:r>
              <a:rPr lang="en-US" dirty="0" err="1"/>
              <a:t>bu</a:t>
            </a:r>
            <a:r>
              <a:rPr lang="en-US" dirty="0"/>
              <a:t>/a removes 60 lb P2O5/a/</a:t>
            </a:r>
            <a:r>
              <a:rPr lang="en-US" dirty="0" err="1"/>
              <a:t>yr</a:t>
            </a:r>
            <a:endParaRPr lang="en-US" dirty="0"/>
          </a:p>
          <a:p>
            <a:pPr lvl="1"/>
            <a:r>
              <a:rPr lang="en-US" dirty="0"/>
              <a:t>Oats @ 100 </a:t>
            </a:r>
            <a:r>
              <a:rPr lang="en-US" dirty="0" err="1"/>
              <a:t>bu</a:t>
            </a:r>
            <a:r>
              <a:rPr lang="en-US" dirty="0"/>
              <a:t>/a removes 30 lb P2O5/a/</a:t>
            </a:r>
            <a:r>
              <a:rPr lang="en-US" dirty="0" err="1"/>
              <a:t>yr</a:t>
            </a:r>
            <a:endParaRPr lang="en-US" dirty="0"/>
          </a:p>
          <a:p>
            <a:pPr lvl="1"/>
            <a:r>
              <a:rPr lang="en-US" dirty="0"/>
              <a:t>Alfalfa @ 5 tons/a removes 65 lb P2O5/a/</a:t>
            </a:r>
            <a:r>
              <a:rPr lang="en-US" dirty="0" err="1"/>
              <a:t>yr</a:t>
            </a:r>
            <a:endParaRPr lang="en-US" dirty="0"/>
          </a:p>
          <a:p>
            <a:r>
              <a:rPr lang="en-US" dirty="0"/>
              <a:t>Removal of P2O5 over rotation = </a:t>
            </a:r>
            <a:r>
              <a:rPr lang="en-US" b="1" dirty="0"/>
              <a:t>345 lbs P2O5</a:t>
            </a:r>
          </a:p>
          <a:p>
            <a:r>
              <a:rPr lang="en-US" dirty="0"/>
              <a:t>Change in soil test P = 345 lb P2O5/18 </a:t>
            </a:r>
            <a:r>
              <a:rPr lang="en-US" b="1" dirty="0"/>
              <a:t>= 19 ppm P</a:t>
            </a:r>
          </a:p>
          <a:p>
            <a:endParaRPr lang="en-US" b="1" dirty="0"/>
          </a:p>
          <a:p>
            <a:r>
              <a:rPr lang="en-US" dirty="0"/>
              <a:t>Final Soil Test Level: </a:t>
            </a:r>
            <a:r>
              <a:rPr lang="en-US" b="1" dirty="0"/>
              <a:t>56 ppm (Still EH!)</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3903438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9E8A3-D950-8054-706D-F921BB5619D4}"/>
              </a:ext>
            </a:extLst>
          </p:cNvPr>
          <p:cNvSpPr>
            <a:spLocks noGrp="1"/>
          </p:cNvSpPr>
          <p:nvPr>
            <p:ph type="title"/>
          </p:nvPr>
        </p:nvSpPr>
        <p:spPr/>
        <p:txBody>
          <a:bodyPr/>
          <a:lstStyle/>
          <a:p>
            <a:r>
              <a:rPr lang="en-US" dirty="0"/>
              <a:t>Soil Tests Monitors P Variability on Farm</a:t>
            </a:r>
          </a:p>
        </p:txBody>
      </p:sp>
      <p:pic>
        <p:nvPicPr>
          <p:cNvPr id="4" name="Picture 3">
            <a:extLst>
              <a:ext uri="{FF2B5EF4-FFF2-40B4-BE49-F238E27FC236}">
                <a16:creationId xmlns:a16="http://schemas.microsoft.com/office/drawing/2014/main" id="{306028AE-4A1E-5698-9D8A-4F50B1850822}"/>
              </a:ext>
            </a:extLst>
          </p:cNvPr>
          <p:cNvPicPr>
            <a:picLocks noChangeAspect="1"/>
          </p:cNvPicPr>
          <p:nvPr/>
        </p:nvPicPr>
        <p:blipFill>
          <a:blip r:embed="rId3"/>
          <a:srcRect l="5642" t="2822" r="4788" b="4365"/>
          <a:stretch/>
        </p:blipFill>
        <p:spPr>
          <a:xfrm>
            <a:off x="2056151" y="1735658"/>
            <a:ext cx="8079698" cy="4542020"/>
          </a:xfrm>
          <a:prstGeom prst="rect">
            <a:avLst/>
          </a:prstGeom>
        </p:spPr>
      </p:pic>
      <p:sp>
        <p:nvSpPr>
          <p:cNvPr id="5" name="Rectangle 4">
            <a:extLst>
              <a:ext uri="{FF2B5EF4-FFF2-40B4-BE49-F238E27FC236}">
                <a16:creationId xmlns:a16="http://schemas.microsoft.com/office/drawing/2014/main" id="{96D666AF-8A5E-F2EE-512E-62C074753B09}"/>
              </a:ext>
            </a:extLst>
          </p:cNvPr>
          <p:cNvSpPr>
            <a:spLocks noChangeArrowheads="1"/>
          </p:cNvSpPr>
          <p:nvPr/>
        </p:nvSpPr>
        <p:spPr bwMode="auto">
          <a:xfrm>
            <a:off x="3088753" y="4586289"/>
            <a:ext cx="6800313" cy="211666"/>
          </a:xfrm>
          <a:prstGeom prst="rect">
            <a:avLst/>
          </a:prstGeom>
          <a:solidFill>
            <a:srgbClr val="C3E684">
              <a:alpha val="50195"/>
            </a:srgbClr>
          </a:solidFill>
          <a:ln w="28575">
            <a:solidFill>
              <a:srgbClr val="B0AE6A"/>
            </a:solidFill>
            <a:miter lim="800000"/>
            <a:headEnd/>
            <a:tailEnd/>
          </a:ln>
        </p:spPr>
        <p:txBody>
          <a:bodyPr wrap="none" anchor="ctr"/>
          <a:lstStyle>
            <a:lvl1pPr>
              <a:spcBef>
                <a:spcPct val="20000"/>
              </a:spcBef>
              <a:buClr>
                <a:srgbClr val="008000"/>
              </a:buClr>
              <a:buSzPct val="75000"/>
              <a:buFont typeface="Wingdings" panose="05000000000000000000" pitchFamily="2" charset="2"/>
              <a:buChar char="n"/>
              <a:defRPr sz="3200">
                <a:solidFill>
                  <a:srgbClr val="003300"/>
                </a:solidFill>
                <a:latin typeface="Arial" panose="020B0604020202020204" pitchFamily="34" charset="0"/>
              </a:defRPr>
            </a:lvl1pPr>
            <a:lvl2pPr marL="742950" indent="-285750">
              <a:spcBef>
                <a:spcPct val="20000"/>
              </a:spcBef>
              <a:buClr>
                <a:srgbClr val="A36705"/>
              </a:buClr>
              <a:buSzPct val="75000"/>
              <a:buFont typeface="Wingdings" panose="05000000000000000000" pitchFamily="2" charset="2"/>
              <a:buChar char="n"/>
              <a:defRPr sz="2800">
                <a:solidFill>
                  <a:srgbClr val="003300"/>
                </a:solidFill>
                <a:latin typeface="Arial" panose="020B0604020202020204" pitchFamily="34" charset="0"/>
              </a:defRPr>
            </a:lvl2pPr>
            <a:lvl3pPr marL="1143000" indent="-228600">
              <a:spcBef>
                <a:spcPct val="20000"/>
              </a:spcBef>
              <a:buClr>
                <a:srgbClr val="000000"/>
              </a:buClr>
              <a:buSzPct val="65000"/>
              <a:buFont typeface="Wingdings" panose="05000000000000000000" pitchFamily="2" charset="2"/>
              <a:buChar char="n"/>
              <a:defRPr sz="2400">
                <a:solidFill>
                  <a:srgbClr val="003300"/>
                </a:solidFill>
                <a:latin typeface="Arial" panose="020B0604020202020204" pitchFamily="34" charset="0"/>
              </a:defRPr>
            </a:lvl3pPr>
            <a:lvl4pPr marL="1600200" indent="-228600">
              <a:spcBef>
                <a:spcPct val="20000"/>
              </a:spcBef>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4pPr>
            <a:lvl5pPr marL="2057400" indent="-228600">
              <a:spcBef>
                <a:spcPct val="20000"/>
              </a:spcBef>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5pPr>
            <a:lvl6pPr marL="25146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6pPr>
            <a:lvl7pPr marL="29718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7pPr>
            <a:lvl8pPr marL="34290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8pPr>
            <a:lvl9pPr marL="38862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5B5249"/>
              </a:solidFill>
              <a:effectLst/>
              <a:uLnTx/>
              <a:uFillTx/>
              <a:latin typeface="Times New Roman" panose="02020603050405020304" pitchFamily="18" charset="0"/>
            </a:endParaRPr>
          </a:p>
        </p:txBody>
      </p:sp>
    </p:spTree>
    <p:extLst>
      <p:ext uri="{BB962C8B-B14F-4D97-AF65-F5344CB8AC3E}">
        <p14:creationId xmlns:p14="http://schemas.microsoft.com/office/powerpoint/2010/main" val="108013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5C495-260C-DA9A-D94B-1BDFFD97D315}"/>
              </a:ext>
            </a:extLst>
          </p:cNvPr>
          <p:cNvSpPr>
            <a:spLocks noGrp="1"/>
          </p:cNvSpPr>
          <p:nvPr>
            <p:ph type="title"/>
          </p:nvPr>
        </p:nvSpPr>
        <p:spPr/>
        <p:txBody>
          <a:bodyPr/>
          <a:lstStyle/>
          <a:p>
            <a:r>
              <a:rPr lang="en-US" dirty="0"/>
              <a:t>Phosphorus Deficiency</a:t>
            </a:r>
          </a:p>
        </p:txBody>
      </p:sp>
      <p:sp>
        <p:nvSpPr>
          <p:cNvPr id="3" name="Content Placeholder 2">
            <a:extLst>
              <a:ext uri="{FF2B5EF4-FFF2-40B4-BE49-F238E27FC236}">
                <a16:creationId xmlns:a16="http://schemas.microsoft.com/office/drawing/2014/main" id="{EDECA5D3-C96F-E8B2-0380-22DC8818CEF6}"/>
              </a:ext>
            </a:extLst>
          </p:cNvPr>
          <p:cNvSpPr>
            <a:spLocks noGrp="1"/>
          </p:cNvSpPr>
          <p:nvPr>
            <p:ph idx="1"/>
          </p:nvPr>
        </p:nvSpPr>
        <p:spPr>
          <a:xfrm>
            <a:off x="1236497" y="1606989"/>
            <a:ext cx="9955087" cy="4351338"/>
          </a:xfrm>
        </p:spPr>
        <p:txBody>
          <a:bodyPr/>
          <a:lstStyle/>
          <a:p>
            <a:r>
              <a:rPr lang="en-US" dirty="0"/>
              <a:t>Rare in Wisconsin</a:t>
            </a:r>
          </a:p>
          <a:p>
            <a:pPr lvl="1"/>
            <a:r>
              <a:rPr lang="en-US" dirty="0"/>
              <a:t>Long term P additions exceeding P removal by crops</a:t>
            </a:r>
          </a:p>
          <a:p>
            <a:r>
              <a:rPr lang="en-US" dirty="0"/>
              <a:t>Deficiency Symptoms</a:t>
            </a:r>
          </a:p>
          <a:p>
            <a:pPr lvl="1"/>
            <a:r>
              <a:rPr lang="en-US" dirty="0"/>
              <a:t>P is mobile in plants, so deficiency shows up on older leaves first</a:t>
            </a:r>
          </a:p>
          <a:p>
            <a:pPr lvl="1"/>
            <a:r>
              <a:rPr lang="en-US" dirty="0"/>
              <a:t>Corn: seedling appears purple (caused by factors besides soil Test P)</a:t>
            </a:r>
          </a:p>
          <a:p>
            <a:pPr lvl="2"/>
            <a:r>
              <a:rPr lang="en-US" dirty="0"/>
              <a:t>Slow root development, hybrid characteristic, herbicide injury, etc.</a:t>
            </a:r>
          </a:p>
          <a:p>
            <a:pPr lvl="1"/>
            <a:endParaRPr lang="en-US" dirty="0"/>
          </a:p>
        </p:txBody>
      </p:sp>
      <p:pic>
        <p:nvPicPr>
          <p:cNvPr id="5" name="Picture 4">
            <a:extLst>
              <a:ext uri="{FF2B5EF4-FFF2-40B4-BE49-F238E27FC236}">
                <a16:creationId xmlns:a16="http://schemas.microsoft.com/office/drawing/2014/main" id="{C53B7EB1-7CA0-630C-85CA-F694991B6A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4528" y="4152738"/>
            <a:ext cx="3706547" cy="2194509"/>
          </a:xfrm>
          <a:prstGeom prst="rect">
            <a:avLst/>
          </a:prstGeom>
        </p:spPr>
      </p:pic>
      <p:pic>
        <p:nvPicPr>
          <p:cNvPr id="6" name="Picture 5">
            <a:extLst>
              <a:ext uri="{FF2B5EF4-FFF2-40B4-BE49-F238E27FC236}">
                <a16:creationId xmlns:a16="http://schemas.microsoft.com/office/drawing/2014/main" id="{8595DB5B-9BC6-4B36-12F9-C7142122CC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38195" y="4152738"/>
            <a:ext cx="3414292" cy="2192472"/>
          </a:xfrm>
          <a:prstGeom prst="rect">
            <a:avLst/>
          </a:prstGeom>
        </p:spPr>
      </p:pic>
      <p:pic>
        <p:nvPicPr>
          <p:cNvPr id="7" name="Picture 6">
            <a:extLst>
              <a:ext uri="{FF2B5EF4-FFF2-40B4-BE49-F238E27FC236}">
                <a16:creationId xmlns:a16="http://schemas.microsoft.com/office/drawing/2014/main" id="{095223B0-CADB-27E9-0A06-1A7FF80E151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749981" y="780222"/>
            <a:ext cx="2846242" cy="1542034"/>
          </a:xfrm>
          <a:prstGeom prst="rect">
            <a:avLst/>
          </a:prstGeom>
        </p:spPr>
      </p:pic>
    </p:spTree>
    <p:extLst>
      <p:ext uri="{BB962C8B-B14F-4D97-AF65-F5344CB8AC3E}">
        <p14:creationId xmlns:p14="http://schemas.microsoft.com/office/powerpoint/2010/main" val="2052423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C6420-4F51-C543-A551-47473C384FDA}"/>
              </a:ext>
            </a:extLst>
          </p:cNvPr>
          <p:cNvSpPr>
            <a:spLocks noGrp="1"/>
          </p:cNvSpPr>
          <p:nvPr>
            <p:ph type="title"/>
          </p:nvPr>
        </p:nvSpPr>
        <p:spPr/>
        <p:txBody>
          <a:bodyPr/>
          <a:lstStyle/>
          <a:p>
            <a:r>
              <a:rPr lang="en-US" dirty="0"/>
              <a:t>P Fertilizers &amp; Application Strategies</a:t>
            </a:r>
          </a:p>
        </p:txBody>
      </p:sp>
      <p:sp>
        <p:nvSpPr>
          <p:cNvPr id="3" name="Text Placeholder 2">
            <a:extLst>
              <a:ext uri="{FF2B5EF4-FFF2-40B4-BE49-F238E27FC236}">
                <a16:creationId xmlns:a16="http://schemas.microsoft.com/office/drawing/2014/main" id="{917DECC2-513B-959D-D39E-723188A47F07}"/>
              </a:ext>
            </a:extLst>
          </p:cNvPr>
          <p:cNvSpPr>
            <a:spLocks noGrp="1"/>
          </p:cNvSpPr>
          <p:nvPr>
            <p:ph type="body" sz="quarter" idx="10"/>
          </p:nvPr>
        </p:nvSpPr>
        <p:spPr/>
        <p:txBody>
          <a:bodyPr/>
          <a:lstStyle/>
          <a:p>
            <a:endParaRPr lang="en-US" dirty="0">
              <a:ea typeface="Calibri"/>
              <a:cs typeface="Calibri"/>
            </a:endParaRPr>
          </a:p>
        </p:txBody>
      </p:sp>
    </p:spTree>
    <p:extLst>
      <p:ext uri="{BB962C8B-B14F-4D97-AF65-F5344CB8AC3E}">
        <p14:creationId xmlns:p14="http://schemas.microsoft.com/office/powerpoint/2010/main" val="292507413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1EB7F-F2EE-4A29-B36A-9A47905FD22E}"/>
              </a:ext>
            </a:extLst>
          </p:cNvPr>
          <p:cNvSpPr>
            <a:spLocks noGrp="1"/>
          </p:cNvSpPr>
          <p:nvPr>
            <p:ph type="title"/>
          </p:nvPr>
        </p:nvSpPr>
        <p:spPr/>
        <p:txBody>
          <a:bodyPr/>
          <a:lstStyle/>
          <a:p>
            <a:r>
              <a:rPr lang="en-US" dirty="0"/>
              <a:t>Phosphorus Fertilizers</a:t>
            </a:r>
          </a:p>
        </p:txBody>
      </p:sp>
      <p:sp>
        <p:nvSpPr>
          <p:cNvPr id="4" name="Rectangle 3">
            <a:extLst>
              <a:ext uri="{FF2B5EF4-FFF2-40B4-BE49-F238E27FC236}">
                <a16:creationId xmlns:a16="http://schemas.microsoft.com/office/drawing/2014/main" id="{92F40ABF-7CB5-46D7-4839-7D2ADA243CA1}"/>
              </a:ext>
            </a:extLst>
          </p:cNvPr>
          <p:cNvSpPr txBox="1">
            <a:spLocks noChangeArrowheads="1"/>
          </p:cNvSpPr>
          <p:nvPr/>
        </p:nvSpPr>
        <p:spPr bwMode="auto">
          <a:xfrm>
            <a:off x="991892" y="1800183"/>
            <a:ext cx="1049235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spAutoFit/>
          </a:bodyPr>
          <a:lstStyle>
            <a:lvl1pPr marL="228600" indent="-228600" algn="l" defTabSz="914400" rtl="0" eaLnBrk="1" latinLnBrk="0" hangingPunct="1">
              <a:lnSpc>
                <a:spcPct val="90000"/>
              </a:lnSpc>
              <a:spcBef>
                <a:spcPct val="20000"/>
              </a:spcBef>
              <a:buClr>
                <a:srgbClr val="008000"/>
              </a:buClr>
              <a:buSzPct val="75000"/>
              <a:buFont typeface="Wingdings" panose="05000000000000000000" pitchFamily="2" charset="2"/>
              <a:buChar char="n"/>
              <a:defRPr sz="3200" kern="1200">
                <a:solidFill>
                  <a:srgbClr val="003300"/>
                </a:solidFill>
                <a:latin typeface="Arial" panose="020B0604020202020204" pitchFamily="34" charset="0"/>
                <a:ea typeface="+mn-ea"/>
                <a:cs typeface="+mn-cs"/>
              </a:defRPr>
            </a:lvl1pPr>
            <a:lvl2pPr marL="742950" indent="-285750" algn="l" defTabSz="914400" rtl="0" eaLnBrk="1" latinLnBrk="0" hangingPunct="1">
              <a:lnSpc>
                <a:spcPct val="90000"/>
              </a:lnSpc>
              <a:spcBef>
                <a:spcPct val="20000"/>
              </a:spcBef>
              <a:buClr>
                <a:srgbClr val="A36705"/>
              </a:buClr>
              <a:buSzPct val="75000"/>
              <a:buFont typeface="Wingdings" panose="05000000000000000000" pitchFamily="2" charset="2"/>
              <a:buChar char="n"/>
              <a:defRPr sz="2800" kern="1200">
                <a:solidFill>
                  <a:srgbClr val="003300"/>
                </a:solidFill>
                <a:latin typeface="Arial" panose="020B0604020202020204" pitchFamily="34" charset="0"/>
                <a:ea typeface="+mn-ea"/>
                <a:cs typeface="+mn-cs"/>
              </a:defRPr>
            </a:lvl2pPr>
            <a:lvl3pPr marL="1143000" indent="-228600" algn="l" defTabSz="914400" rtl="0" eaLnBrk="1" latinLnBrk="0" hangingPunct="1">
              <a:lnSpc>
                <a:spcPct val="90000"/>
              </a:lnSpc>
              <a:spcBef>
                <a:spcPct val="20000"/>
              </a:spcBef>
              <a:buClr>
                <a:srgbClr val="000000"/>
              </a:buClr>
              <a:buSzPct val="65000"/>
              <a:buFont typeface="Wingdings" panose="05000000000000000000" pitchFamily="2" charset="2"/>
              <a:buChar char="n"/>
              <a:defRPr sz="2400" kern="1200">
                <a:solidFill>
                  <a:srgbClr val="003300"/>
                </a:solidFill>
                <a:latin typeface="Arial" panose="020B0604020202020204" pitchFamily="34" charset="0"/>
                <a:ea typeface="+mn-ea"/>
                <a:cs typeface="+mn-cs"/>
              </a:defRPr>
            </a:lvl3pPr>
            <a:lvl4pPr marL="1600200" indent="-228600" algn="l" defTabSz="914400" rtl="0" eaLnBrk="1" latinLnBrk="0" hangingPunct="1">
              <a:lnSpc>
                <a:spcPct val="90000"/>
              </a:lnSpc>
              <a:spcBef>
                <a:spcPct val="20000"/>
              </a:spcBef>
              <a:buClr>
                <a:srgbClr val="000000"/>
              </a:buClr>
              <a:buSzPct val="65000"/>
              <a:buFont typeface="Wingdings" panose="05000000000000000000" pitchFamily="2" charset="2"/>
              <a:buChar char="n"/>
              <a:defRPr sz="2000" kern="1200">
                <a:solidFill>
                  <a:srgbClr val="003300"/>
                </a:solidFill>
                <a:latin typeface="Arial" panose="020B0604020202020204" pitchFamily="34" charset="0"/>
                <a:ea typeface="+mn-ea"/>
                <a:cs typeface="+mn-cs"/>
              </a:defRPr>
            </a:lvl4pPr>
            <a:lvl5pPr marL="2057400" indent="-228600" algn="l" defTabSz="914400" rtl="0" eaLnBrk="1" latinLnBrk="0" hangingPunct="1">
              <a:lnSpc>
                <a:spcPct val="90000"/>
              </a:lnSpc>
              <a:spcBef>
                <a:spcPct val="20000"/>
              </a:spcBef>
              <a:buClr>
                <a:srgbClr val="000000"/>
              </a:buClr>
              <a:buSzPct val="65000"/>
              <a:buFont typeface="Wingdings" panose="05000000000000000000" pitchFamily="2" charset="2"/>
              <a:buChar char="n"/>
              <a:defRPr sz="2000" kern="1200">
                <a:solidFill>
                  <a:srgbClr val="003300"/>
                </a:solidFill>
                <a:latin typeface="Arial" panose="020B0604020202020204" pitchFamily="34" charset="0"/>
                <a:ea typeface="+mn-ea"/>
                <a:cs typeface="+mn-cs"/>
              </a:defRPr>
            </a:lvl5pPr>
            <a:lvl6pPr marL="2514600" indent="-228600" algn="l" defTabSz="914400" rtl="0" eaLnBrk="0" fontAlgn="base" latinLnBrk="0" hangingPunct="0">
              <a:lnSpc>
                <a:spcPct val="90000"/>
              </a:lnSpc>
              <a:spcBef>
                <a:spcPct val="20000"/>
              </a:spcBef>
              <a:spcAft>
                <a:spcPct val="0"/>
              </a:spcAft>
              <a:buClr>
                <a:srgbClr val="000000"/>
              </a:buClr>
              <a:buSzPct val="65000"/>
              <a:buFont typeface="Wingdings" panose="05000000000000000000" pitchFamily="2" charset="2"/>
              <a:buChar char="n"/>
              <a:defRPr sz="2000" kern="1200">
                <a:solidFill>
                  <a:srgbClr val="003300"/>
                </a:solidFill>
                <a:latin typeface="Arial" panose="020B0604020202020204" pitchFamily="34" charset="0"/>
                <a:ea typeface="+mn-ea"/>
                <a:cs typeface="+mn-cs"/>
              </a:defRPr>
            </a:lvl6pPr>
            <a:lvl7pPr marL="2971800" indent="-228600" algn="l" defTabSz="914400" rtl="0" eaLnBrk="0" fontAlgn="base" latinLnBrk="0" hangingPunct="0">
              <a:lnSpc>
                <a:spcPct val="90000"/>
              </a:lnSpc>
              <a:spcBef>
                <a:spcPct val="20000"/>
              </a:spcBef>
              <a:spcAft>
                <a:spcPct val="0"/>
              </a:spcAft>
              <a:buClr>
                <a:srgbClr val="000000"/>
              </a:buClr>
              <a:buSzPct val="65000"/>
              <a:buFont typeface="Wingdings" panose="05000000000000000000" pitchFamily="2" charset="2"/>
              <a:buChar char="n"/>
              <a:defRPr sz="2000" kern="1200">
                <a:solidFill>
                  <a:srgbClr val="003300"/>
                </a:solidFill>
                <a:latin typeface="Arial" panose="020B0604020202020204" pitchFamily="34" charset="0"/>
                <a:ea typeface="+mn-ea"/>
                <a:cs typeface="+mn-cs"/>
              </a:defRPr>
            </a:lvl7pPr>
            <a:lvl8pPr marL="3429000" indent="-228600" algn="l" defTabSz="914400" rtl="0" eaLnBrk="0" fontAlgn="base" latinLnBrk="0" hangingPunct="0">
              <a:lnSpc>
                <a:spcPct val="90000"/>
              </a:lnSpc>
              <a:spcBef>
                <a:spcPct val="20000"/>
              </a:spcBef>
              <a:spcAft>
                <a:spcPct val="0"/>
              </a:spcAft>
              <a:buClr>
                <a:srgbClr val="000000"/>
              </a:buClr>
              <a:buSzPct val="65000"/>
              <a:buFont typeface="Wingdings" panose="05000000000000000000" pitchFamily="2" charset="2"/>
              <a:buChar char="n"/>
              <a:defRPr sz="2000" kern="1200">
                <a:solidFill>
                  <a:srgbClr val="003300"/>
                </a:solidFill>
                <a:latin typeface="Arial" panose="020B0604020202020204" pitchFamily="34" charset="0"/>
                <a:ea typeface="+mn-ea"/>
                <a:cs typeface="+mn-cs"/>
              </a:defRPr>
            </a:lvl8pPr>
            <a:lvl9pPr marL="3886200" indent="-228600" algn="l" defTabSz="914400" rtl="0" eaLnBrk="0" fontAlgn="base" latinLnBrk="0" hangingPunct="0">
              <a:lnSpc>
                <a:spcPct val="90000"/>
              </a:lnSpc>
              <a:spcBef>
                <a:spcPct val="20000"/>
              </a:spcBef>
              <a:spcAft>
                <a:spcPct val="0"/>
              </a:spcAft>
              <a:buClr>
                <a:srgbClr val="000000"/>
              </a:buClr>
              <a:buSzPct val="65000"/>
              <a:buFont typeface="Wingdings" panose="05000000000000000000" pitchFamily="2" charset="2"/>
              <a:buChar char="n"/>
              <a:defRPr sz="2000" kern="1200">
                <a:solidFill>
                  <a:srgbClr val="003300"/>
                </a:solidFill>
                <a:latin typeface="Arial" panose="020B0604020202020204" pitchFamily="34" charset="0"/>
                <a:ea typeface="+mn-ea"/>
                <a:cs typeface="+mn-cs"/>
              </a:defRPr>
            </a:lvl9pPr>
          </a:lstStyle>
          <a:p>
            <a:pPr>
              <a:spcBef>
                <a:spcPct val="0"/>
              </a:spcBef>
              <a:buClrTx/>
              <a:buSzTx/>
              <a:buFontTx/>
              <a:buNone/>
            </a:pPr>
            <a:r>
              <a:rPr lang="en-US" altLang="en-US" sz="1800" dirty="0">
                <a:solidFill>
                  <a:srgbClr val="000000"/>
                </a:solidFill>
                <a:latin typeface="+mn-lt"/>
              </a:rPr>
              <a:t>		</a:t>
            </a:r>
            <a:r>
              <a:rPr lang="en-US" altLang="en-US" sz="2800" dirty="0">
                <a:solidFill>
                  <a:srgbClr val="000000"/>
                </a:solidFill>
                <a:latin typeface="+mn-lt"/>
              </a:rPr>
              <a:t>Fertilizer 		         	  	Fertilizer 		  Water</a:t>
            </a:r>
          </a:p>
          <a:p>
            <a:pPr>
              <a:spcBef>
                <a:spcPct val="0"/>
              </a:spcBef>
              <a:buClrTx/>
              <a:buSzTx/>
              <a:buFontTx/>
              <a:buNone/>
            </a:pPr>
            <a:r>
              <a:rPr lang="en-US" altLang="en-US" sz="2800" dirty="0">
                <a:solidFill>
                  <a:srgbClr val="000000"/>
                </a:solidFill>
                <a:latin typeface="+mn-lt"/>
              </a:rPr>
              <a:t>  	    			    	  	  	Analysis	         	Solubility</a:t>
            </a:r>
          </a:p>
          <a:p>
            <a:pPr>
              <a:spcBef>
                <a:spcPct val="0"/>
              </a:spcBef>
              <a:buClrTx/>
              <a:buSzTx/>
              <a:buFontTx/>
              <a:buNone/>
            </a:pPr>
            <a:r>
              <a:rPr lang="en-US" altLang="en-US" sz="2800" dirty="0">
                <a:solidFill>
                  <a:srgbClr val="000000"/>
                </a:solidFill>
                <a:latin typeface="+mn-lt"/>
              </a:rPr>
              <a:t>				       	       	          </a:t>
            </a:r>
            <a:r>
              <a:rPr lang="en-US" altLang="en-US" sz="2400" dirty="0">
                <a:solidFill>
                  <a:srgbClr val="000000"/>
                </a:solidFill>
                <a:latin typeface="+mn-lt"/>
              </a:rPr>
              <a:t>N-P</a:t>
            </a:r>
            <a:r>
              <a:rPr lang="en-US" altLang="en-US" sz="2400" baseline="-25000" dirty="0">
                <a:solidFill>
                  <a:srgbClr val="000000"/>
                </a:solidFill>
                <a:latin typeface="+mn-lt"/>
              </a:rPr>
              <a:t>2</a:t>
            </a:r>
            <a:r>
              <a:rPr lang="en-US" altLang="en-US" sz="2400" dirty="0">
                <a:solidFill>
                  <a:srgbClr val="000000"/>
                </a:solidFill>
                <a:latin typeface="+mn-lt"/>
              </a:rPr>
              <a:t>O</a:t>
            </a:r>
            <a:r>
              <a:rPr lang="en-US" altLang="en-US" sz="2400" baseline="-25000" dirty="0">
                <a:solidFill>
                  <a:srgbClr val="000000"/>
                </a:solidFill>
                <a:latin typeface="+mn-lt"/>
              </a:rPr>
              <a:t>5</a:t>
            </a:r>
            <a:r>
              <a:rPr lang="en-US" altLang="en-US" sz="2400" dirty="0">
                <a:solidFill>
                  <a:srgbClr val="000000"/>
                </a:solidFill>
                <a:latin typeface="+mn-lt"/>
              </a:rPr>
              <a:t>-K</a:t>
            </a:r>
            <a:r>
              <a:rPr lang="en-US" altLang="en-US" sz="2400" baseline="-25000" dirty="0">
                <a:solidFill>
                  <a:srgbClr val="000000"/>
                </a:solidFill>
                <a:latin typeface="+mn-lt"/>
              </a:rPr>
              <a:t>2</a:t>
            </a:r>
            <a:r>
              <a:rPr lang="en-US" altLang="en-US" sz="2400" dirty="0">
                <a:solidFill>
                  <a:srgbClr val="000000"/>
                </a:solidFill>
                <a:latin typeface="+mn-lt"/>
              </a:rPr>
              <a:t>O</a:t>
            </a:r>
            <a:r>
              <a:rPr lang="en-US" altLang="en-US" sz="2800" dirty="0">
                <a:solidFill>
                  <a:srgbClr val="000000"/>
                </a:solidFill>
                <a:latin typeface="+mn-lt"/>
              </a:rPr>
              <a:t>		  </a:t>
            </a:r>
            <a:r>
              <a:rPr lang="en-US" altLang="en-US" sz="2400" dirty="0">
                <a:solidFill>
                  <a:srgbClr val="000000"/>
                </a:solidFill>
                <a:latin typeface="+mn-lt"/>
              </a:rPr>
              <a:t>- - % - -</a:t>
            </a:r>
          </a:p>
          <a:p>
            <a:pPr>
              <a:spcBef>
                <a:spcPct val="0"/>
              </a:spcBef>
              <a:buClrTx/>
              <a:buSzTx/>
              <a:buFontTx/>
              <a:buNone/>
            </a:pPr>
            <a:endParaRPr lang="en-US" altLang="en-US" sz="2800" dirty="0">
              <a:solidFill>
                <a:srgbClr val="000000"/>
              </a:solidFill>
              <a:latin typeface="Arial Narrow" panose="020B0606020202030204" pitchFamily="34" charset="0"/>
            </a:endParaRPr>
          </a:p>
          <a:p>
            <a:pPr>
              <a:spcBef>
                <a:spcPct val="0"/>
              </a:spcBef>
              <a:buClrTx/>
              <a:buSzTx/>
              <a:buFontTx/>
              <a:buNone/>
            </a:pPr>
            <a:r>
              <a:rPr lang="en-US" altLang="en-US" sz="2800" dirty="0">
                <a:solidFill>
                  <a:srgbClr val="000000"/>
                </a:solidFill>
                <a:latin typeface="+mn-lt"/>
              </a:rPr>
              <a:t>Ammonium polyphosphate </a:t>
            </a:r>
            <a:r>
              <a:rPr lang="en-US" altLang="en-US" sz="2400" dirty="0">
                <a:solidFill>
                  <a:srgbClr val="000000"/>
                </a:solidFill>
                <a:latin typeface="+mn-lt"/>
              </a:rPr>
              <a:t>(</a:t>
            </a:r>
            <a:r>
              <a:rPr lang="en-US" altLang="en-US" sz="2400" dirty="0" err="1">
                <a:solidFill>
                  <a:srgbClr val="000000"/>
                </a:solidFill>
                <a:latin typeface="+mn-lt"/>
              </a:rPr>
              <a:t>liq</a:t>
            </a:r>
            <a:r>
              <a:rPr lang="en-US" altLang="en-US" sz="2400" dirty="0">
                <a:solidFill>
                  <a:srgbClr val="000000"/>
                </a:solidFill>
                <a:latin typeface="+mn-lt"/>
              </a:rPr>
              <a:t>/dry)      </a:t>
            </a:r>
            <a:r>
              <a:rPr lang="en-US" altLang="en-US" sz="2800" dirty="0">
                <a:solidFill>
                  <a:srgbClr val="000000"/>
                </a:solidFill>
                <a:latin typeface="+mn-lt"/>
              </a:rPr>
              <a:t>10-34-0</a:t>
            </a:r>
            <a:r>
              <a:rPr lang="en-US" altLang="en-US" dirty="0">
                <a:solidFill>
                  <a:srgbClr val="000000"/>
                </a:solidFill>
                <a:latin typeface="+mn-lt"/>
              </a:rPr>
              <a:t>/</a:t>
            </a:r>
            <a:r>
              <a:rPr lang="en-US" altLang="en-US" sz="2800" dirty="0">
                <a:solidFill>
                  <a:srgbClr val="000000"/>
                </a:solidFill>
                <a:latin typeface="+mn-lt"/>
              </a:rPr>
              <a:t>15-62-0.      100</a:t>
            </a:r>
          </a:p>
          <a:p>
            <a:pPr>
              <a:spcBef>
                <a:spcPct val="0"/>
              </a:spcBef>
              <a:buClrTx/>
              <a:buSzTx/>
              <a:buFontTx/>
              <a:buNone/>
            </a:pPr>
            <a:r>
              <a:rPr lang="en-US" altLang="en-US" sz="2800" b="1" dirty="0">
                <a:solidFill>
                  <a:srgbClr val="000000"/>
                </a:solidFill>
                <a:latin typeface="+mn-lt"/>
              </a:rPr>
              <a:t>Diammonium phosphate (DAP) </a:t>
            </a:r>
            <a:r>
              <a:rPr lang="en-US" altLang="en-US" sz="2800" dirty="0">
                <a:solidFill>
                  <a:srgbClr val="000000"/>
                </a:solidFill>
                <a:latin typeface="+mn-lt"/>
              </a:rPr>
              <a:t>	18-46-0	   	    95+</a:t>
            </a:r>
          </a:p>
          <a:p>
            <a:pPr>
              <a:spcBef>
                <a:spcPct val="0"/>
              </a:spcBef>
              <a:buClrTx/>
              <a:buSzTx/>
              <a:buFontTx/>
              <a:buNone/>
            </a:pPr>
            <a:r>
              <a:rPr lang="en-US" altLang="en-US" sz="2800" dirty="0">
                <a:solidFill>
                  <a:srgbClr val="000000"/>
                </a:solidFill>
                <a:latin typeface="+mn-lt"/>
              </a:rPr>
              <a:t>Monoammonium phosphate (MAP)  	11-48-0 		    92		    </a:t>
            </a:r>
          </a:p>
          <a:p>
            <a:pPr>
              <a:spcBef>
                <a:spcPct val="0"/>
              </a:spcBef>
              <a:buClrTx/>
              <a:buSzTx/>
              <a:buFont typeface="Wingdings" panose="05000000000000000000" pitchFamily="2" charset="2"/>
              <a:buNone/>
            </a:pPr>
            <a:r>
              <a:rPr lang="en-US" altLang="en-US" sz="2800" b="1" dirty="0">
                <a:solidFill>
                  <a:srgbClr val="000000"/>
                </a:solidFill>
                <a:latin typeface="+mn-lt"/>
              </a:rPr>
              <a:t>Triple superphosphate</a:t>
            </a:r>
            <a:r>
              <a:rPr lang="en-US" altLang="en-US" sz="2800" dirty="0">
                <a:solidFill>
                  <a:srgbClr val="000000"/>
                </a:solidFill>
                <a:latin typeface="+mn-lt"/>
              </a:rPr>
              <a:t>		   	  0-46-0 	   	    87</a:t>
            </a:r>
          </a:p>
          <a:p>
            <a:pPr>
              <a:spcBef>
                <a:spcPct val="0"/>
              </a:spcBef>
              <a:buClrTx/>
              <a:buSzTx/>
              <a:buFont typeface="Wingdings" panose="05000000000000000000" pitchFamily="2" charset="2"/>
              <a:buNone/>
            </a:pPr>
            <a:r>
              <a:rPr lang="en-US" altLang="en-US" sz="2800" dirty="0">
                <a:solidFill>
                  <a:srgbClr val="000000"/>
                </a:solidFill>
                <a:latin typeface="+mn-lt"/>
              </a:rPr>
              <a:t>Superphosphate		 	  	  0-20-0   	   	    85</a:t>
            </a:r>
          </a:p>
          <a:p>
            <a:pPr>
              <a:spcBef>
                <a:spcPct val="0"/>
              </a:spcBef>
              <a:buClrTx/>
              <a:buSzTx/>
              <a:buFontTx/>
              <a:buNone/>
            </a:pPr>
            <a:r>
              <a:rPr lang="en-US" altLang="en-US" sz="2800" dirty="0">
                <a:solidFill>
                  <a:srgbClr val="000000"/>
                </a:solidFill>
                <a:latin typeface="+mn-lt"/>
              </a:rPr>
              <a:t>Rock phosphate	</a:t>
            </a:r>
            <a:r>
              <a:rPr lang="en-US" altLang="en-US" sz="2800" dirty="0">
                <a:solidFill>
                  <a:srgbClr val="000000"/>
                </a:solidFill>
                <a:latin typeface="Arial Narrow" panose="020B0606020202030204" pitchFamily="34" charset="0"/>
              </a:rPr>
              <a:t>	 	</a:t>
            </a:r>
            <a:r>
              <a:rPr lang="en-US" altLang="en-US" sz="2800" dirty="0">
                <a:solidFill>
                  <a:srgbClr val="000000"/>
                </a:solidFill>
                <a:latin typeface="+mn-lt"/>
              </a:rPr>
              <a:t>   	  0-32-0 		    &lt;1</a:t>
            </a:r>
          </a:p>
          <a:p>
            <a:pPr>
              <a:spcBef>
                <a:spcPct val="0"/>
              </a:spcBef>
              <a:buClrTx/>
              <a:buSzTx/>
              <a:buFontTx/>
              <a:buNone/>
            </a:pPr>
            <a:r>
              <a:rPr lang="en-US" altLang="en-US" sz="3600" dirty="0">
                <a:solidFill>
                  <a:srgbClr val="000000"/>
                </a:solidFill>
                <a:latin typeface="Comic Sans MS" panose="030F0702030302020204" pitchFamily="66" charset="0"/>
              </a:rPr>
              <a:t> </a:t>
            </a:r>
          </a:p>
        </p:txBody>
      </p:sp>
      <p:cxnSp>
        <p:nvCxnSpPr>
          <p:cNvPr id="5" name="Straight Connector 4">
            <a:extLst>
              <a:ext uri="{FF2B5EF4-FFF2-40B4-BE49-F238E27FC236}">
                <a16:creationId xmlns:a16="http://schemas.microsoft.com/office/drawing/2014/main" id="{5D17DA2A-465F-EE32-5F73-91BB19733730}"/>
              </a:ext>
            </a:extLst>
          </p:cNvPr>
          <p:cNvCxnSpPr/>
          <p:nvPr/>
        </p:nvCxnSpPr>
        <p:spPr>
          <a:xfrm flipV="1">
            <a:off x="991891" y="1694635"/>
            <a:ext cx="9845441" cy="50800"/>
          </a:xfrm>
          <a:prstGeom prst="line">
            <a:avLst/>
          </a:prstGeom>
          <a:ln w="34925"/>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1AB41E40-5FE2-E594-AF72-0659486EF7A2}"/>
              </a:ext>
            </a:extLst>
          </p:cNvPr>
          <p:cNvCxnSpPr/>
          <p:nvPr/>
        </p:nvCxnSpPr>
        <p:spPr>
          <a:xfrm>
            <a:off x="991891" y="6096000"/>
            <a:ext cx="9709975" cy="0"/>
          </a:xfrm>
          <a:prstGeom prst="line">
            <a:avLst/>
          </a:prstGeom>
          <a:ln w="34925"/>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0793B1B1-B177-DF0C-1D47-B5248737A26C}"/>
              </a:ext>
            </a:extLst>
          </p:cNvPr>
          <p:cNvCxnSpPr/>
          <p:nvPr/>
        </p:nvCxnSpPr>
        <p:spPr>
          <a:xfrm flipV="1">
            <a:off x="991891" y="3209475"/>
            <a:ext cx="9845441" cy="3626"/>
          </a:xfrm>
          <a:prstGeom prst="line">
            <a:avLst/>
          </a:prstGeom>
          <a:ln w="952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30439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8ECD-813F-6F62-8278-D54E3A76E54F}"/>
              </a:ext>
            </a:extLst>
          </p:cNvPr>
          <p:cNvSpPr>
            <a:spLocks noGrp="1"/>
          </p:cNvSpPr>
          <p:nvPr>
            <p:ph type="title"/>
          </p:nvPr>
        </p:nvSpPr>
        <p:spPr/>
        <p:txBody>
          <a:bodyPr/>
          <a:lstStyle/>
          <a:p>
            <a:r>
              <a:rPr lang="en-US" dirty="0"/>
              <a:t>P Fertilizer Application Methods</a:t>
            </a:r>
          </a:p>
        </p:txBody>
      </p:sp>
      <p:sp>
        <p:nvSpPr>
          <p:cNvPr id="3" name="Content Placeholder 2">
            <a:extLst>
              <a:ext uri="{FF2B5EF4-FFF2-40B4-BE49-F238E27FC236}">
                <a16:creationId xmlns:a16="http://schemas.microsoft.com/office/drawing/2014/main" id="{22EFBB1F-B945-C6F5-17F4-95F537B68C25}"/>
              </a:ext>
            </a:extLst>
          </p:cNvPr>
          <p:cNvSpPr>
            <a:spLocks noGrp="1"/>
          </p:cNvSpPr>
          <p:nvPr>
            <p:ph idx="1"/>
          </p:nvPr>
        </p:nvSpPr>
        <p:spPr/>
        <p:txBody>
          <a:bodyPr/>
          <a:lstStyle/>
          <a:p>
            <a:pPr marL="0" indent="0">
              <a:buNone/>
            </a:pPr>
            <a:r>
              <a:rPr lang="en-US" dirty="0"/>
              <a:t>If </a:t>
            </a:r>
            <a:r>
              <a:rPr lang="en-US" b="1" dirty="0"/>
              <a:t>large</a:t>
            </a:r>
            <a:r>
              <a:rPr lang="en-US" dirty="0"/>
              <a:t> amounts are needed:</a:t>
            </a:r>
          </a:p>
          <a:p>
            <a:r>
              <a:rPr lang="en-US" u="sng" dirty="0"/>
              <a:t>Broadcast</a:t>
            </a:r>
            <a:r>
              <a:rPr lang="en-US" dirty="0"/>
              <a:t> and incorporate with tillage as soon as possible after application</a:t>
            </a:r>
          </a:p>
          <a:p>
            <a:endParaRPr lang="en-US" dirty="0"/>
          </a:p>
        </p:txBody>
      </p:sp>
      <p:pic>
        <p:nvPicPr>
          <p:cNvPr id="6" name="Picture 5" descr="A tractor in a field&#10;&#10;Description automatically generated">
            <a:extLst>
              <a:ext uri="{FF2B5EF4-FFF2-40B4-BE49-F238E27FC236}">
                <a16:creationId xmlns:a16="http://schemas.microsoft.com/office/drawing/2014/main" id="{BA17592A-9ED6-1E0B-3999-FA670CC573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65681" y="3039693"/>
            <a:ext cx="3911775" cy="3272207"/>
          </a:xfrm>
          <a:prstGeom prst="rect">
            <a:avLst/>
          </a:prstGeom>
        </p:spPr>
      </p:pic>
    </p:spTree>
    <p:extLst>
      <p:ext uri="{BB962C8B-B14F-4D97-AF65-F5344CB8AC3E}">
        <p14:creationId xmlns:p14="http://schemas.microsoft.com/office/powerpoint/2010/main" val="2563284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8ECD-813F-6F62-8278-D54E3A76E54F}"/>
              </a:ext>
            </a:extLst>
          </p:cNvPr>
          <p:cNvSpPr>
            <a:spLocks noGrp="1"/>
          </p:cNvSpPr>
          <p:nvPr>
            <p:ph type="title"/>
          </p:nvPr>
        </p:nvSpPr>
        <p:spPr/>
        <p:txBody>
          <a:bodyPr/>
          <a:lstStyle/>
          <a:p>
            <a:r>
              <a:rPr lang="en-US" dirty="0"/>
              <a:t>P Fertilizer Application Methods</a:t>
            </a:r>
          </a:p>
        </p:txBody>
      </p:sp>
      <p:sp>
        <p:nvSpPr>
          <p:cNvPr id="3" name="Content Placeholder 2">
            <a:extLst>
              <a:ext uri="{FF2B5EF4-FFF2-40B4-BE49-F238E27FC236}">
                <a16:creationId xmlns:a16="http://schemas.microsoft.com/office/drawing/2014/main" id="{22EFBB1F-B945-C6F5-17F4-95F537B68C25}"/>
              </a:ext>
            </a:extLst>
          </p:cNvPr>
          <p:cNvSpPr>
            <a:spLocks noGrp="1"/>
          </p:cNvSpPr>
          <p:nvPr>
            <p:ph idx="1"/>
          </p:nvPr>
        </p:nvSpPr>
        <p:spPr/>
        <p:txBody>
          <a:bodyPr/>
          <a:lstStyle/>
          <a:p>
            <a:r>
              <a:rPr lang="en-US" u="sng" dirty="0"/>
              <a:t>Subsurface band-applied </a:t>
            </a:r>
            <a:r>
              <a:rPr lang="en-US" dirty="0"/>
              <a:t>fertilizer can be used for smaller, annual applications in a 2x2 fertilizer band below the soil surface</a:t>
            </a:r>
          </a:p>
          <a:p>
            <a:endParaRPr lang="en-US" dirty="0"/>
          </a:p>
        </p:txBody>
      </p:sp>
      <p:pic>
        <p:nvPicPr>
          <p:cNvPr id="5" name="Picture 4">
            <a:extLst>
              <a:ext uri="{FF2B5EF4-FFF2-40B4-BE49-F238E27FC236}">
                <a16:creationId xmlns:a16="http://schemas.microsoft.com/office/drawing/2014/main" id="{9A2F99C5-F047-E422-81D9-EFEF9FB267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36097" y="3023012"/>
            <a:ext cx="4067633" cy="3054766"/>
          </a:xfrm>
          <a:prstGeom prst="rect">
            <a:avLst/>
          </a:prstGeom>
        </p:spPr>
      </p:pic>
    </p:spTree>
    <p:extLst>
      <p:ext uri="{BB962C8B-B14F-4D97-AF65-F5344CB8AC3E}">
        <p14:creationId xmlns:p14="http://schemas.microsoft.com/office/powerpoint/2010/main" val="3712407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8ECD-813F-6F62-8278-D54E3A76E54F}"/>
              </a:ext>
            </a:extLst>
          </p:cNvPr>
          <p:cNvSpPr>
            <a:spLocks noGrp="1"/>
          </p:cNvSpPr>
          <p:nvPr>
            <p:ph type="title"/>
          </p:nvPr>
        </p:nvSpPr>
        <p:spPr/>
        <p:txBody>
          <a:bodyPr/>
          <a:lstStyle/>
          <a:p>
            <a:r>
              <a:rPr lang="en-US" dirty="0"/>
              <a:t>P Fertilizer Application Methods</a:t>
            </a:r>
          </a:p>
        </p:txBody>
      </p:sp>
      <p:sp>
        <p:nvSpPr>
          <p:cNvPr id="3" name="Content Placeholder 2">
            <a:extLst>
              <a:ext uri="{FF2B5EF4-FFF2-40B4-BE49-F238E27FC236}">
                <a16:creationId xmlns:a16="http://schemas.microsoft.com/office/drawing/2014/main" id="{22EFBB1F-B945-C6F5-17F4-95F537B68C25}"/>
              </a:ext>
            </a:extLst>
          </p:cNvPr>
          <p:cNvSpPr>
            <a:spLocks noGrp="1"/>
          </p:cNvSpPr>
          <p:nvPr>
            <p:ph idx="1"/>
          </p:nvPr>
        </p:nvSpPr>
        <p:spPr/>
        <p:txBody>
          <a:bodyPr/>
          <a:lstStyle/>
          <a:p>
            <a:r>
              <a:rPr lang="en-US" u="sng" dirty="0"/>
              <a:t>Injection </a:t>
            </a:r>
            <a:r>
              <a:rPr lang="en-US" dirty="0"/>
              <a:t>can also be used to minimize P runoff and improve P to soil contact</a:t>
            </a:r>
          </a:p>
        </p:txBody>
      </p:sp>
      <p:pic>
        <p:nvPicPr>
          <p:cNvPr id="4" name="Picture 3">
            <a:extLst>
              <a:ext uri="{FF2B5EF4-FFF2-40B4-BE49-F238E27FC236}">
                <a16:creationId xmlns:a16="http://schemas.microsoft.com/office/drawing/2014/main" id="{5B8BF720-B70D-27BD-6C8B-CA76B6E7BD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3426" y="2592953"/>
            <a:ext cx="4415057" cy="3305824"/>
          </a:xfrm>
          <a:prstGeom prst="rect">
            <a:avLst/>
          </a:prstGeom>
        </p:spPr>
      </p:pic>
    </p:spTree>
    <p:extLst>
      <p:ext uri="{BB962C8B-B14F-4D97-AF65-F5344CB8AC3E}">
        <p14:creationId xmlns:p14="http://schemas.microsoft.com/office/powerpoint/2010/main" val="3512546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8ECD-813F-6F62-8278-D54E3A76E54F}"/>
              </a:ext>
            </a:extLst>
          </p:cNvPr>
          <p:cNvSpPr>
            <a:spLocks noGrp="1"/>
          </p:cNvSpPr>
          <p:nvPr>
            <p:ph type="title"/>
          </p:nvPr>
        </p:nvSpPr>
        <p:spPr/>
        <p:txBody>
          <a:bodyPr/>
          <a:lstStyle/>
          <a:p>
            <a:r>
              <a:rPr lang="en-US" dirty="0"/>
              <a:t>P Starter Fertilizer</a:t>
            </a:r>
          </a:p>
        </p:txBody>
      </p:sp>
      <p:sp>
        <p:nvSpPr>
          <p:cNvPr id="3" name="Content Placeholder 2">
            <a:extLst>
              <a:ext uri="{FF2B5EF4-FFF2-40B4-BE49-F238E27FC236}">
                <a16:creationId xmlns:a16="http://schemas.microsoft.com/office/drawing/2014/main" id="{22EFBB1F-B945-C6F5-17F4-95F537B68C25}"/>
              </a:ext>
            </a:extLst>
          </p:cNvPr>
          <p:cNvSpPr>
            <a:spLocks noGrp="1"/>
          </p:cNvSpPr>
          <p:nvPr>
            <p:ph idx="1"/>
          </p:nvPr>
        </p:nvSpPr>
        <p:spPr/>
        <p:txBody>
          <a:bodyPr/>
          <a:lstStyle/>
          <a:p>
            <a:r>
              <a:rPr lang="en-US" dirty="0"/>
              <a:t>Reducing excessive start fertilizer application rates can save substantial money</a:t>
            </a:r>
          </a:p>
          <a:p>
            <a:r>
              <a:rPr lang="en-US" dirty="0"/>
              <a:t>Any nutrients applied as starter fertilizer need to be credited against the overall nutrient recommendation</a:t>
            </a:r>
          </a:p>
          <a:p>
            <a:pPr lvl="1"/>
            <a:r>
              <a:rPr lang="en-US" dirty="0"/>
              <a:t>Sometimes all the P &amp; K needed can go on as starter</a:t>
            </a:r>
          </a:p>
        </p:txBody>
      </p:sp>
      <p:pic>
        <p:nvPicPr>
          <p:cNvPr id="5" name="Picture 4">
            <a:extLst>
              <a:ext uri="{FF2B5EF4-FFF2-40B4-BE49-F238E27FC236}">
                <a16:creationId xmlns:a16="http://schemas.microsoft.com/office/drawing/2014/main" id="{3BB66B33-932A-3396-B72C-160B907BD8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33979" y="4313767"/>
            <a:ext cx="2724042" cy="1998133"/>
          </a:xfrm>
          <a:prstGeom prst="rect">
            <a:avLst/>
          </a:prstGeom>
        </p:spPr>
      </p:pic>
    </p:spTree>
    <p:extLst>
      <p:ext uri="{BB962C8B-B14F-4D97-AF65-F5344CB8AC3E}">
        <p14:creationId xmlns:p14="http://schemas.microsoft.com/office/powerpoint/2010/main" val="438913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08ECD-813F-6F62-8278-D54E3A76E54F}"/>
              </a:ext>
            </a:extLst>
          </p:cNvPr>
          <p:cNvSpPr>
            <a:spLocks noGrp="1"/>
          </p:cNvSpPr>
          <p:nvPr>
            <p:ph type="title"/>
          </p:nvPr>
        </p:nvSpPr>
        <p:spPr/>
        <p:txBody>
          <a:bodyPr/>
          <a:lstStyle/>
          <a:p>
            <a:r>
              <a:rPr lang="en-US" dirty="0"/>
              <a:t>P Starter Fertilizer Rates for Corn</a:t>
            </a:r>
          </a:p>
        </p:txBody>
      </p:sp>
      <p:sp>
        <p:nvSpPr>
          <p:cNvPr id="3" name="Content Placeholder 2">
            <a:extLst>
              <a:ext uri="{FF2B5EF4-FFF2-40B4-BE49-F238E27FC236}">
                <a16:creationId xmlns:a16="http://schemas.microsoft.com/office/drawing/2014/main" id="{22EFBB1F-B945-C6F5-17F4-95F537B68C25}"/>
              </a:ext>
            </a:extLst>
          </p:cNvPr>
          <p:cNvSpPr>
            <a:spLocks noGrp="1"/>
          </p:cNvSpPr>
          <p:nvPr>
            <p:ph idx="1"/>
          </p:nvPr>
        </p:nvSpPr>
        <p:spPr/>
        <p:txBody>
          <a:bodyPr/>
          <a:lstStyle/>
          <a:p>
            <a:r>
              <a:rPr lang="en-US" dirty="0"/>
              <a:t>Starter applications are recommended for corn</a:t>
            </a:r>
          </a:p>
          <a:p>
            <a:pPr lvl="1"/>
            <a:r>
              <a:rPr lang="en-US" dirty="0"/>
              <a:t>Especially on cool spring soils and no-till</a:t>
            </a:r>
          </a:p>
          <a:p>
            <a:pPr lvl="1"/>
            <a:r>
              <a:rPr lang="en-US" dirty="0"/>
              <a:t>10 lbs N/a; 20 lbs P2O5/a; 20 lbs K2O/a</a:t>
            </a:r>
          </a:p>
          <a:p>
            <a:r>
              <a:rPr lang="en-US" dirty="0"/>
              <a:t>Excessively high P &amp; K Soils:</a:t>
            </a:r>
          </a:p>
          <a:p>
            <a:pPr lvl="1"/>
            <a:r>
              <a:rPr lang="en-US" dirty="0"/>
              <a:t>The rates listed above are the </a:t>
            </a:r>
            <a:r>
              <a:rPr lang="en-US" b="1" dirty="0"/>
              <a:t>maximum</a:t>
            </a:r>
            <a:r>
              <a:rPr lang="en-US" dirty="0"/>
              <a:t> rate allowed for starter</a:t>
            </a:r>
          </a:p>
        </p:txBody>
      </p:sp>
      <p:pic>
        <p:nvPicPr>
          <p:cNvPr id="5" name="Picture 4">
            <a:extLst>
              <a:ext uri="{FF2B5EF4-FFF2-40B4-BE49-F238E27FC236}">
                <a16:creationId xmlns:a16="http://schemas.microsoft.com/office/drawing/2014/main" id="{3BB66B33-932A-3396-B72C-160B907BD8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33979" y="4313767"/>
            <a:ext cx="2724042" cy="1998133"/>
          </a:xfrm>
          <a:prstGeom prst="rect">
            <a:avLst/>
          </a:prstGeom>
        </p:spPr>
      </p:pic>
    </p:spTree>
    <p:extLst>
      <p:ext uri="{BB962C8B-B14F-4D97-AF65-F5344CB8AC3E}">
        <p14:creationId xmlns:p14="http://schemas.microsoft.com/office/powerpoint/2010/main" val="2830176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C6420-4F51-C543-A551-47473C384FDA}"/>
              </a:ext>
            </a:extLst>
          </p:cNvPr>
          <p:cNvSpPr>
            <a:spLocks noGrp="1"/>
          </p:cNvSpPr>
          <p:nvPr>
            <p:ph type="title"/>
          </p:nvPr>
        </p:nvSpPr>
        <p:spPr/>
        <p:txBody>
          <a:bodyPr/>
          <a:lstStyle/>
          <a:p>
            <a:r>
              <a:rPr lang="en-US" dirty="0"/>
              <a:t>Phosphorus Management and Manure</a:t>
            </a:r>
          </a:p>
        </p:txBody>
      </p:sp>
      <p:sp>
        <p:nvSpPr>
          <p:cNvPr id="3" name="Text Placeholder 2">
            <a:extLst>
              <a:ext uri="{FF2B5EF4-FFF2-40B4-BE49-F238E27FC236}">
                <a16:creationId xmlns:a16="http://schemas.microsoft.com/office/drawing/2014/main" id="{917DECC2-513B-959D-D39E-723188A47F07}"/>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52891489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6DC42-2445-4DC4-00F5-94D2E15B12CF}"/>
              </a:ext>
            </a:extLst>
          </p:cNvPr>
          <p:cNvSpPr>
            <a:spLocks noGrp="1"/>
          </p:cNvSpPr>
          <p:nvPr>
            <p:ph type="title"/>
          </p:nvPr>
        </p:nvSpPr>
        <p:spPr/>
        <p:txBody>
          <a:bodyPr>
            <a:normAutofit fontScale="90000"/>
          </a:bodyPr>
          <a:lstStyle/>
          <a:p>
            <a:r>
              <a:rPr lang="en-US" dirty="0"/>
              <a:t>Needed to Properly Manage Manure Nutrients</a:t>
            </a:r>
          </a:p>
        </p:txBody>
      </p:sp>
      <p:sp>
        <p:nvSpPr>
          <p:cNvPr id="3" name="Content Placeholder 2">
            <a:extLst>
              <a:ext uri="{FF2B5EF4-FFF2-40B4-BE49-F238E27FC236}">
                <a16:creationId xmlns:a16="http://schemas.microsoft.com/office/drawing/2014/main" id="{38D5B223-3C8B-DA81-D966-5343B19F4279}"/>
              </a:ext>
            </a:extLst>
          </p:cNvPr>
          <p:cNvSpPr>
            <a:spLocks noGrp="1"/>
          </p:cNvSpPr>
          <p:nvPr>
            <p:ph idx="1"/>
          </p:nvPr>
        </p:nvSpPr>
        <p:spPr/>
        <p:txBody>
          <a:bodyPr/>
          <a:lstStyle/>
          <a:p>
            <a:r>
              <a:rPr lang="en-US" dirty="0"/>
              <a:t>Available Nutrient Content</a:t>
            </a:r>
          </a:p>
          <a:p>
            <a:pPr lvl="1"/>
            <a:r>
              <a:rPr lang="en-US" dirty="0"/>
              <a:t>Book Values</a:t>
            </a:r>
          </a:p>
          <a:p>
            <a:pPr lvl="1"/>
            <a:r>
              <a:rPr lang="en-US" dirty="0"/>
              <a:t>Laboratory Analysis</a:t>
            </a:r>
          </a:p>
          <a:p>
            <a:r>
              <a:rPr lang="en-US" dirty="0"/>
              <a:t>Application Rate</a:t>
            </a:r>
          </a:p>
          <a:p>
            <a:r>
              <a:rPr lang="en-US" dirty="0"/>
              <a:t>Uniform Application</a:t>
            </a:r>
          </a:p>
          <a:p>
            <a:r>
              <a:rPr lang="en-US" dirty="0"/>
              <a:t>Total Manure Production</a:t>
            </a:r>
          </a:p>
        </p:txBody>
      </p:sp>
      <p:pic>
        <p:nvPicPr>
          <p:cNvPr id="5" name="Picture 4">
            <a:extLst>
              <a:ext uri="{FF2B5EF4-FFF2-40B4-BE49-F238E27FC236}">
                <a16:creationId xmlns:a16="http://schemas.microsoft.com/office/drawing/2014/main" id="{6A24D32C-45D0-33A1-3298-A6E4E161BC0C}"/>
              </a:ext>
            </a:extLst>
          </p:cNvPr>
          <p:cNvPicPr>
            <a:picLocks noChangeAspect="1"/>
          </p:cNvPicPr>
          <p:nvPr/>
        </p:nvPicPr>
        <p:blipFill>
          <a:blip r:embed="rId3"/>
          <a:stretch>
            <a:fillRect/>
          </a:stretch>
        </p:blipFill>
        <p:spPr>
          <a:xfrm>
            <a:off x="6505952" y="1825625"/>
            <a:ext cx="2286198" cy="1713124"/>
          </a:xfrm>
          <a:prstGeom prst="rect">
            <a:avLst/>
          </a:prstGeom>
        </p:spPr>
      </p:pic>
      <p:pic>
        <p:nvPicPr>
          <p:cNvPr id="6" name="Picture 5">
            <a:extLst>
              <a:ext uri="{FF2B5EF4-FFF2-40B4-BE49-F238E27FC236}">
                <a16:creationId xmlns:a16="http://schemas.microsoft.com/office/drawing/2014/main" id="{39DB280E-9CF1-9A9C-90C4-A2D2F9C33135}"/>
              </a:ext>
            </a:extLst>
          </p:cNvPr>
          <p:cNvPicPr>
            <a:picLocks noChangeAspect="1"/>
          </p:cNvPicPr>
          <p:nvPr/>
        </p:nvPicPr>
        <p:blipFill>
          <a:blip r:embed="rId4"/>
          <a:stretch>
            <a:fillRect/>
          </a:stretch>
        </p:blipFill>
        <p:spPr>
          <a:xfrm>
            <a:off x="8884409" y="1825625"/>
            <a:ext cx="2286198" cy="1713124"/>
          </a:xfrm>
          <a:prstGeom prst="rect">
            <a:avLst/>
          </a:prstGeom>
        </p:spPr>
      </p:pic>
      <p:pic>
        <p:nvPicPr>
          <p:cNvPr id="7" name="Picture 6">
            <a:extLst>
              <a:ext uri="{FF2B5EF4-FFF2-40B4-BE49-F238E27FC236}">
                <a16:creationId xmlns:a16="http://schemas.microsoft.com/office/drawing/2014/main" id="{6695E568-2D06-79BD-4850-72AFB10C6B8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505952" y="3673686"/>
            <a:ext cx="4685631" cy="1485896"/>
          </a:xfrm>
          <a:prstGeom prst="rect">
            <a:avLst/>
          </a:prstGeom>
        </p:spPr>
      </p:pic>
    </p:spTree>
    <p:extLst>
      <p:ext uri="{BB962C8B-B14F-4D97-AF65-F5344CB8AC3E}">
        <p14:creationId xmlns:p14="http://schemas.microsoft.com/office/powerpoint/2010/main" val="1535821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3C48C-6BD8-96A4-379C-5105ED915B24}"/>
              </a:ext>
            </a:extLst>
          </p:cNvPr>
          <p:cNvSpPr>
            <a:spLocks noGrp="1"/>
          </p:cNvSpPr>
          <p:nvPr>
            <p:ph type="title"/>
          </p:nvPr>
        </p:nvSpPr>
        <p:spPr/>
        <p:txBody>
          <a:bodyPr/>
          <a:lstStyle/>
          <a:p>
            <a:r>
              <a:rPr lang="en-US" dirty="0"/>
              <a:t>Manure Application Rates</a:t>
            </a:r>
          </a:p>
        </p:txBody>
      </p:sp>
      <p:sp>
        <p:nvSpPr>
          <p:cNvPr id="3" name="Content Placeholder 2">
            <a:extLst>
              <a:ext uri="{FF2B5EF4-FFF2-40B4-BE49-F238E27FC236}">
                <a16:creationId xmlns:a16="http://schemas.microsoft.com/office/drawing/2014/main" id="{B7B92450-A3D8-20D3-7C11-91062FAE5E06}"/>
              </a:ext>
            </a:extLst>
          </p:cNvPr>
          <p:cNvSpPr>
            <a:spLocks noGrp="1"/>
          </p:cNvSpPr>
          <p:nvPr>
            <p:ph idx="1"/>
          </p:nvPr>
        </p:nvSpPr>
        <p:spPr/>
        <p:txBody>
          <a:bodyPr/>
          <a:lstStyle/>
          <a:p>
            <a:pPr marL="0" indent="0">
              <a:buNone/>
            </a:pPr>
            <a:r>
              <a:rPr lang="en-US" dirty="0"/>
              <a:t>Either:</a:t>
            </a:r>
          </a:p>
          <a:p>
            <a:pPr marL="0" indent="0">
              <a:buNone/>
            </a:pPr>
            <a:r>
              <a:rPr lang="en-US" dirty="0"/>
              <a:t>1. Meeting the Crop’s </a:t>
            </a:r>
            <a:r>
              <a:rPr lang="en-US" u="sng" dirty="0"/>
              <a:t>Nitrogen </a:t>
            </a:r>
            <a:r>
              <a:rPr lang="en-US" dirty="0"/>
              <a:t>Need</a:t>
            </a:r>
          </a:p>
          <a:p>
            <a:pPr marL="0" indent="0">
              <a:buNone/>
            </a:pPr>
            <a:endParaRPr lang="en-US" dirty="0"/>
          </a:p>
          <a:p>
            <a:pPr marL="0" indent="0">
              <a:buNone/>
            </a:pPr>
            <a:r>
              <a:rPr lang="en-US" dirty="0"/>
              <a:t>Or</a:t>
            </a:r>
          </a:p>
          <a:p>
            <a:pPr marL="0" indent="0">
              <a:buNone/>
            </a:pPr>
            <a:endParaRPr lang="en-US" dirty="0"/>
          </a:p>
          <a:p>
            <a:pPr marL="0" indent="0">
              <a:buNone/>
            </a:pPr>
            <a:r>
              <a:rPr lang="en-US" dirty="0"/>
              <a:t>2. Meeting the Crop’s </a:t>
            </a:r>
            <a:r>
              <a:rPr lang="en-US" u="sng" dirty="0"/>
              <a:t>Phosphorus</a:t>
            </a:r>
            <a:r>
              <a:rPr lang="en-US" dirty="0"/>
              <a:t> Need</a:t>
            </a:r>
          </a:p>
        </p:txBody>
      </p:sp>
    </p:spTree>
    <p:extLst>
      <p:ext uri="{BB962C8B-B14F-4D97-AF65-F5344CB8AC3E}">
        <p14:creationId xmlns:p14="http://schemas.microsoft.com/office/powerpoint/2010/main" val="338937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5C495-260C-DA9A-D94B-1BDFFD97D315}"/>
              </a:ext>
            </a:extLst>
          </p:cNvPr>
          <p:cNvSpPr>
            <a:spLocks noGrp="1"/>
          </p:cNvSpPr>
          <p:nvPr>
            <p:ph type="title"/>
          </p:nvPr>
        </p:nvSpPr>
        <p:spPr/>
        <p:txBody>
          <a:bodyPr/>
          <a:lstStyle/>
          <a:p>
            <a:r>
              <a:rPr lang="en-US" dirty="0"/>
              <a:t>Phosphorus &amp; Surface Water Quality</a:t>
            </a:r>
          </a:p>
        </p:txBody>
      </p:sp>
      <p:sp>
        <p:nvSpPr>
          <p:cNvPr id="3" name="Content Placeholder 2">
            <a:extLst>
              <a:ext uri="{FF2B5EF4-FFF2-40B4-BE49-F238E27FC236}">
                <a16:creationId xmlns:a16="http://schemas.microsoft.com/office/drawing/2014/main" id="{EDECA5D3-C96F-E8B2-0380-22DC8818CEF6}"/>
              </a:ext>
            </a:extLst>
          </p:cNvPr>
          <p:cNvSpPr>
            <a:spLocks noGrp="1"/>
          </p:cNvSpPr>
          <p:nvPr>
            <p:ph idx="1"/>
          </p:nvPr>
        </p:nvSpPr>
        <p:spPr/>
        <p:txBody>
          <a:bodyPr>
            <a:normAutofit/>
          </a:bodyPr>
          <a:lstStyle/>
          <a:p>
            <a:r>
              <a:rPr lang="en-US" dirty="0"/>
              <a:t>Eutrophication-aging of lakes and streams accelerated by excess nutrient additions</a:t>
            </a:r>
          </a:p>
          <a:p>
            <a:pPr lvl="1"/>
            <a:r>
              <a:rPr lang="en-US" dirty="0"/>
              <a:t>In freshwater for Wisconsin, P is the nutrient that increases this</a:t>
            </a:r>
          </a:p>
          <a:p>
            <a:pPr lvl="1"/>
            <a:r>
              <a:rPr lang="en-US" dirty="0"/>
              <a:t>P stimulates algae and aquatic vegetative growth, resulting in poor water quality</a:t>
            </a:r>
          </a:p>
          <a:p>
            <a:r>
              <a:rPr lang="en-US" dirty="0"/>
              <a:t>Reductions in water quality affects the recreational, aesthetic, and functional values of water</a:t>
            </a:r>
          </a:p>
          <a:p>
            <a:r>
              <a:rPr lang="en-US" dirty="0"/>
              <a:t>Goal: prevent P from reaching lake and streams</a:t>
            </a:r>
          </a:p>
        </p:txBody>
      </p:sp>
    </p:spTree>
    <p:extLst>
      <p:ext uri="{BB962C8B-B14F-4D97-AF65-F5344CB8AC3E}">
        <p14:creationId xmlns:p14="http://schemas.microsoft.com/office/powerpoint/2010/main" val="3684087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C3C05-F0D6-49CD-C609-113D5CFEC61C}"/>
              </a:ext>
            </a:extLst>
          </p:cNvPr>
          <p:cNvSpPr>
            <a:spLocks noGrp="1"/>
          </p:cNvSpPr>
          <p:nvPr>
            <p:ph type="title"/>
          </p:nvPr>
        </p:nvSpPr>
        <p:spPr/>
        <p:txBody>
          <a:bodyPr/>
          <a:lstStyle/>
          <a:p>
            <a:r>
              <a:rPr lang="en-US" dirty="0"/>
              <a:t>Crop Nutrient Removal</a:t>
            </a:r>
          </a:p>
        </p:txBody>
      </p:sp>
      <p:sp>
        <p:nvSpPr>
          <p:cNvPr id="4" name="Rectangle 4">
            <a:extLst>
              <a:ext uri="{FF2B5EF4-FFF2-40B4-BE49-F238E27FC236}">
                <a16:creationId xmlns:a16="http://schemas.microsoft.com/office/drawing/2014/main" id="{1451C22D-DA26-9FA5-7C32-67E69D81B57F}"/>
              </a:ext>
            </a:extLst>
          </p:cNvPr>
          <p:cNvSpPr txBox="1">
            <a:spLocks noChangeArrowheads="1"/>
          </p:cNvSpPr>
          <p:nvPr/>
        </p:nvSpPr>
        <p:spPr bwMode="auto">
          <a:xfrm>
            <a:off x="2015066" y="1811866"/>
            <a:ext cx="8458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8000"/>
              </a:buClr>
              <a:buSzPct val="75000"/>
              <a:buFont typeface="Wingdings" panose="05000000000000000000" pitchFamily="2" charset="2"/>
              <a:buChar char="n"/>
              <a:defRPr sz="3200">
                <a:solidFill>
                  <a:srgbClr val="003300"/>
                </a:solidFill>
                <a:latin typeface="+mn-lt"/>
                <a:ea typeface="+mn-ea"/>
                <a:cs typeface="+mn-cs"/>
              </a:defRPr>
            </a:lvl1pPr>
            <a:lvl2pPr marL="747713" indent="-277813" algn="l" rtl="0" eaLnBrk="0" fontAlgn="base" hangingPunct="0">
              <a:spcBef>
                <a:spcPct val="20000"/>
              </a:spcBef>
              <a:spcAft>
                <a:spcPct val="0"/>
              </a:spcAft>
              <a:buClr>
                <a:srgbClr val="A36705"/>
              </a:buClr>
              <a:buSzPct val="75000"/>
              <a:buFont typeface="Wingdings" panose="05000000000000000000" pitchFamily="2" charset="2"/>
              <a:buChar char="n"/>
              <a:defRPr sz="2800">
                <a:solidFill>
                  <a:srgbClr val="003300"/>
                </a:solidFill>
                <a:latin typeface="+mn-lt"/>
              </a:defRPr>
            </a:lvl2pPr>
            <a:lvl3pPr marL="1204913" indent="-227013" algn="l" rtl="0" eaLnBrk="0" fontAlgn="base" hangingPunct="0">
              <a:spcBef>
                <a:spcPct val="20000"/>
              </a:spcBef>
              <a:spcAft>
                <a:spcPct val="0"/>
              </a:spcAft>
              <a:buClr>
                <a:srgbClr val="000000"/>
              </a:buClr>
              <a:buSzPct val="65000"/>
              <a:buFont typeface="Wingdings" panose="05000000000000000000" pitchFamily="2" charset="2"/>
              <a:buChar char="n"/>
              <a:defRPr sz="2400">
                <a:solidFill>
                  <a:srgbClr val="003300"/>
                </a:solidFill>
                <a:latin typeface="+mn-lt"/>
              </a:defRPr>
            </a:lvl3pPr>
            <a:lvl4pPr marL="1712913" indent="-228600" algn="l" rtl="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mn-lt"/>
              </a:defRPr>
            </a:lvl4pPr>
            <a:lvl5pPr marL="2057400" indent="-228600" algn="l" rtl="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mn-lt"/>
              </a:defRPr>
            </a:lvl5pPr>
            <a:lvl6pPr marL="2514600" indent="-228600" algn="l" rtl="0" fontAlgn="base">
              <a:spcBef>
                <a:spcPct val="20000"/>
              </a:spcBef>
              <a:spcAft>
                <a:spcPct val="0"/>
              </a:spcAft>
              <a:buClr>
                <a:srgbClr val="000000"/>
              </a:buClr>
              <a:buSzPct val="65000"/>
              <a:buFont typeface="Wingdings" pitchFamily="2" charset="2"/>
              <a:buChar char="n"/>
              <a:defRPr sz="2000">
                <a:solidFill>
                  <a:srgbClr val="003300"/>
                </a:solidFill>
                <a:latin typeface="+mn-lt"/>
              </a:defRPr>
            </a:lvl6pPr>
            <a:lvl7pPr marL="2971800" indent="-228600" algn="l" rtl="0" fontAlgn="base">
              <a:spcBef>
                <a:spcPct val="20000"/>
              </a:spcBef>
              <a:spcAft>
                <a:spcPct val="0"/>
              </a:spcAft>
              <a:buClr>
                <a:srgbClr val="000000"/>
              </a:buClr>
              <a:buSzPct val="65000"/>
              <a:buFont typeface="Wingdings" pitchFamily="2" charset="2"/>
              <a:buChar char="n"/>
              <a:defRPr sz="2000">
                <a:solidFill>
                  <a:srgbClr val="003300"/>
                </a:solidFill>
                <a:latin typeface="+mn-lt"/>
              </a:defRPr>
            </a:lvl7pPr>
            <a:lvl8pPr marL="3429000" indent="-228600" algn="l" rtl="0" fontAlgn="base">
              <a:spcBef>
                <a:spcPct val="20000"/>
              </a:spcBef>
              <a:spcAft>
                <a:spcPct val="0"/>
              </a:spcAft>
              <a:buClr>
                <a:srgbClr val="000000"/>
              </a:buClr>
              <a:buSzPct val="65000"/>
              <a:buFont typeface="Wingdings" pitchFamily="2" charset="2"/>
              <a:buChar char="n"/>
              <a:defRPr sz="2000">
                <a:solidFill>
                  <a:srgbClr val="003300"/>
                </a:solidFill>
                <a:latin typeface="+mn-lt"/>
              </a:defRPr>
            </a:lvl8pPr>
            <a:lvl9pPr marL="3886200" indent="-228600" algn="l" rtl="0" fontAlgn="base">
              <a:spcBef>
                <a:spcPct val="20000"/>
              </a:spcBef>
              <a:spcAft>
                <a:spcPct val="0"/>
              </a:spcAft>
              <a:buClr>
                <a:srgbClr val="000000"/>
              </a:buClr>
              <a:buSzPct val="65000"/>
              <a:buFont typeface="Wingdings" pitchFamily="2" charset="2"/>
              <a:buChar char="n"/>
              <a:defRPr sz="2000">
                <a:solidFill>
                  <a:srgbClr val="003300"/>
                </a:solidFill>
                <a:latin typeface="+mn-lt"/>
              </a:defRPr>
            </a:lvl9pPr>
          </a:lstStyle>
          <a:p>
            <a:pPr marL="0" marR="0" lvl="0" indent="0" defTabSz="914400" rtl="0" eaLnBrk="1" fontAlgn="base" latinLnBrk="0" hangingPunct="1">
              <a:lnSpc>
                <a:spcPct val="100000"/>
              </a:lnSpc>
              <a:spcBef>
                <a:spcPct val="20000"/>
              </a:spcBef>
              <a:spcAft>
                <a:spcPct val="0"/>
              </a:spcAft>
              <a:buClr>
                <a:srgbClr val="008000"/>
              </a:buClr>
              <a:buSzPct val="75000"/>
              <a:buFont typeface="Wingdings" panose="05000000000000000000" pitchFamily="2" charset="2"/>
              <a:buNone/>
              <a:tabLst/>
              <a:defRPr/>
            </a:pPr>
            <a:r>
              <a:rPr kumimoji="0" lang="en-US" altLang="en-US" sz="2800" b="0" i="0" u="none" strike="noStrike" kern="0" cap="none" spc="0" normalizeH="0" baseline="0" noProof="0" dirty="0">
                <a:ln>
                  <a:noFill/>
                </a:ln>
                <a:solidFill>
                  <a:srgbClr val="000000"/>
                </a:solidFill>
                <a:effectLst/>
                <a:uLnTx/>
                <a:uFillTx/>
                <a:ea typeface="+mn-ea"/>
                <a:cs typeface="+mn-cs"/>
              </a:rPr>
              <a:t>				     N		  P</a:t>
            </a:r>
            <a:r>
              <a:rPr kumimoji="0" lang="en-US" altLang="en-US" sz="2800" b="0" i="0" u="none" strike="noStrike" kern="0" cap="none" spc="0" normalizeH="0" baseline="-25000" noProof="0" dirty="0">
                <a:ln>
                  <a:noFill/>
                </a:ln>
                <a:solidFill>
                  <a:srgbClr val="000000"/>
                </a:solidFill>
                <a:effectLst/>
                <a:uLnTx/>
                <a:uFillTx/>
                <a:ea typeface="+mn-ea"/>
                <a:cs typeface="+mn-cs"/>
              </a:rPr>
              <a:t>2</a:t>
            </a:r>
            <a:r>
              <a:rPr kumimoji="0" lang="en-US" altLang="en-US" sz="2800" b="0" i="0" u="none" strike="noStrike" kern="0" cap="none" spc="0" normalizeH="0" baseline="0" noProof="0" dirty="0">
                <a:ln>
                  <a:noFill/>
                </a:ln>
                <a:solidFill>
                  <a:srgbClr val="000000"/>
                </a:solidFill>
                <a:effectLst/>
                <a:uLnTx/>
                <a:uFillTx/>
                <a:ea typeface="+mn-ea"/>
                <a:cs typeface="+mn-cs"/>
              </a:rPr>
              <a:t>O</a:t>
            </a:r>
            <a:r>
              <a:rPr kumimoji="0" lang="en-US" altLang="en-US" sz="2800" b="0" i="0" u="none" strike="noStrike" kern="0" cap="none" spc="0" normalizeH="0" baseline="-25000" noProof="0" dirty="0">
                <a:ln>
                  <a:noFill/>
                </a:ln>
                <a:solidFill>
                  <a:srgbClr val="000000"/>
                </a:solidFill>
                <a:effectLst/>
                <a:uLnTx/>
                <a:uFillTx/>
                <a:ea typeface="+mn-ea"/>
                <a:cs typeface="+mn-cs"/>
              </a:rPr>
              <a:t>5</a:t>
            </a:r>
            <a:r>
              <a:rPr kumimoji="0" lang="en-US" altLang="en-US" sz="2800" b="0" i="0" u="none" strike="noStrike" kern="0" cap="none" spc="0" normalizeH="0" baseline="0" noProof="0" dirty="0">
                <a:ln>
                  <a:noFill/>
                </a:ln>
                <a:solidFill>
                  <a:srgbClr val="000000"/>
                </a:solidFill>
                <a:effectLst/>
                <a:uLnTx/>
                <a:uFillTx/>
                <a:ea typeface="+mn-ea"/>
                <a:cs typeface="+mn-cs"/>
              </a:rPr>
              <a:t>		K</a:t>
            </a:r>
            <a:r>
              <a:rPr kumimoji="0" lang="en-US" altLang="en-US" sz="2800" b="0" i="0" u="none" strike="noStrike" kern="0" cap="none" spc="0" normalizeH="0" baseline="-25000" noProof="0" dirty="0">
                <a:ln>
                  <a:noFill/>
                </a:ln>
                <a:solidFill>
                  <a:srgbClr val="000000"/>
                </a:solidFill>
                <a:effectLst/>
                <a:uLnTx/>
                <a:uFillTx/>
                <a:ea typeface="+mn-ea"/>
                <a:cs typeface="+mn-cs"/>
              </a:rPr>
              <a:t>2</a:t>
            </a:r>
            <a:r>
              <a:rPr kumimoji="0" lang="en-US" altLang="en-US" sz="2800" b="0" i="0" u="none" strike="noStrike" kern="0" cap="none" spc="0" normalizeH="0" baseline="0" noProof="0" dirty="0">
                <a:ln>
                  <a:noFill/>
                </a:ln>
                <a:solidFill>
                  <a:srgbClr val="000000"/>
                </a:solidFill>
                <a:effectLst/>
                <a:uLnTx/>
                <a:uFillTx/>
                <a:ea typeface="+mn-ea"/>
                <a:cs typeface="+mn-cs"/>
              </a:rPr>
              <a:t>O</a:t>
            </a:r>
          </a:p>
          <a:p>
            <a:pPr marL="0" marR="0" lvl="0" indent="0" defTabSz="914400" rtl="0" eaLnBrk="1" fontAlgn="base" latinLnBrk="0" hangingPunct="1">
              <a:lnSpc>
                <a:spcPct val="100000"/>
              </a:lnSpc>
              <a:spcBef>
                <a:spcPct val="20000"/>
              </a:spcBef>
              <a:spcAft>
                <a:spcPct val="0"/>
              </a:spcAft>
              <a:buClr>
                <a:srgbClr val="008000"/>
              </a:buClr>
              <a:buSzPct val="75000"/>
              <a:buFont typeface="Wingdings" panose="05000000000000000000" pitchFamily="2" charset="2"/>
              <a:buNone/>
              <a:tabLst/>
              <a:defRPr/>
            </a:pPr>
            <a:r>
              <a:rPr kumimoji="0" lang="en-US" altLang="en-US" sz="2800" b="0" i="0" u="none" strike="noStrike" kern="0" cap="none" spc="0" normalizeH="0" baseline="0" noProof="0" dirty="0">
                <a:ln>
                  <a:noFill/>
                </a:ln>
                <a:solidFill>
                  <a:srgbClr val="000000"/>
                </a:solidFill>
                <a:effectLst/>
                <a:uLnTx/>
                <a:uFillTx/>
                <a:ea typeface="+mn-ea"/>
                <a:cs typeface="+mn-cs"/>
              </a:rPr>
              <a:t>				</a:t>
            </a:r>
            <a:r>
              <a:rPr kumimoji="0" lang="en-US" altLang="en-US" sz="2400" b="0" i="0" u="none" strike="noStrike" kern="0" cap="none" spc="0" normalizeH="0" baseline="0" noProof="0" dirty="0">
                <a:ln>
                  <a:noFill/>
                </a:ln>
                <a:solidFill>
                  <a:srgbClr val="000000"/>
                </a:solidFill>
                <a:effectLst/>
                <a:uLnTx/>
                <a:uFillTx/>
                <a:ea typeface="+mn-ea"/>
                <a:cs typeface="+mn-cs"/>
              </a:rPr>
              <a:t> - - - - - - - - - -  </a:t>
            </a:r>
            <a:r>
              <a:rPr kumimoji="0" lang="en-US" altLang="en-US" sz="2400" b="0" i="0" u="none" strike="noStrike" kern="0" cap="none" spc="0" normalizeH="0" baseline="0" noProof="0" dirty="0" err="1">
                <a:ln>
                  <a:noFill/>
                </a:ln>
                <a:solidFill>
                  <a:srgbClr val="000000"/>
                </a:solidFill>
                <a:effectLst/>
                <a:uLnTx/>
                <a:uFillTx/>
                <a:ea typeface="+mn-ea"/>
                <a:cs typeface="+mn-cs"/>
              </a:rPr>
              <a:t>lb</a:t>
            </a:r>
            <a:r>
              <a:rPr kumimoji="0" lang="en-US" altLang="en-US" sz="2400" b="0" i="0" u="none" strike="noStrike" kern="0" cap="none" spc="0" normalizeH="0" baseline="0" noProof="0" dirty="0">
                <a:ln>
                  <a:noFill/>
                </a:ln>
                <a:solidFill>
                  <a:srgbClr val="000000"/>
                </a:solidFill>
                <a:effectLst/>
                <a:uLnTx/>
                <a:uFillTx/>
                <a:ea typeface="+mn-ea"/>
                <a:cs typeface="+mn-cs"/>
              </a:rPr>
              <a:t>/a/</a:t>
            </a:r>
            <a:r>
              <a:rPr kumimoji="0" lang="en-US" altLang="en-US" sz="2400" b="0" i="0" u="none" strike="noStrike" kern="0" cap="none" spc="0" normalizeH="0" baseline="0" noProof="0" dirty="0" err="1">
                <a:ln>
                  <a:noFill/>
                </a:ln>
                <a:solidFill>
                  <a:srgbClr val="000000"/>
                </a:solidFill>
                <a:effectLst/>
                <a:uLnTx/>
                <a:uFillTx/>
                <a:ea typeface="+mn-ea"/>
                <a:cs typeface="+mn-cs"/>
              </a:rPr>
              <a:t>yr</a:t>
            </a:r>
            <a:r>
              <a:rPr kumimoji="0" lang="en-US" altLang="en-US" sz="2400" b="0" i="0" u="none" strike="noStrike" kern="0" cap="none" spc="0" normalizeH="0" baseline="0" noProof="0" dirty="0">
                <a:ln>
                  <a:noFill/>
                </a:ln>
                <a:solidFill>
                  <a:srgbClr val="000000"/>
                </a:solidFill>
                <a:effectLst/>
                <a:uLnTx/>
                <a:uFillTx/>
                <a:ea typeface="+mn-ea"/>
                <a:cs typeface="+mn-cs"/>
              </a:rPr>
              <a:t>  - - - - - - - -</a:t>
            </a:r>
          </a:p>
          <a:p>
            <a:pPr marL="0" marR="0" lvl="0" indent="0" defTabSz="914400" rtl="0" eaLnBrk="1" fontAlgn="base" latinLnBrk="0" hangingPunct="1">
              <a:lnSpc>
                <a:spcPct val="100000"/>
              </a:lnSpc>
              <a:spcBef>
                <a:spcPct val="50000"/>
              </a:spcBef>
              <a:spcAft>
                <a:spcPct val="0"/>
              </a:spcAft>
              <a:buClr>
                <a:srgbClr val="008000"/>
              </a:buClr>
              <a:buSzPct val="75000"/>
              <a:buFont typeface="Wingdings" panose="05000000000000000000" pitchFamily="2" charset="2"/>
              <a:buNone/>
              <a:tabLst/>
              <a:defRPr/>
            </a:pPr>
            <a:r>
              <a:rPr kumimoji="0" lang="en-US" altLang="en-US" sz="2800" b="0" i="0" u="none" strike="noStrike" kern="0" cap="none" spc="0" normalizeH="0" baseline="0" noProof="0" dirty="0">
                <a:ln>
                  <a:noFill/>
                </a:ln>
                <a:solidFill>
                  <a:srgbClr val="000000"/>
                </a:solidFill>
                <a:effectLst/>
                <a:uLnTx/>
                <a:uFillTx/>
                <a:ea typeface="+mn-ea"/>
                <a:cs typeface="+mn-cs"/>
              </a:rPr>
              <a:t>Corn  </a:t>
            </a:r>
            <a:r>
              <a:rPr kumimoji="0" lang="en-US" altLang="en-US" sz="2000" b="0" i="0" u="none" strike="noStrike" kern="0" cap="none" spc="0" normalizeH="0" baseline="0" noProof="0" dirty="0">
                <a:ln>
                  <a:noFill/>
                </a:ln>
                <a:solidFill>
                  <a:srgbClr val="000000"/>
                </a:solidFill>
                <a:effectLst/>
                <a:uLnTx/>
                <a:uFillTx/>
                <a:ea typeface="+mn-ea"/>
                <a:cs typeface="+mn-cs"/>
              </a:rPr>
              <a:t>(160 </a:t>
            </a:r>
            <a:r>
              <a:rPr kumimoji="0" lang="en-US" altLang="en-US" sz="2000" b="0" i="0" u="none" strike="noStrike" kern="0" cap="none" spc="0" normalizeH="0" baseline="0" noProof="0" dirty="0" err="1">
                <a:ln>
                  <a:noFill/>
                </a:ln>
                <a:solidFill>
                  <a:srgbClr val="000000"/>
                </a:solidFill>
                <a:effectLst/>
                <a:uLnTx/>
                <a:uFillTx/>
                <a:ea typeface="+mn-ea"/>
                <a:cs typeface="+mn-cs"/>
              </a:rPr>
              <a:t>bu</a:t>
            </a:r>
            <a:r>
              <a:rPr kumimoji="0" lang="en-US" altLang="en-US" sz="2000" b="0" i="0" u="none" strike="noStrike" kern="0" cap="none" spc="0" normalizeH="0" baseline="0" noProof="0" dirty="0">
                <a:ln>
                  <a:noFill/>
                </a:ln>
                <a:solidFill>
                  <a:srgbClr val="000000"/>
                </a:solidFill>
                <a:effectLst/>
                <a:uLnTx/>
                <a:uFillTx/>
                <a:ea typeface="+mn-ea"/>
                <a:cs typeface="+mn-cs"/>
              </a:rPr>
              <a:t>/a)</a:t>
            </a:r>
            <a:r>
              <a:rPr kumimoji="0" lang="en-US" altLang="en-US" sz="2800" b="0" i="0" u="none" strike="noStrike" kern="0" cap="none" spc="0" normalizeH="0" baseline="0" noProof="0" dirty="0">
                <a:ln>
                  <a:noFill/>
                </a:ln>
                <a:solidFill>
                  <a:srgbClr val="000000"/>
                </a:solidFill>
                <a:effectLst/>
                <a:uLnTx/>
                <a:uFillTx/>
                <a:ea typeface="+mn-ea"/>
                <a:cs typeface="+mn-cs"/>
              </a:rPr>
              <a:t>		  </a:t>
            </a:r>
            <a:r>
              <a:rPr kumimoji="0" lang="en-US" altLang="en-US" sz="2800" b="0" i="0" u="none" strike="noStrike" kern="0" cap="none" spc="0" normalizeH="0" baseline="0" noProof="0" dirty="0">
                <a:ln>
                  <a:noFill/>
                </a:ln>
                <a:solidFill>
                  <a:srgbClr val="003600"/>
                </a:solidFill>
                <a:effectLst/>
                <a:uLnTx/>
                <a:uFillTx/>
                <a:ea typeface="+mn-ea"/>
                <a:cs typeface="+mn-cs"/>
              </a:rPr>
              <a:t>190*</a:t>
            </a:r>
            <a:r>
              <a:rPr kumimoji="0" lang="en-US" altLang="en-US" sz="2800" b="0" i="0" u="none" strike="noStrike" kern="0" cap="none" spc="0" normalizeH="0" baseline="0" noProof="0" dirty="0">
                <a:ln>
                  <a:noFill/>
                </a:ln>
                <a:solidFill>
                  <a:srgbClr val="C00000"/>
                </a:solidFill>
                <a:effectLst/>
                <a:uLnTx/>
                <a:uFillTx/>
                <a:ea typeface="+mn-ea"/>
                <a:cs typeface="+mn-cs"/>
              </a:rPr>
              <a:t>	              </a:t>
            </a:r>
            <a:r>
              <a:rPr kumimoji="0" lang="en-US" altLang="en-US" sz="2800" b="0" i="0" u="none" strike="noStrike" kern="0" cap="none" spc="0" normalizeH="0" baseline="0" noProof="0" dirty="0">
                <a:ln>
                  <a:noFill/>
                </a:ln>
                <a:solidFill>
                  <a:srgbClr val="003600"/>
                </a:solidFill>
                <a:effectLst/>
                <a:uLnTx/>
                <a:uFillTx/>
                <a:ea typeface="+mn-ea"/>
                <a:cs typeface="+mn-cs"/>
              </a:rPr>
              <a:t>60</a:t>
            </a:r>
            <a:r>
              <a:rPr lang="en-US" altLang="en-US" sz="2800" kern="0" dirty="0">
                <a:solidFill>
                  <a:srgbClr val="C00000"/>
                </a:solidFill>
              </a:rPr>
              <a:t> 		</a:t>
            </a:r>
            <a:r>
              <a:rPr kumimoji="0" lang="en-US" altLang="en-US" sz="2800" b="0" i="0" u="none" strike="noStrike" kern="0" cap="none" spc="0" normalizeH="0" baseline="0" noProof="0" dirty="0">
                <a:ln>
                  <a:noFill/>
                </a:ln>
                <a:solidFill>
                  <a:srgbClr val="003600"/>
                </a:solidFill>
                <a:effectLst/>
                <a:uLnTx/>
                <a:uFillTx/>
                <a:ea typeface="+mn-ea"/>
                <a:cs typeface="+mn-cs"/>
              </a:rPr>
              <a:t>45</a:t>
            </a:r>
          </a:p>
          <a:p>
            <a:pPr marL="0" marR="0" lvl="0" indent="0" defTabSz="914400" rtl="0" eaLnBrk="1" fontAlgn="base" latinLnBrk="0" hangingPunct="1">
              <a:lnSpc>
                <a:spcPct val="100000"/>
              </a:lnSpc>
              <a:spcBef>
                <a:spcPct val="50000"/>
              </a:spcBef>
              <a:spcAft>
                <a:spcPct val="0"/>
              </a:spcAft>
              <a:buClr>
                <a:srgbClr val="008000"/>
              </a:buClr>
              <a:buSzPct val="75000"/>
              <a:buFont typeface="Wingdings" panose="05000000000000000000" pitchFamily="2" charset="2"/>
              <a:buNone/>
              <a:tabLst/>
              <a:defRPr/>
            </a:pPr>
            <a:r>
              <a:rPr kumimoji="0" lang="en-US" altLang="en-US" sz="2800" b="0" i="0" u="none" strike="noStrike" kern="0" cap="none" spc="0" normalizeH="0" baseline="0" noProof="0" dirty="0">
                <a:ln>
                  <a:noFill/>
                </a:ln>
                <a:solidFill>
                  <a:srgbClr val="003600"/>
                </a:solidFill>
                <a:effectLst/>
                <a:uLnTx/>
                <a:uFillTx/>
                <a:ea typeface="+mn-ea"/>
                <a:cs typeface="+mn-cs"/>
              </a:rPr>
              <a:t>Corn silage  </a:t>
            </a:r>
            <a:r>
              <a:rPr kumimoji="0" lang="en-US" altLang="en-US" sz="2000" b="0" i="0" u="none" strike="noStrike" kern="0" cap="none" spc="0" normalizeH="0" baseline="0" noProof="0" dirty="0">
                <a:ln>
                  <a:noFill/>
                </a:ln>
                <a:solidFill>
                  <a:srgbClr val="003600"/>
                </a:solidFill>
                <a:effectLst/>
                <a:uLnTx/>
                <a:uFillTx/>
                <a:ea typeface="+mn-ea"/>
                <a:cs typeface="+mn-cs"/>
              </a:rPr>
              <a:t>(23 ton/a)</a:t>
            </a:r>
            <a:r>
              <a:rPr kumimoji="0" lang="en-US" altLang="en-US" sz="2800" b="0" i="0" u="none" strike="noStrike" kern="0" cap="none" spc="0" normalizeH="0" baseline="0" noProof="0" dirty="0">
                <a:ln>
                  <a:noFill/>
                </a:ln>
                <a:solidFill>
                  <a:srgbClr val="003600"/>
                </a:solidFill>
                <a:effectLst/>
                <a:uLnTx/>
                <a:uFillTx/>
                <a:ea typeface="+mn-ea"/>
                <a:cs typeface="+mn-cs"/>
              </a:rPr>
              <a:t>	   190*</a:t>
            </a:r>
            <a:r>
              <a:rPr kumimoji="0" lang="en-US" altLang="en-US" sz="2800" b="0" i="0" u="none" strike="noStrike" kern="0" cap="none" spc="0" normalizeH="0" baseline="0" noProof="0" dirty="0">
                <a:ln>
                  <a:noFill/>
                </a:ln>
                <a:solidFill>
                  <a:srgbClr val="C00000"/>
                </a:solidFill>
                <a:effectLst/>
                <a:uLnTx/>
                <a:uFillTx/>
                <a:ea typeface="+mn-ea"/>
                <a:cs typeface="+mn-cs"/>
              </a:rPr>
              <a:t>	   </a:t>
            </a:r>
            <a:r>
              <a:rPr kumimoji="0" lang="en-US" altLang="en-US" sz="2800" b="0" i="0" u="none" strike="noStrike" kern="0" cap="none" spc="0" normalizeH="0" baseline="0" noProof="0" dirty="0">
                <a:ln>
                  <a:noFill/>
                </a:ln>
                <a:solidFill>
                  <a:srgbClr val="000000"/>
                </a:solidFill>
                <a:effectLst/>
                <a:uLnTx/>
                <a:uFillTx/>
                <a:ea typeface="+mn-ea"/>
                <a:cs typeface="+mn-cs"/>
              </a:rPr>
              <a:t>80</a:t>
            </a:r>
            <a:r>
              <a:rPr kumimoji="0" lang="en-US" altLang="en-US" sz="2800" b="0" i="0" u="none" strike="noStrike" kern="0" cap="none" spc="0" normalizeH="0" baseline="0" noProof="0" dirty="0">
                <a:ln>
                  <a:noFill/>
                </a:ln>
                <a:solidFill>
                  <a:srgbClr val="C00000"/>
                </a:solidFill>
                <a:effectLst/>
                <a:uLnTx/>
                <a:uFillTx/>
                <a:ea typeface="+mn-ea"/>
                <a:cs typeface="+mn-cs"/>
              </a:rPr>
              <a:t>		</a:t>
            </a:r>
            <a:r>
              <a:rPr kumimoji="0" lang="en-US" altLang="en-US" sz="2800" b="0" i="0" u="none" strike="noStrike" kern="0" cap="none" spc="0" normalizeH="0" baseline="0" noProof="0" dirty="0">
                <a:ln>
                  <a:noFill/>
                </a:ln>
                <a:solidFill>
                  <a:srgbClr val="000000"/>
                </a:solidFill>
                <a:effectLst/>
                <a:uLnTx/>
                <a:uFillTx/>
                <a:ea typeface="+mn-ea"/>
                <a:cs typeface="+mn-cs"/>
              </a:rPr>
              <a:t>190</a:t>
            </a:r>
          </a:p>
          <a:p>
            <a:pPr marL="0" marR="0" lvl="0" indent="0" defTabSz="914400" rtl="0" eaLnBrk="1" fontAlgn="base" latinLnBrk="0" hangingPunct="1">
              <a:lnSpc>
                <a:spcPct val="100000"/>
              </a:lnSpc>
              <a:spcBef>
                <a:spcPct val="50000"/>
              </a:spcBef>
              <a:spcAft>
                <a:spcPct val="0"/>
              </a:spcAft>
              <a:buClr>
                <a:srgbClr val="008000"/>
              </a:buClr>
              <a:buSzPct val="75000"/>
              <a:buFont typeface="Wingdings" panose="05000000000000000000" pitchFamily="2" charset="2"/>
              <a:buNone/>
              <a:tabLst/>
              <a:defRPr/>
            </a:pPr>
            <a:r>
              <a:rPr kumimoji="0" lang="en-US" altLang="en-US" sz="2800" b="0" i="0" u="none" strike="noStrike" kern="0" cap="none" spc="0" normalizeH="0" baseline="0" noProof="0" dirty="0">
                <a:ln>
                  <a:noFill/>
                </a:ln>
                <a:solidFill>
                  <a:srgbClr val="003600"/>
                </a:solidFill>
                <a:effectLst/>
                <a:uLnTx/>
                <a:uFillTx/>
                <a:ea typeface="+mn-ea"/>
                <a:cs typeface="+mn-cs"/>
              </a:rPr>
              <a:t>Soybean  </a:t>
            </a:r>
            <a:r>
              <a:rPr kumimoji="0" lang="en-US" altLang="en-US" sz="2000" b="0" i="0" u="none" strike="noStrike" kern="0" cap="none" spc="0" normalizeH="0" baseline="0" noProof="0" dirty="0">
                <a:ln>
                  <a:noFill/>
                </a:ln>
                <a:solidFill>
                  <a:srgbClr val="003600"/>
                </a:solidFill>
                <a:effectLst/>
                <a:uLnTx/>
                <a:uFillTx/>
                <a:ea typeface="+mn-ea"/>
                <a:cs typeface="+mn-cs"/>
              </a:rPr>
              <a:t>(40 </a:t>
            </a:r>
            <a:r>
              <a:rPr kumimoji="0" lang="en-US" altLang="en-US" sz="2000" b="0" i="0" u="none" strike="noStrike" kern="0" cap="none" spc="0" normalizeH="0" baseline="0" noProof="0" dirty="0" err="1">
                <a:ln>
                  <a:noFill/>
                </a:ln>
                <a:solidFill>
                  <a:srgbClr val="003600"/>
                </a:solidFill>
                <a:effectLst/>
                <a:uLnTx/>
                <a:uFillTx/>
                <a:ea typeface="+mn-ea"/>
                <a:cs typeface="+mn-cs"/>
              </a:rPr>
              <a:t>bu</a:t>
            </a:r>
            <a:r>
              <a:rPr kumimoji="0" lang="en-US" altLang="en-US" sz="2000" b="0" i="0" u="none" strike="noStrike" kern="0" cap="none" spc="0" normalizeH="0" baseline="0" noProof="0" dirty="0">
                <a:ln>
                  <a:noFill/>
                </a:ln>
                <a:solidFill>
                  <a:srgbClr val="003600"/>
                </a:solidFill>
                <a:effectLst/>
                <a:uLnTx/>
                <a:uFillTx/>
                <a:ea typeface="+mn-ea"/>
                <a:cs typeface="+mn-cs"/>
              </a:rPr>
              <a:t>/a)</a:t>
            </a:r>
            <a:r>
              <a:rPr kumimoji="0" lang="en-US" altLang="en-US" sz="2800" b="0" i="0" u="none" strike="noStrike" kern="0" cap="none" spc="0" normalizeH="0" baseline="0" noProof="0" dirty="0">
                <a:ln>
                  <a:noFill/>
                </a:ln>
                <a:solidFill>
                  <a:srgbClr val="C00000"/>
                </a:solidFill>
                <a:effectLst/>
                <a:uLnTx/>
                <a:uFillTx/>
                <a:ea typeface="+mn-ea"/>
                <a:cs typeface="+mn-cs"/>
              </a:rPr>
              <a:t>		   </a:t>
            </a:r>
            <a:r>
              <a:rPr kumimoji="0" lang="en-US" altLang="en-US" sz="2800" b="0" i="0" u="none" strike="noStrike" kern="0" cap="none" spc="0" normalizeH="0" baseline="0" noProof="0" dirty="0">
                <a:ln>
                  <a:noFill/>
                </a:ln>
                <a:solidFill>
                  <a:srgbClr val="003600"/>
                </a:solidFill>
                <a:effectLst/>
                <a:uLnTx/>
                <a:uFillTx/>
                <a:ea typeface="+mn-ea"/>
                <a:cs typeface="+mn-cs"/>
              </a:rPr>
              <a:t>160</a:t>
            </a:r>
            <a:r>
              <a:rPr kumimoji="0" lang="en-US" altLang="en-US" sz="2800" b="0" i="0" u="none" strike="noStrike" kern="0" cap="none" spc="0" normalizeH="0" baseline="0" noProof="0" dirty="0">
                <a:ln>
                  <a:noFill/>
                </a:ln>
                <a:solidFill>
                  <a:srgbClr val="C00000"/>
                </a:solidFill>
                <a:effectLst/>
                <a:uLnTx/>
                <a:uFillTx/>
                <a:ea typeface="+mn-ea"/>
                <a:cs typeface="+mn-cs"/>
              </a:rPr>
              <a:t>		   </a:t>
            </a:r>
            <a:r>
              <a:rPr kumimoji="0" lang="en-US" altLang="en-US" sz="2800" b="0" i="0" u="none" strike="noStrike" kern="0" cap="none" spc="0" normalizeH="0" baseline="0" noProof="0" dirty="0">
                <a:ln>
                  <a:noFill/>
                </a:ln>
                <a:solidFill>
                  <a:srgbClr val="003600"/>
                </a:solidFill>
                <a:effectLst/>
                <a:uLnTx/>
                <a:uFillTx/>
                <a:ea typeface="+mn-ea"/>
                <a:cs typeface="+mn-cs"/>
              </a:rPr>
              <a:t>30		 55</a:t>
            </a:r>
          </a:p>
          <a:p>
            <a:pPr marL="0" marR="0" lvl="0" indent="0" defTabSz="914400" rtl="0" eaLnBrk="1" fontAlgn="base" latinLnBrk="0" hangingPunct="1">
              <a:lnSpc>
                <a:spcPct val="100000"/>
              </a:lnSpc>
              <a:spcBef>
                <a:spcPct val="50000"/>
              </a:spcBef>
              <a:spcAft>
                <a:spcPct val="0"/>
              </a:spcAft>
              <a:buClr>
                <a:srgbClr val="008000"/>
              </a:buClr>
              <a:buSzPct val="75000"/>
              <a:buFont typeface="Wingdings" panose="05000000000000000000" pitchFamily="2" charset="2"/>
              <a:buNone/>
              <a:tabLst/>
              <a:defRPr/>
            </a:pPr>
            <a:r>
              <a:rPr kumimoji="0" lang="en-US" altLang="en-US" sz="2800" b="0" i="0" u="none" strike="noStrike" kern="0" cap="none" spc="0" normalizeH="0" baseline="0" noProof="0" dirty="0">
                <a:ln>
                  <a:noFill/>
                </a:ln>
                <a:solidFill>
                  <a:srgbClr val="003600"/>
                </a:solidFill>
                <a:effectLst/>
                <a:uLnTx/>
                <a:uFillTx/>
                <a:ea typeface="+mn-ea"/>
                <a:cs typeface="+mn-cs"/>
              </a:rPr>
              <a:t>Alfalfa  </a:t>
            </a:r>
            <a:r>
              <a:rPr kumimoji="0" lang="en-US" altLang="en-US" sz="2000" b="0" i="0" u="none" strike="noStrike" kern="0" cap="none" spc="0" normalizeH="0" baseline="0" noProof="0" dirty="0">
                <a:ln>
                  <a:noFill/>
                </a:ln>
                <a:solidFill>
                  <a:srgbClr val="003600"/>
                </a:solidFill>
                <a:effectLst/>
                <a:uLnTx/>
                <a:uFillTx/>
                <a:ea typeface="+mn-ea"/>
                <a:cs typeface="+mn-cs"/>
              </a:rPr>
              <a:t>(5 ton/a)</a:t>
            </a:r>
            <a:r>
              <a:rPr kumimoji="0" lang="en-US" altLang="en-US" sz="2000" b="0" i="0" u="none" strike="noStrike" kern="0" cap="none" spc="0" normalizeH="0" baseline="0" noProof="0" dirty="0">
                <a:ln>
                  <a:noFill/>
                </a:ln>
                <a:solidFill>
                  <a:srgbClr val="C00000"/>
                </a:solidFill>
                <a:effectLst/>
                <a:uLnTx/>
                <a:uFillTx/>
                <a:ea typeface="+mn-ea"/>
                <a:cs typeface="+mn-cs"/>
              </a:rPr>
              <a:t>	</a:t>
            </a:r>
            <a:r>
              <a:rPr kumimoji="0" lang="en-US" altLang="en-US" sz="2800" b="0" i="0" u="none" strike="noStrike" kern="0" cap="none" spc="0" normalizeH="0" baseline="0" noProof="0" dirty="0">
                <a:ln>
                  <a:noFill/>
                </a:ln>
                <a:solidFill>
                  <a:srgbClr val="C00000"/>
                </a:solidFill>
                <a:effectLst/>
                <a:uLnTx/>
                <a:uFillTx/>
                <a:ea typeface="+mn-ea"/>
                <a:cs typeface="+mn-cs"/>
              </a:rPr>
              <a:t>	   </a:t>
            </a:r>
            <a:r>
              <a:rPr kumimoji="0" lang="en-US" altLang="en-US" sz="2800" b="0" i="0" u="none" strike="noStrike" kern="0" cap="none" spc="0" normalizeH="0" baseline="0" noProof="0" dirty="0">
                <a:ln>
                  <a:noFill/>
                </a:ln>
                <a:solidFill>
                  <a:srgbClr val="003600"/>
                </a:solidFill>
                <a:effectLst/>
                <a:uLnTx/>
                <a:uFillTx/>
                <a:ea typeface="+mn-ea"/>
                <a:cs typeface="+mn-cs"/>
              </a:rPr>
              <a:t>300</a:t>
            </a:r>
            <a:r>
              <a:rPr kumimoji="0" lang="en-US" altLang="en-US" sz="2800" b="0" i="0" u="none" strike="noStrike" kern="0" cap="none" spc="0" normalizeH="0" baseline="0" noProof="0" dirty="0">
                <a:ln>
                  <a:noFill/>
                </a:ln>
                <a:solidFill>
                  <a:srgbClr val="C00000"/>
                </a:solidFill>
                <a:effectLst/>
                <a:uLnTx/>
                <a:uFillTx/>
                <a:ea typeface="+mn-ea"/>
                <a:cs typeface="+mn-cs"/>
              </a:rPr>
              <a:t>		   </a:t>
            </a:r>
            <a:r>
              <a:rPr kumimoji="0" lang="en-US" altLang="en-US" sz="2800" b="0" i="0" u="none" strike="noStrike" kern="0" cap="none" spc="0" normalizeH="0" baseline="0" noProof="0" dirty="0">
                <a:ln>
                  <a:noFill/>
                </a:ln>
                <a:solidFill>
                  <a:srgbClr val="003600"/>
                </a:solidFill>
                <a:effectLst/>
                <a:uLnTx/>
                <a:uFillTx/>
                <a:ea typeface="+mn-ea"/>
                <a:cs typeface="+mn-cs"/>
              </a:rPr>
              <a:t>65</a:t>
            </a:r>
            <a:r>
              <a:rPr kumimoji="0" lang="en-US" altLang="en-US" sz="2800" b="0" i="0" u="none" strike="noStrike" kern="0" cap="none" spc="0" normalizeH="0" baseline="0" noProof="0" dirty="0">
                <a:ln>
                  <a:noFill/>
                </a:ln>
                <a:solidFill>
                  <a:srgbClr val="C00000"/>
                </a:solidFill>
                <a:effectLst/>
                <a:uLnTx/>
                <a:uFillTx/>
                <a:ea typeface="+mn-ea"/>
                <a:cs typeface="+mn-cs"/>
              </a:rPr>
              <a:t>		</a:t>
            </a:r>
            <a:r>
              <a:rPr kumimoji="0" lang="en-US" altLang="en-US" sz="2800" b="0" i="0" u="none" strike="noStrike" kern="0" cap="none" spc="0" normalizeH="0" baseline="0" noProof="0" dirty="0">
                <a:ln>
                  <a:noFill/>
                </a:ln>
                <a:solidFill>
                  <a:srgbClr val="003600"/>
                </a:solidFill>
                <a:effectLst/>
                <a:uLnTx/>
                <a:uFillTx/>
                <a:ea typeface="+mn-ea"/>
                <a:cs typeface="+mn-cs"/>
              </a:rPr>
              <a:t>300</a:t>
            </a:r>
          </a:p>
          <a:p>
            <a:pPr marL="0" marR="0" lvl="0" indent="0" defTabSz="914400" rtl="0" eaLnBrk="1" fontAlgn="base" latinLnBrk="0" hangingPunct="1">
              <a:lnSpc>
                <a:spcPct val="100000"/>
              </a:lnSpc>
              <a:spcBef>
                <a:spcPct val="50000"/>
              </a:spcBef>
              <a:spcAft>
                <a:spcPct val="0"/>
              </a:spcAft>
              <a:buClr>
                <a:srgbClr val="008000"/>
              </a:buClr>
              <a:buSzPct val="75000"/>
              <a:buFont typeface="Wingdings" panose="05000000000000000000" pitchFamily="2" charset="2"/>
              <a:buNone/>
              <a:tabLst/>
              <a:defRPr/>
            </a:pPr>
            <a:r>
              <a:rPr kumimoji="0" lang="en-US" altLang="en-US" sz="2800" b="0" i="0" u="none" strike="noStrike" kern="0" cap="none" spc="0" normalizeH="0" baseline="0" noProof="0" dirty="0">
                <a:ln>
                  <a:noFill/>
                </a:ln>
                <a:solidFill>
                  <a:srgbClr val="000000"/>
                </a:solidFill>
                <a:effectLst/>
                <a:uLnTx/>
                <a:uFillTx/>
                <a:latin typeface="Arial"/>
                <a:ea typeface="+mn-ea"/>
                <a:cs typeface="+mn-cs"/>
              </a:rPr>
              <a:t> 	 </a:t>
            </a:r>
          </a:p>
          <a:p>
            <a:pPr marL="0" marR="0" lvl="0" indent="0" defTabSz="914400" rtl="0" eaLnBrk="1" fontAlgn="base" latinLnBrk="0" hangingPunct="1">
              <a:lnSpc>
                <a:spcPct val="80000"/>
              </a:lnSpc>
              <a:spcBef>
                <a:spcPct val="50000"/>
              </a:spcBef>
              <a:spcAft>
                <a:spcPct val="0"/>
              </a:spcAft>
              <a:buClr>
                <a:srgbClr val="008000"/>
              </a:buClr>
              <a:buSzPct val="75000"/>
              <a:buFont typeface="Wingdings" panose="05000000000000000000" pitchFamily="2" charset="2"/>
              <a:buNone/>
              <a:tabLst/>
              <a:defRPr/>
            </a:pPr>
            <a:r>
              <a:rPr kumimoji="0" lang="en-US" altLang="en-US" sz="2000" b="0" i="0" u="none" strike="noStrike" kern="0" cap="none" spc="0" normalizeH="0" baseline="0" noProof="0" dirty="0">
                <a:ln>
                  <a:noFill/>
                </a:ln>
                <a:solidFill>
                  <a:srgbClr val="000000"/>
                </a:solidFill>
                <a:effectLst/>
                <a:uLnTx/>
                <a:uFillTx/>
                <a:latin typeface="Arial"/>
                <a:ea typeface="+mn-ea"/>
                <a:cs typeface="+mn-cs"/>
              </a:rPr>
              <a:t>	 </a:t>
            </a:r>
            <a:endParaRPr kumimoji="0" lang="en-US" altLang="en-US" sz="2800" b="0" i="0" u="none" strike="noStrike" kern="0" cap="none" spc="0" normalizeH="0" baseline="0" noProof="0" dirty="0">
              <a:ln>
                <a:noFill/>
              </a:ln>
              <a:solidFill>
                <a:srgbClr val="000000"/>
              </a:solidFill>
              <a:effectLst/>
              <a:uLnTx/>
              <a:uFillTx/>
              <a:latin typeface="Arial"/>
              <a:ea typeface="+mn-ea"/>
              <a:cs typeface="+mn-cs"/>
            </a:endParaRPr>
          </a:p>
        </p:txBody>
      </p:sp>
      <p:sp>
        <p:nvSpPr>
          <p:cNvPr id="6" name="Line 5">
            <a:extLst>
              <a:ext uri="{FF2B5EF4-FFF2-40B4-BE49-F238E27FC236}">
                <a16:creationId xmlns:a16="http://schemas.microsoft.com/office/drawing/2014/main" id="{D972B15F-9C1B-1A25-ABBD-558DEE6A1A31}"/>
              </a:ext>
            </a:extLst>
          </p:cNvPr>
          <p:cNvSpPr>
            <a:spLocks noChangeShapeType="1"/>
          </p:cNvSpPr>
          <p:nvPr/>
        </p:nvSpPr>
        <p:spPr bwMode="auto">
          <a:xfrm>
            <a:off x="2015066" y="1634067"/>
            <a:ext cx="8077200" cy="0"/>
          </a:xfrm>
          <a:prstGeom prst="line">
            <a:avLst/>
          </a:prstGeom>
          <a:noFill/>
          <a:ln w="28575">
            <a:solidFill>
              <a:srgbClr val="5B5249"/>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B5249"/>
              </a:solidFill>
              <a:effectLst/>
              <a:uLnTx/>
              <a:uFillTx/>
              <a:latin typeface="Times New Roman" panose="02020603050405020304" pitchFamily="18" charset="0"/>
            </a:endParaRPr>
          </a:p>
        </p:txBody>
      </p:sp>
      <p:sp>
        <p:nvSpPr>
          <p:cNvPr id="7" name="Line 5">
            <a:extLst>
              <a:ext uri="{FF2B5EF4-FFF2-40B4-BE49-F238E27FC236}">
                <a16:creationId xmlns:a16="http://schemas.microsoft.com/office/drawing/2014/main" id="{DF151E30-F1BA-FC0A-E47B-F358A0209812}"/>
              </a:ext>
            </a:extLst>
          </p:cNvPr>
          <p:cNvSpPr>
            <a:spLocks noChangeShapeType="1"/>
          </p:cNvSpPr>
          <p:nvPr/>
        </p:nvSpPr>
        <p:spPr bwMode="auto">
          <a:xfrm>
            <a:off x="2015066" y="2362200"/>
            <a:ext cx="8077200" cy="0"/>
          </a:xfrm>
          <a:prstGeom prst="line">
            <a:avLst/>
          </a:prstGeom>
          <a:noFill/>
          <a:ln w="28575">
            <a:solidFill>
              <a:srgbClr val="5B5249"/>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B5249"/>
              </a:solidFill>
              <a:effectLst/>
              <a:uLnTx/>
              <a:uFillTx/>
              <a:latin typeface="Times New Roman" panose="02020603050405020304" pitchFamily="18" charset="0"/>
            </a:endParaRPr>
          </a:p>
        </p:txBody>
      </p:sp>
      <p:sp>
        <p:nvSpPr>
          <p:cNvPr id="8" name="Line 5">
            <a:extLst>
              <a:ext uri="{FF2B5EF4-FFF2-40B4-BE49-F238E27FC236}">
                <a16:creationId xmlns:a16="http://schemas.microsoft.com/office/drawing/2014/main" id="{F61C5061-AD4F-3261-C32C-BC9F4D935D20}"/>
              </a:ext>
            </a:extLst>
          </p:cNvPr>
          <p:cNvSpPr>
            <a:spLocks noChangeShapeType="1"/>
          </p:cNvSpPr>
          <p:nvPr/>
        </p:nvSpPr>
        <p:spPr bwMode="auto">
          <a:xfrm>
            <a:off x="2132955" y="5613400"/>
            <a:ext cx="80772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949059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3F396-19C7-FE63-5D89-7EE75C83439D}"/>
              </a:ext>
            </a:extLst>
          </p:cNvPr>
          <p:cNvSpPr>
            <a:spLocks noGrp="1"/>
          </p:cNvSpPr>
          <p:nvPr>
            <p:ph type="title"/>
          </p:nvPr>
        </p:nvSpPr>
        <p:spPr/>
        <p:txBody>
          <a:bodyPr>
            <a:normAutofit fontScale="90000"/>
          </a:bodyPr>
          <a:lstStyle/>
          <a:p>
            <a:r>
              <a:rPr lang="en-US" dirty="0"/>
              <a:t>Comparing Crop Removal with Manure Nutrients</a:t>
            </a:r>
          </a:p>
        </p:txBody>
      </p:sp>
      <p:sp>
        <p:nvSpPr>
          <p:cNvPr id="3" name="Content Placeholder 2">
            <a:extLst>
              <a:ext uri="{FF2B5EF4-FFF2-40B4-BE49-F238E27FC236}">
                <a16:creationId xmlns:a16="http://schemas.microsoft.com/office/drawing/2014/main" id="{B71F9EEE-372D-9FCE-CEAD-EA189E174B48}"/>
              </a:ext>
            </a:extLst>
          </p:cNvPr>
          <p:cNvSpPr>
            <a:spLocks noGrp="1"/>
          </p:cNvSpPr>
          <p:nvPr>
            <p:ph idx="1"/>
          </p:nvPr>
        </p:nvSpPr>
        <p:spPr/>
        <p:txBody>
          <a:bodyPr/>
          <a:lstStyle/>
          <a:p>
            <a:r>
              <a:rPr lang="en-US" dirty="0"/>
              <a:t>Corn, soybean, and alfalfa utilize approximately three times more nitrogen than phosphorus</a:t>
            </a:r>
          </a:p>
          <a:p>
            <a:r>
              <a:rPr lang="en-US" dirty="0"/>
              <a:t>Manure supplies N &amp; P2O5 at approximately a 1:1 ratio</a:t>
            </a:r>
          </a:p>
          <a:p>
            <a:r>
              <a:rPr lang="en-US" dirty="0"/>
              <a:t>Result = Soil test phosphorus levels build up if applying manure to meet crop nitrogen needs</a:t>
            </a:r>
          </a:p>
        </p:txBody>
      </p:sp>
    </p:spTree>
    <p:extLst>
      <p:ext uri="{BB962C8B-B14F-4D97-AF65-F5344CB8AC3E}">
        <p14:creationId xmlns:p14="http://schemas.microsoft.com/office/powerpoint/2010/main" val="3455406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0FB44-6773-8339-FF9F-4C3D1B58FF6D}"/>
              </a:ext>
            </a:extLst>
          </p:cNvPr>
          <p:cNvSpPr>
            <a:spLocks noGrp="1"/>
          </p:cNvSpPr>
          <p:nvPr>
            <p:ph type="title"/>
          </p:nvPr>
        </p:nvSpPr>
        <p:spPr/>
        <p:txBody>
          <a:bodyPr/>
          <a:lstStyle/>
          <a:p>
            <a:r>
              <a:rPr lang="en-US" dirty="0"/>
              <a:t>Manure Application Based on Crop N Needs</a:t>
            </a:r>
          </a:p>
        </p:txBody>
      </p:sp>
      <p:sp>
        <p:nvSpPr>
          <p:cNvPr id="3" name="Content Placeholder 2">
            <a:extLst>
              <a:ext uri="{FF2B5EF4-FFF2-40B4-BE49-F238E27FC236}">
                <a16:creationId xmlns:a16="http://schemas.microsoft.com/office/drawing/2014/main" id="{EE542F37-BBBC-7ABB-50BA-B233877BA11C}"/>
              </a:ext>
            </a:extLst>
          </p:cNvPr>
          <p:cNvSpPr>
            <a:spLocks noGrp="1"/>
          </p:cNvSpPr>
          <p:nvPr>
            <p:ph idx="1"/>
          </p:nvPr>
        </p:nvSpPr>
        <p:spPr/>
        <p:txBody>
          <a:bodyPr/>
          <a:lstStyle/>
          <a:p>
            <a:r>
              <a:rPr lang="en-US" dirty="0"/>
              <a:t>Maximize manure application rates</a:t>
            </a:r>
          </a:p>
          <a:p>
            <a:r>
              <a:rPr lang="en-US" dirty="0"/>
              <a:t>Supplies P and K in excess of crop need</a:t>
            </a:r>
          </a:p>
          <a:p>
            <a:r>
              <a:rPr lang="en-US" dirty="0"/>
              <a:t>Efficient with time and labor</a:t>
            </a:r>
          </a:p>
          <a:p>
            <a:r>
              <a:rPr lang="en-US" dirty="0"/>
              <a:t>Preferred when land is limited</a:t>
            </a:r>
          </a:p>
        </p:txBody>
      </p:sp>
    </p:spTree>
    <p:extLst>
      <p:ext uri="{BB962C8B-B14F-4D97-AF65-F5344CB8AC3E}">
        <p14:creationId xmlns:p14="http://schemas.microsoft.com/office/powerpoint/2010/main" val="1462854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4DBBD-44F7-279C-1710-2002E3AE1B19}"/>
              </a:ext>
            </a:extLst>
          </p:cNvPr>
          <p:cNvSpPr>
            <a:spLocks noGrp="1"/>
          </p:cNvSpPr>
          <p:nvPr>
            <p:ph type="title"/>
          </p:nvPr>
        </p:nvSpPr>
        <p:spPr/>
        <p:txBody>
          <a:bodyPr/>
          <a:lstStyle/>
          <a:p>
            <a:r>
              <a:rPr lang="en-US" dirty="0"/>
              <a:t>Manure Application Based on Crop N Needs</a:t>
            </a:r>
          </a:p>
        </p:txBody>
      </p:sp>
      <p:pic>
        <p:nvPicPr>
          <p:cNvPr id="4" name="Picture 3">
            <a:extLst>
              <a:ext uri="{FF2B5EF4-FFF2-40B4-BE49-F238E27FC236}">
                <a16:creationId xmlns:a16="http://schemas.microsoft.com/office/drawing/2014/main" id="{F997C344-3732-9170-7BC5-BD09DD68A452}"/>
              </a:ext>
            </a:extLst>
          </p:cNvPr>
          <p:cNvPicPr>
            <a:picLocks noChangeAspect="1"/>
          </p:cNvPicPr>
          <p:nvPr/>
        </p:nvPicPr>
        <p:blipFill>
          <a:blip r:embed="rId3"/>
          <a:srcRect l="1372" t="10644" r="1251" b="2867"/>
          <a:stretch/>
        </p:blipFill>
        <p:spPr>
          <a:xfrm>
            <a:off x="1984621" y="2164461"/>
            <a:ext cx="7894517" cy="4254268"/>
          </a:xfrm>
          <a:prstGeom prst="rect">
            <a:avLst/>
          </a:prstGeom>
        </p:spPr>
      </p:pic>
      <p:sp>
        <p:nvSpPr>
          <p:cNvPr id="5" name="Text Box 5">
            <a:extLst>
              <a:ext uri="{FF2B5EF4-FFF2-40B4-BE49-F238E27FC236}">
                <a16:creationId xmlns:a16="http://schemas.microsoft.com/office/drawing/2014/main" id="{E7A75F04-427C-D2EA-A712-0E298991F04A}"/>
              </a:ext>
            </a:extLst>
          </p:cNvPr>
          <p:cNvSpPr txBox="1">
            <a:spLocks noChangeArrowheads="1"/>
          </p:cNvSpPr>
          <p:nvPr/>
        </p:nvSpPr>
        <p:spPr bwMode="auto">
          <a:xfrm rot="16200000">
            <a:off x="1146420" y="3884922"/>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00"/>
              </a:buClr>
              <a:buSzPct val="75000"/>
              <a:buFont typeface="Wingdings" panose="05000000000000000000" pitchFamily="2" charset="2"/>
              <a:buChar char="n"/>
              <a:defRPr sz="3200">
                <a:solidFill>
                  <a:srgbClr val="003300"/>
                </a:solidFill>
                <a:latin typeface="Arial" panose="020B0604020202020204" pitchFamily="34" charset="0"/>
              </a:defRPr>
            </a:lvl1pPr>
            <a:lvl2pPr marL="742950" indent="-285750">
              <a:spcBef>
                <a:spcPct val="20000"/>
              </a:spcBef>
              <a:buClr>
                <a:srgbClr val="A36705"/>
              </a:buClr>
              <a:buSzPct val="75000"/>
              <a:buFont typeface="Wingdings" panose="05000000000000000000" pitchFamily="2" charset="2"/>
              <a:buChar char="n"/>
              <a:defRPr sz="2800">
                <a:solidFill>
                  <a:srgbClr val="003300"/>
                </a:solidFill>
                <a:latin typeface="Arial" panose="020B0604020202020204" pitchFamily="34" charset="0"/>
              </a:defRPr>
            </a:lvl2pPr>
            <a:lvl3pPr marL="1143000" indent="-228600">
              <a:spcBef>
                <a:spcPct val="20000"/>
              </a:spcBef>
              <a:buClr>
                <a:srgbClr val="000000"/>
              </a:buClr>
              <a:buSzPct val="65000"/>
              <a:buFont typeface="Wingdings" panose="05000000000000000000" pitchFamily="2" charset="2"/>
              <a:buChar char="n"/>
              <a:defRPr sz="2400">
                <a:solidFill>
                  <a:srgbClr val="003300"/>
                </a:solidFill>
                <a:latin typeface="Arial" panose="020B0604020202020204" pitchFamily="34" charset="0"/>
              </a:defRPr>
            </a:lvl3pPr>
            <a:lvl4pPr marL="1600200" indent="-228600">
              <a:spcBef>
                <a:spcPct val="20000"/>
              </a:spcBef>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4pPr>
            <a:lvl5pPr marL="2057400" indent="-228600">
              <a:spcBef>
                <a:spcPct val="20000"/>
              </a:spcBef>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5pPr>
            <a:lvl6pPr marL="25146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6pPr>
            <a:lvl7pPr marL="29718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7pPr>
            <a:lvl8pPr marL="34290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8pPr>
            <a:lvl9pPr marL="38862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9pPr>
          </a:lstStyle>
          <a:p>
            <a:pPr eaLnBrk="0" fontAlgn="base" hangingPunct="0">
              <a:spcBef>
                <a:spcPct val="50000"/>
              </a:spcBef>
              <a:spcAft>
                <a:spcPct val="0"/>
              </a:spcAft>
              <a:buClrTx/>
              <a:buSzTx/>
              <a:buFontTx/>
              <a:buNone/>
            </a:pPr>
            <a:r>
              <a:rPr lang="en-US" altLang="en-US" sz="2400" dirty="0" err="1">
                <a:solidFill>
                  <a:srgbClr val="000000"/>
                </a:solidFill>
                <a:latin typeface="+mn-lt"/>
              </a:rPr>
              <a:t>lb</a:t>
            </a:r>
            <a:r>
              <a:rPr lang="en-US" altLang="en-US" sz="2400" dirty="0">
                <a:solidFill>
                  <a:srgbClr val="000000"/>
                </a:solidFill>
                <a:latin typeface="+mn-lt"/>
              </a:rPr>
              <a:t>/acre</a:t>
            </a:r>
            <a:endParaRPr lang="en-US" altLang="en-US" sz="2000" dirty="0">
              <a:solidFill>
                <a:srgbClr val="000000"/>
              </a:solidFill>
              <a:latin typeface="+mn-lt"/>
            </a:endParaRPr>
          </a:p>
        </p:txBody>
      </p:sp>
    </p:spTree>
    <p:extLst>
      <p:ext uri="{BB962C8B-B14F-4D97-AF65-F5344CB8AC3E}">
        <p14:creationId xmlns:p14="http://schemas.microsoft.com/office/powerpoint/2010/main" val="545530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0FB44-6773-8339-FF9F-4C3D1B58FF6D}"/>
              </a:ext>
            </a:extLst>
          </p:cNvPr>
          <p:cNvSpPr>
            <a:spLocks noGrp="1"/>
          </p:cNvSpPr>
          <p:nvPr>
            <p:ph type="title"/>
          </p:nvPr>
        </p:nvSpPr>
        <p:spPr/>
        <p:txBody>
          <a:bodyPr/>
          <a:lstStyle/>
          <a:p>
            <a:r>
              <a:rPr lang="en-US" dirty="0"/>
              <a:t>Manure Application Based on Crop P Needs</a:t>
            </a:r>
          </a:p>
        </p:txBody>
      </p:sp>
      <p:sp>
        <p:nvSpPr>
          <p:cNvPr id="3" name="Content Placeholder 2">
            <a:extLst>
              <a:ext uri="{FF2B5EF4-FFF2-40B4-BE49-F238E27FC236}">
                <a16:creationId xmlns:a16="http://schemas.microsoft.com/office/drawing/2014/main" id="{EE542F37-BBBC-7ABB-50BA-B233877BA11C}"/>
              </a:ext>
            </a:extLst>
          </p:cNvPr>
          <p:cNvSpPr>
            <a:spLocks noGrp="1"/>
          </p:cNvSpPr>
          <p:nvPr>
            <p:ph idx="1"/>
          </p:nvPr>
        </p:nvSpPr>
        <p:spPr/>
        <p:txBody>
          <a:bodyPr/>
          <a:lstStyle/>
          <a:p>
            <a:r>
              <a:rPr lang="en-US" dirty="0"/>
              <a:t>Maximizes efficiency of manure nutrients</a:t>
            </a:r>
          </a:p>
          <a:p>
            <a:r>
              <a:rPr lang="en-US" dirty="0"/>
              <a:t>Reduces manure application rates</a:t>
            </a:r>
          </a:p>
          <a:p>
            <a:r>
              <a:rPr lang="en-US" dirty="0"/>
              <a:t>Requires supplemental nitrogen</a:t>
            </a:r>
          </a:p>
          <a:p>
            <a:r>
              <a:rPr lang="en-US" dirty="0"/>
              <a:t>Increases time and labor</a:t>
            </a:r>
          </a:p>
          <a:p>
            <a:r>
              <a:rPr lang="en-US" dirty="0"/>
              <a:t>Increases spreading acreage</a:t>
            </a:r>
          </a:p>
          <a:p>
            <a:r>
              <a:rPr lang="en-US" dirty="0"/>
              <a:t>Potential Water Quality Benefits</a:t>
            </a:r>
          </a:p>
          <a:p>
            <a:r>
              <a:rPr lang="en-US" dirty="0"/>
              <a:t>Required for field with soils test P 50-100 ppm</a:t>
            </a:r>
          </a:p>
        </p:txBody>
      </p:sp>
    </p:spTree>
    <p:extLst>
      <p:ext uri="{BB962C8B-B14F-4D97-AF65-F5344CB8AC3E}">
        <p14:creationId xmlns:p14="http://schemas.microsoft.com/office/powerpoint/2010/main" val="4111706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2A60A-4A45-629B-F601-08315B6CCF67}"/>
              </a:ext>
            </a:extLst>
          </p:cNvPr>
          <p:cNvSpPr>
            <a:spLocks noGrp="1"/>
          </p:cNvSpPr>
          <p:nvPr>
            <p:ph type="title"/>
          </p:nvPr>
        </p:nvSpPr>
        <p:spPr/>
        <p:txBody>
          <a:bodyPr/>
          <a:lstStyle/>
          <a:p>
            <a:r>
              <a:rPr lang="en-US" dirty="0"/>
              <a:t>Manure Applications Based on Crop P Needs</a:t>
            </a:r>
          </a:p>
        </p:txBody>
      </p:sp>
      <p:sp>
        <p:nvSpPr>
          <p:cNvPr id="3" name="Text Box 5">
            <a:extLst>
              <a:ext uri="{FF2B5EF4-FFF2-40B4-BE49-F238E27FC236}">
                <a16:creationId xmlns:a16="http://schemas.microsoft.com/office/drawing/2014/main" id="{8521640B-4D41-B647-FDD7-E15D5810281D}"/>
              </a:ext>
            </a:extLst>
          </p:cNvPr>
          <p:cNvSpPr txBox="1">
            <a:spLocks noChangeArrowheads="1"/>
          </p:cNvSpPr>
          <p:nvPr/>
        </p:nvSpPr>
        <p:spPr bwMode="auto">
          <a:xfrm rot="16200000">
            <a:off x="1146420" y="3884922"/>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00"/>
              </a:buClr>
              <a:buSzPct val="75000"/>
              <a:buFont typeface="Wingdings" panose="05000000000000000000" pitchFamily="2" charset="2"/>
              <a:buChar char="n"/>
              <a:defRPr sz="3200">
                <a:solidFill>
                  <a:srgbClr val="003300"/>
                </a:solidFill>
                <a:latin typeface="Arial" panose="020B0604020202020204" pitchFamily="34" charset="0"/>
              </a:defRPr>
            </a:lvl1pPr>
            <a:lvl2pPr marL="742950" indent="-285750">
              <a:spcBef>
                <a:spcPct val="20000"/>
              </a:spcBef>
              <a:buClr>
                <a:srgbClr val="A36705"/>
              </a:buClr>
              <a:buSzPct val="75000"/>
              <a:buFont typeface="Wingdings" panose="05000000000000000000" pitchFamily="2" charset="2"/>
              <a:buChar char="n"/>
              <a:defRPr sz="2800">
                <a:solidFill>
                  <a:srgbClr val="003300"/>
                </a:solidFill>
                <a:latin typeface="Arial" panose="020B0604020202020204" pitchFamily="34" charset="0"/>
              </a:defRPr>
            </a:lvl2pPr>
            <a:lvl3pPr marL="1143000" indent="-228600">
              <a:spcBef>
                <a:spcPct val="20000"/>
              </a:spcBef>
              <a:buClr>
                <a:srgbClr val="000000"/>
              </a:buClr>
              <a:buSzPct val="65000"/>
              <a:buFont typeface="Wingdings" panose="05000000000000000000" pitchFamily="2" charset="2"/>
              <a:buChar char="n"/>
              <a:defRPr sz="2400">
                <a:solidFill>
                  <a:srgbClr val="003300"/>
                </a:solidFill>
                <a:latin typeface="Arial" panose="020B0604020202020204" pitchFamily="34" charset="0"/>
              </a:defRPr>
            </a:lvl3pPr>
            <a:lvl4pPr marL="1600200" indent="-228600">
              <a:spcBef>
                <a:spcPct val="20000"/>
              </a:spcBef>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4pPr>
            <a:lvl5pPr marL="2057400" indent="-228600">
              <a:spcBef>
                <a:spcPct val="20000"/>
              </a:spcBef>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5pPr>
            <a:lvl6pPr marL="25146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6pPr>
            <a:lvl7pPr marL="29718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7pPr>
            <a:lvl8pPr marL="34290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8pPr>
            <a:lvl9pPr marL="3886200" indent="-22860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Arial" panose="020B0604020202020204" pitchFamily="34" charset="0"/>
              </a:defRPr>
            </a:lvl9pPr>
          </a:lstStyle>
          <a:p>
            <a:pPr eaLnBrk="0" fontAlgn="base" hangingPunct="0">
              <a:spcBef>
                <a:spcPct val="50000"/>
              </a:spcBef>
              <a:spcAft>
                <a:spcPct val="0"/>
              </a:spcAft>
              <a:buClrTx/>
              <a:buSzTx/>
              <a:buFontTx/>
              <a:buNone/>
            </a:pPr>
            <a:r>
              <a:rPr lang="en-US" altLang="en-US" sz="2400" dirty="0" err="1">
                <a:solidFill>
                  <a:srgbClr val="000000"/>
                </a:solidFill>
                <a:latin typeface="Arial Narrow Bold"/>
              </a:rPr>
              <a:t>lb</a:t>
            </a:r>
            <a:r>
              <a:rPr lang="en-US" altLang="en-US" sz="2400" dirty="0">
                <a:solidFill>
                  <a:srgbClr val="000000"/>
                </a:solidFill>
                <a:latin typeface="Arial Narrow Bold"/>
              </a:rPr>
              <a:t>/acre</a:t>
            </a:r>
            <a:endParaRPr lang="en-US" altLang="en-US" sz="2000" dirty="0">
              <a:solidFill>
                <a:srgbClr val="000000"/>
              </a:solidFill>
              <a:latin typeface="Arial Narrow Bold"/>
            </a:endParaRPr>
          </a:p>
        </p:txBody>
      </p:sp>
      <p:pic>
        <p:nvPicPr>
          <p:cNvPr id="4" name="Picture 3">
            <a:extLst>
              <a:ext uri="{FF2B5EF4-FFF2-40B4-BE49-F238E27FC236}">
                <a16:creationId xmlns:a16="http://schemas.microsoft.com/office/drawing/2014/main" id="{20ED0612-EB08-D44E-8331-ED1152E9E200}"/>
              </a:ext>
            </a:extLst>
          </p:cNvPr>
          <p:cNvPicPr>
            <a:picLocks noChangeAspect="1"/>
          </p:cNvPicPr>
          <p:nvPr/>
        </p:nvPicPr>
        <p:blipFill>
          <a:blip r:embed="rId2"/>
          <a:srcRect l="1907" t="10612" b="2871"/>
          <a:stretch/>
        </p:blipFill>
        <p:spPr>
          <a:xfrm>
            <a:off x="2124284" y="1924957"/>
            <a:ext cx="8179511" cy="4377129"/>
          </a:xfrm>
          <a:prstGeom prst="rect">
            <a:avLst/>
          </a:prstGeom>
        </p:spPr>
      </p:pic>
    </p:spTree>
    <p:extLst>
      <p:ext uri="{BB962C8B-B14F-4D97-AF65-F5344CB8AC3E}">
        <p14:creationId xmlns:p14="http://schemas.microsoft.com/office/powerpoint/2010/main" val="3751498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B4CBA-1254-BE24-F294-ED7F33C61639}"/>
              </a:ext>
            </a:extLst>
          </p:cNvPr>
          <p:cNvSpPr>
            <a:spLocks noGrp="1"/>
          </p:cNvSpPr>
          <p:nvPr>
            <p:ph type="title"/>
          </p:nvPr>
        </p:nvSpPr>
        <p:spPr/>
        <p:txBody>
          <a:bodyPr>
            <a:normAutofit fontScale="90000"/>
          </a:bodyPr>
          <a:lstStyle/>
          <a:p>
            <a:r>
              <a:rPr lang="en-US" dirty="0"/>
              <a:t>Making a Manure Application Based on P More Management-Friendly</a:t>
            </a:r>
          </a:p>
        </p:txBody>
      </p:sp>
      <p:sp>
        <p:nvSpPr>
          <p:cNvPr id="3" name="Content Placeholder 2">
            <a:extLst>
              <a:ext uri="{FF2B5EF4-FFF2-40B4-BE49-F238E27FC236}">
                <a16:creationId xmlns:a16="http://schemas.microsoft.com/office/drawing/2014/main" id="{B9E2B8FF-3A15-3D52-02F6-5F243F66C986}"/>
              </a:ext>
            </a:extLst>
          </p:cNvPr>
          <p:cNvSpPr>
            <a:spLocks noGrp="1"/>
          </p:cNvSpPr>
          <p:nvPr>
            <p:ph idx="1"/>
          </p:nvPr>
        </p:nvSpPr>
        <p:spPr/>
        <p:txBody>
          <a:bodyPr/>
          <a:lstStyle/>
          <a:p>
            <a:r>
              <a:rPr lang="en-US" dirty="0"/>
              <a:t>Supply the crop rotational P need rather than the single year need</a:t>
            </a:r>
          </a:p>
          <a:p>
            <a:pPr lvl="1"/>
            <a:r>
              <a:rPr lang="en-US" dirty="0"/>
              <a:t>Allows practical application rates</a:t>
            </a:r>
          </a:p>
          <a:p>
            <a:pPr lvl="1"/>
            <a:r>
              <a:rPr lang="en-US" dirty="0"/>
              <a:t>Permissible under current regulations</a:t>
            </a:r>
          </a:p>
        </p:txBody>
      </p:sp>
    </p:spTree>
    <p:extLst>
      <p:ext uri="{BB962C8B-B14F-4D97-AF65-F5344CB8AC3E}">
        <p14:creationId xmlns:p14="http://schemas.microsoft.com/office/powerpoint/2010/main" val="3171814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040B-EDB9-CE98-B55B-A55349FF0BB5}"/>
              </a:ext>
            </a:extLst>
          </p:cNvPr>
          <p:cNvSpPr>
            <a:spLocks noGrp="1"/>
          </p:cNvSpPr>
          <p:nvPr>
            <p:ph type="title"/>
          </p:nvPr>
        </p:nvSpPr>
        <p:spPr/>
        <p:txBody>
          <a:bodyPr>
            <a:normAutofit fontScale="90000"/>
          </a:bodyPr>
          <a:lstStyle/>
          <a:p>
            <a:r>
              <a:rPr lang="en-US" dirty="0"/>
              <a:t>Manure Application &amp; Phosphorus:</a:t>
            </a:r>
            <a:br>
              <a:rPr lang="en-US" dirty="0"/>
            </a:br>
            <a:r>
              <a:rPr lang="en-US" dirty="0"/>
              <a:t>Tillage, Timing, &amp; Site Considerations</a:t>
            </a:r>
          </a:p>
        </p:txBody>
      </p:sp>
    </p:spTree>
    <p:extLst>
      <p:ext uri="{BB962C8B-B14F-4D97-AF65-F5344CB8AC3E}">
        <p14:creationId xmlns:p14="http://schemas.microsoft.com/office/powerpoint/2010/main" val="2120136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BFCC1-CA8A-AE18-F98C-F4212ACCDE49}"/>
              </a:ext>
            </a:extLst>
          </p:cNvPr>
          <p:cNvSpPr>
            <a:spLocks noGrp="1"/>
          </p:cNvSpPr>
          <p:nvPr>
            <p:ph type="title"/>
          </p:nvPr>
        </p:nvSpPr>
        <p:spPr/>
        <p:txBody>
          <a:bodyPr/>
          <a:lstStyle/>
          <a:p>
            <a:r>
              <a:rPr lang="en-US" dirty="0"/>
              <a:t>Manure &amp; Tillage Considerations</a:t>
            </a:r>
          </a:p>
        </p:txBody>
      </p:sp>
      <p:sp>
        <p:nvSpPr>
          <p:cNvPr id="3" name="Content Placeholder 2">
            <a:extLst>
              <a:ext uri="{FF2B5EF4-FFF2-40B4-BE49-F238E27FC236}">
                <a16:creationId xmlns:a16="http://schemas.microsoft.com/office/drawing/2014/main" id="{2479FF6E-329E-A011-A68A-9B6C81F48638}"/>
              </a:ext>
            </a:extLst>
          </p:cNvPr>
          <p:cNvSpPr>
            <a:spLocks noGrp="1"/>
          </p:cNvSpPr>
          <p:nvPr>
            <p:ph idx="1"/>
          </p:nvPr>
        </p:nvSpPr>
        <p:spPr/>
        <p:txBody>
          <a:bodyPr/>
          <a:lstStyle/>
          <a:p>
            <a:r>
              <a:rPr lang="en-US" dirty="0"/>
              <a:t>Unincorporated Manure/No-Till</a:t>
            </a:r>
          </a:p>
          <a:p>
            <a:pPr lvl="1"/>
            <a:r>
              <a:rPr lang="en-US" dirty="0"/>
              <a:t>Potential for dissolved (soluble) P losses</a:t>
            </a:r>
          </a:p>
          <a:p>
            <a:pPr lvl="1"/>
            <a:r>
              <a:rPr lang="en-US" dirty="0"/>
              <a:t>Crop production concerns</a:t>
            </a:r>
          </a:p>
          <a:p>
            <a:pPr lvl="2"/>
            <a:r>
              <a:rPr lang="en-US" dirty="0"/>
              <a:t>Varies with manure types (i.e. bedding)</a:t>
            </a:r>
          </a:p>
          <a:p>
            <a:r>
              <a:rPr lang="en-US" dirty="0"/>
              <a:t>Compromise = Limited Incorporation</a:t>
            </a:r>
          </a:p>
          <a:p>
            <a:pPr lvl="1"/>
            <a:r>
              <a:rPr lang="en-US" dirty="0"/>
              <a:t>Chisel, Disking, Injection</a:t>
            </a:r>
          </a:p>
          <a:p>
            <a:pPr lvl="2"/>
            <a:r>
              <a:rPr lang="en-US" dirty="0"/>
              <a:t>Maintain residue and surface roughness</a:t>
            </a:r>
          </a:p>
          <a:p>
            <a:pPr lvl="2"/>
            <a:r>
              <a:rPr lang="en-US" dirty="0"/>
              <a:t>Reduces total P losses</a:t>
            </a:r>
          </a:p>
          <a:p>
            <a:pPr lvl="2"/>
            <a:r>
              <a:rPr lang="en-US" dirty="0"/>
              <a:t>Other benefits: odor reduction, nutrient distribution, warmer soils, improved seedbed mechanics</a:t>
            </a:r>
          </a:p>
        </p:txBody>
      </p:sp>
    </p:spTree>
    <p:extLst>
      <p:ext uri="{BB962C8B-B14F-4D97-AF65-F5344CB8AC3E}">
        <p14:creationId xmlns:p14="http://schemas.microsoft.com/office/powerpoint/2010/main" val="449198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890B5-D852-EF09-78A8-1A084F5508CF}"/>
              </a:ext>
            </a:extLst>
          </p:cNvPr>
          <p:cNvSpPr>
            <a:spLocks noGrp="1"/>
          </p:cNvSpPr>
          <p:nvPr>
            <p:ph type="title"/>
          </p:nvPr>
        </p:nvSpPr>
        <p:spPr/>
        <p:txBody>
          <a:bodyPr>
            <a:normAutofit fontScale="90000"/>
          </a:bodyPr>
          <a:lstStyle/>
          <a:p>
            <a:r>
              <a:rPr lang="en-US" dirty="0"/>
              <a:t>Manure Application: Timing &amp; Site Considerations</a:t>
            </a:r>
          </a:p>
        </p:txBody>
      </p:sp>
      <p:sp>
        <p:nvSpPr>
          <p:cNvPr id="3" name="Content Placeholder 2">
            <a:extLst>
              <a:ext uri="{FF2B5EF4-FFF2-40B4-BE49-F238E27FC236}">
                <a16:creationId xmlns:a16="http://schemas.microsoft.com/office/drawing/2014/main" id="{C804BC17-FA3D-9C9B-2464-63AE135F09C3}"/>
              </a:ext>
            </a:extLst>
          </p:cNvPr>
          <p:cNvSpPr>
            <a:spLocks noGrp="1"/>
          </p:cNvSpPr>
          <p:nvPr>
            <p:ph idx="1"/>
          </p:nvPr>
        </p:nvSpPr>
        <p:spPr/>
        <p:txBody>
          <a:bodyPr>
            <a:normAutofit/>
          </a:bodyPr>
          <a:lstStyle/>
          <a:p>
            <a:r>
              <a:rPr lang="en-US" dirty="0"/>
              <a:t>Slopes</a:t>
            </a:r>
          </a:p>
          <a:p>
            <a:pPr lvl="1"/>
            <a:r>
              <a:rPr lang="en-US" sz="2800" dirty="0"/>
              <a:t>Reduce potential for winter/spring runoff</a:t>
            </a:r>
          </a:p>
          <a:p>
            <a:pPr lvl="2"/>
            <a:r>
              <a:rPr lang="en-US" sz="2800" dirty="0"/>
              <a:t>Minimize winter manure applications</a:t>
            </a:r>
          </a:p>
          <a:p>
            <a:pPr lvl="2"/>
            <a:r>
              <a:rPr lang="en-US" sz="2800" dirty="0"/>
              <a:t>Limit to slopes of 6% or less</a:t>
            </a:r>
          </a:p>
          <a:p>
            <a:pPr lvl="2"/>
            <a:r>
              <a:rPr lang="en-US" sz="2800" dirty="0"/>
              <a:t>Up to 12% only if soil conservation measures are in place (i.e. contour strips, crop residue, etc.)</a:t>
            </a:r>
          </a:p>
        </p:txBody>
      </p:sp>
    </p:spTree>
    <p:extLst>
      <p:ext uri="{BB962C8B-B14F-4D97-AF65-F5344CB8AC3E}">
        <p14:creationId xmlns:p14="http://schemas.microsoft.com/office/powerpoint/2010/main" val="2219567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5C495-260C-DA9A-D94B-1BDFFD97D315}"/>
              </a:ext>
            </a:extLst>
          </p:cNvPr>
          <p:cNvSpPr>
            <a:spLocks noGrp="1"/>
          </p:cNvSpPr>
          <p:nvPr>
            <p:ph type="title"/>
          </p:nvPr>
        </p:nvSpPr>
        <p:spPr/>
        <p:txBody>
          <a:bodyPr/>
          <a:lstStyle/>
          <a:p>
            <a:r>
              <a:rPr lang="en-US" dirty="0"/>
              <a:t>Phosphorus &amp; Surface Water Quality</a:t>
            </a:r>
          </a:p>
        </p:txBody>
      </p:sp>
      <p:pic>
        <p:nvPicPr>
          <p:cNvPr id="4" name="Picture 3">
            <a:extLst>
              <a:ext uri="{FF2B5EF4-FFF2-40B4-BE49-F238E27FC236}">
                <a16:creationId xmlns:a16="http://schemas.microsoft.com/office/drawing/2014/main" id="{62532774-F57D-8086-BF14-879645974E74}"/>
              </a:ext>
            </a:extLst>
          </p:cNvPr>
          <p:cNvPicPr>
            <a:picLocks noChangeAspect="1"/>
          </p:cNvPicPr>
          <p:nvPr/>
        </p:nvPicPr>
        <p:blipFill>
          <a:blip r:embed="rId3"/>
          <a:stretch>
            <a:fillRect/>
          </a:stretch>
        </p:blipFill>
        <p:spPr>
          <a:xfrm>
            <a:off x="1493994" y="1767691"/>
            <a:ext cx="2910171" cy="4310087"/>
          </a:xfrm>
          <a:prstGeom prst="rect">
            <a:avLst/>
          </a:prstGeom>
        </p:spPr>
      </p:pic>
      <p:pic>
        <p:nvPicPr>
          <p:cNvPr id="5" name="Picture 4">
            <a:extLst>
              <a:ext uri="{FF2B5EF4-FFF2-40B4-BE49-F238E27FC236}">
                <a16:creationId xmlns:a16="http://schemas.microsoft.com/office/drawing/2014/main" id="{0E3C4C7A-9AC7-AA93-D227-FCA54C0817A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431200" y="1767691"/>
            <a:ext cx="3760383" cy="2195451"/>
          </a:xfrm>
          <a:prstGeom prst="rect">
            <a:avLst/>
          </a:prstGeom>
        </p:spPr>
      </p:pic>
      <p:pic>
        <p:nvPicPr>
          <p:cNvPr id="6" name="Picture 5">
            <a:extLst>
              <a:ext uri="{FF2B5EF4-FFF2-40B4-BE49-F238E27FC236}">
                <a16:creationId xmlns:a16="http://schemas.microsoft.com/office/drawing/2014/main" id="{AE4FC2A4-A941-A58E-4148-C85DB58C17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80218" y="4068661"/>
            <a:ext cx="2674929" cy="2009117"/>
          </a:xfrm>
          <a:prstGeom prst="rect">
            <a:avLst/>
          </a:prstGeom>
        </p:spPr>
      </p:pic>
      <p:pic>
        <p:nvPicPr>
          <p:cNvPr id="7" name="Picture 6">
            <a:extLst>
              <a:ext uri="{FF2B5EF4-FFF2-40B4-BE49-F238E27FC236}">
                <a16:creationId xmlns:a16="http://schemas.microsoft.com/office/drawing/2014/main" id="{5196CD2A-4F91-2D82-0471-73EE3A2C0F76}"/>
              </a:ext>
            </a:extLst>
          </p:cNvPr>
          <p:cNvPicPr>
            <a:picLocks noChangeAspect="1"/>
          </p:cNvPicPr>
          <p:nvPr/>
        </p:nvPicPr>
        <p:blipFill>
          <a:blip r:embed="rId6" cstate="screen">
            <a:extLst>
              <a:ext uri="{28A0092B-C50C-407E-A947-70E740481C1C}">
                <a14:useLocalDpi xmlns:a14="http://schemas.microsoft.com/office/drawing/2010/main"/>
              </a:ext>
            </a:extLst>
          </a:blip>
          <a:srcRect t="-708"/>
          <a:stretch/>
        </p:blipFill>
        <p:spPr>
          <a:xfrm>
            <a:off x="4580218" y="1767691"/>
            <a:ext cx="2674929" cy="2195451"/>
          </a:xfrm>
          <a:prstGeom prst="rect">
            <a:avLst/>
          </a:prstGeom>
        </p:spPr>
      </p:pic>
    </p:spTree>
    <p:extLst>
      <p:ext uri="{BB962C8B-B14F-4D97-AF65-F5344CB8AC3E}">
        <p14:creationId xmlns:p14="http://schemas.microsoft.com/office/powerpoint/2010/main" val="3577262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890B5-D852-EF09-78A8-1A084F5508CF}"/>
              </a:ext>
            </a:extLst>
          </p:cNvPr>
          <p:cNvSpPr>
            <a:spLocks noGrp="1"/>
          </p:cNvSpPr>
          <p:nvPr>
            <p:ph type="title"/>
          </p:nvPr>
        </p:nvSpPr>
        <p:spPr/>
        <p:txBody>
          <a:bodyPr>
            <a:normAutofit fontScale="90000"/>
          </a:bodyPr>
          <a:lstStyle/>
          <a:p>
            <a:r>
              <a:rPr lang="en-US" dirty="0"/>
              <a:t>Manure Application: Timing &amp; Site Considerations</a:t>
            </a:r>
          </a:p>
        </p:txBody>
      </p:sp>
      <p:sp>
        <p:nvSpPr>
          <p:cNvPr id="3" name="Content Placeholder 2">
            <a:extLst>
              <a:ext uri="{FF2B5EF4-FFF2-40B4-BE49-F238E27FC236}">
                <a16:creationId xmlns:a16="http://schemas.microsoft.com/office/drawing/2014/main" id="{C804BC17-FA3D-9C9B-2464-63AE135F09C3}"/>
              </a:ext>
            </a:extLst>
          </p:cNvPr>
          <p:cNvSpPr>
            <a:spLocks noGrp="1"/>
          </p:cNvSpPr>
          <p:nvPr>
            <p:ph idx="1"/>
          </p:nvPr>
        </p:nvSpPr>
        <p:spPr/>
        <p:txBody>
          <a:bodyPr/>
          <a:lstStyle/>
          <a:p>
            <a:r>
              <a:rPr lang="en-US" dirty="0"/>
              <a:t>Setback from Lakes &amp; Streams</a:t>
            </a:r>
          </a:p>
          <a:p>
            <a:pPr lvl="1"/>
            <a:r>
              <a:rPr lang="en-US" dirty="0"/>
              <a:t>Do not apply within 1,000 or 300 feet, respectively unless, you incorporate within 3 days; no applications to frozen soils</a:t>
            </a:r>
          </a:p>
          <a:p>
            <a:r>
              <a:rPr lang="en-US" dirty="0"/>
              <a:t>Do not apply manure in areas of concentrated flow</a:t>
            </a:r>
          </a:p>
          <a:p>
            <a:pPr lvl="1"/>
            <a:r>
              <a:rPr lang="en-US" dirty="0"/>
              <a:t>Waterways, ditches, etc.</a:t>
            </a:r>
          </a:p>
          <a:p>
            <a:endParaRPr lang="en-US" dirty="0"/>
          </a:p>
        </p:txBody>
      </p:sp>
    </p:spTree>
    <p:extLst>
      <p:ext uri="{BB962C8B-B14F-4D97-AF65-F5344CB8AC3E}">
        <p14:creationId xmlns:p14="http://schemas.microsoft.com/office/powerpoint/2010/main" val="646925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4D478-13C5-74E9-6B28-E9BC7322C5A9}"/>
              </a:ext>
            </a:extLst>
          </p:cNvPr>
          <p:cNvSpPr>
            <a:spLocks noGrp="1"/>
          </p:cNvSpPr>
          <p:nvPr>
            <p:ph type="title"/>
          </p:nvPr>
        </p:nvSpPr>
        <p:spPr/>
        <p:txBody>
          <a:bodyPr>
            <a:normAutofit fontScale="90000"/>
          </a:bodyPr>
          <a:lstStyle/>
          <a:p>
            <a:r>
              <a:rPr lang="en-US" dirty="0"/>
              <a:t>Manure Applications: Timing &amp; Site Considerations  </a:t>
            </a:r>
          </a:p>
        </p:txBody>
      </p:sp>
      <p:sp>
        <p:nvSpPr>
          <p:cNvPr id="3" name="Content Placeholder 2">
            <a:extLst>
              <a:ext uri="{FF2B5EF4-FFF2-40B4-BE49-F238E27FC236}">
                <a16:creationId xmlns:a16="http://schemas.microsoft.com/office/drawing/2014/main" id="{640B4990-254C-3371-3D72-E14D6C817B69}"/>
              </a:ext>
            </a:extLst>
          </p:cNvPr>
          <p:cNvSpPr>
            <a:spLocks noGrp="1"/>
          </p:cNvSpPr>
          <p:nvPr>
            <p:ph idx="1"/>
          </p:nvPr>
        </p:nvSpPr>
        <p:spPr/>
        <p:txBody>
          <a:bodyPr/>
          <a:lstStyle/>
          <a:p>
            <a:r>
              <a:rPr lang="en-US" dirty="0"/>
              <a:t>Apply based on Soil Test Levels</a:t>
            </a:r>
          </a:p>
          <a:p>
            <a:r>
              <a:rPr lang="en-US" dirty="0"/>
              <a:t>Fields with lower soil test phosphorus and potassium levels should be targeted for manure applications first</a:t>
            </a:r>
          </a:p>
        </p:txBody>
      </p:sp>
    </p:spTree>
    <p:extLst>
      <p:ext uri="{BB962C8B-B14F-4D97-AF65-F5344CB8AC3E}">
        <p14:creationId xmlns:p14="http://schemas.microsoft.com/office/powerpoint/2010/main" val="3744150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002D9-5F6F-9400-4034-FCCE78433BCA}"/>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1FF92BCF-9C46-402D-70E7-7981F247EA23}"/>
              </a:ext>
            </a:extLst>
          </p:cNvPr>
          <p:cNvSpPr>
            <a:spLocks noGrp="1"/>
          </p:cNvSpPr>
          <p:nvPr>
            <p:ph idx="1"/>
          </p:nvPr>
        </p:nvSpPr>
        <p:spPr/>
        <p:txBody>
          <a:bodyPr/>
          <a:lstStyle/>
          <a:p>
            <a:r>
              <a:rPr lang="en-US" dirty="0"/>
              <a:t>N-Based vs P-Based Manure Applications</a:t>
            </a:r>
          </a:p>
          <a:p>
            <a:r>
              <a:rPr lang="en-US" dirty="0"/>
              <a:t>Limited Manure Incorporation</a:t>
            </a:r>
          </a:p>
          <a:p>
            <a:r>
              <a:rPr lang="en-US" dirty="0"/>
              <a:t>Landscape &amp; Timing Considerations</a:t>
            </a:r>
          </a:p>
          <a:p>
            <a:r>
              <a:rPr lang="en-US" dirty="0"/>
              <a:t>Soil Test Results to Prioritize Fields</a:t>
            </a:r>
          </a:p>
        </p:txBody>
      </p:sp>
    </p:spTree>
    <p:extLst>
      <p:ext uri="{BB962C8B-B14F-4D97-AF65-F5344CB8AC3E}">
        <p14:creationId xmlns:p14="http://schemas.microsoft.com/office/powerpoint/2010/main" val="2600663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C6420-4F51-C543-A551-47473C384FDA}"/>
              </a:ext>
            </a:extLst>
          </p:cNvPr>
          <p:cNvSpPr>
            <a:spLocks noGrp="1"/>
          </p:cNvSpPr>
          <p:nvPr>
            <p:ph type="title"/>
          </p:nvPr>
        </p:nvSpPr>
        <p:spPr/>
        <p:txBody>
          <a:bodyPr/>
          <a:lstStyle/>
          <a:p>
            <a:r>
              <a:rPr lang="en-US" dirty="0"/>
              <a:t>Dietary P</a:t>
            </a:r>
          </a:p>
        </p:txBody>
      </p:sp>
      <p:sp>
        <p:nvSpPr>
          <p:cNvPr id="3" name="Text Placeholder 2">
            <a:extLst>
              <a:ext uri="{FF2B5EF4-FFF2-40B4-BE49-F238E27FC236}">
                <a16:creationId xmlns:a16="http://schemas.microsoft.com/office/drawing/2014/main" id="{917DECC2-513B-959D-D39E-723188A47F07}"/>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68880735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6DC42-2445-4DC4-00F5-94D2E15B12CF}"/>
              </a:ext>
            </a:extLst>
          </p:cNvPr>
          <p:cNvSpPr>
            <a:spLocks noGrp="1"/>
          </p:cNvSpPr>
          <p:nvPr>
            <p:ph type="title"/>
          </p:nvPr>
        </p:nvSpPr>
        <p:spPr/>
        <p:txBody>
          <a:bodyPr>
            <a:normAutofit/>
          </a:bodyPr>
          <a:lstStyle/>
          <a:p>
            <a:r>
              <a:rPr lang="en-US"/>
              <a:t>Why the Concern with Dietary Phosphorus?</a:t>
            </a:r>
            <a:endParaRPr lang="en-US" dirty="0"/>
          </a:p>
        </p:txBody>
      </p:sp>
      <p:sp>
        <p:nvSpPr>
          <p:cNvPr id="3" name="Content Placeholder 2">
            <a:extLst>
              <a:ext uri="{FF2B5EF4-FFF2-40B4-BE49-F238E27FC236}">
                <a16:creationId xmlns:a16="http://schemas.microsoft.com/office/drawing/2014/main" id="{38D5B223-3C8B-DA81-D966-5343B19F4279}"/>
              </a:ext>
            </a:extLst>
          </p:cNvPr>
          <p:cNvSpPr>
            <a:spLocks noGrp="1"/>
          </p:cNvSpPr>
          <p:nvPr>
            <p:ph idx="1"/>
          </p:nvPr>
        </p:nvSpPr>
        <p:spPr>
          <a:xfrm>
            <a:off x="1236497" y="2973767"/>
            <a:ext cx="5991618" cy="910466"/>
          </a:xfrm>
        </p:spPr>
        <p:txBody>
          <a:bodyPr/>
          <a:lstStyle/>
          <a:p>
            <a:r>
              <a:rPr lang="en-US" dirty="0"/>
              <a:t>An animal’s diet affects its manure</a:t>
            </a:r>
          </a:p>
        </p:txBody>
      </p:sp>
      <p:pic>
        <p:nvPicPr>
          <p:cNvPr id="4" name="Picture 3">
            <a:extLst>
              <a:ext uri="{FF2B5EF4-FFF2-40B4-BE49-F238E27FC236}">
                <a16:creationId xmlns:a16="http://schemas.microsoft.com/office/drawing/2014/main" id="{6BBB7929-D018-EB29-DD35-25D2EFEFB2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91765" y="1803894"/>
            <a:ext cx="3160785" cy="4076954"/>
          </a:xfrm>
          <a:prstGeom prst="rect">
            <a:avLst/>
          </a:prstGeom>
        </p:spPr>
      </p:pic>
    </p:spTree>
    <p:extLst>
      <p:ext uri="{BB962C8B-B14F-4D97-AF65-F5344CB8AC3E}">
        <p14:creationId xmlns:p14="http://schemas.microsoft.com/office/powerpoint/2010/main" val="2623221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3C48C-6BD8-96A4-379C-5105ED915B24}"/>
              </a:ext>
            </a:extLst>
          </p:cNvPr>
          <p:cNvSpPr>
            <a:spLocks noGrp="1"/>
          </p:cNvSpPr>
          <p:nvPr>
            <p:ph type="title"/>
          </p:nvPr>
        </p:nvSpPr>
        <p:spPr/>
        <p:txBody>
          <a:bodyPr/>
          <a:lstStyle/>
          <a:p>
            <a:r>
              <a:rPr lang="en-US" dirty="0"/>
              <a:t>Effect of P Intake on P in Manure</a:t>
            </a:r>
          </a:p>
        </p:txBody>
      </p:sp>
      <p:sp>
        <p:nvSpPr>
          <p:cNvPr id="6" name="Text Placeholder 3">
            <a:extLst>
              <a:ext uri="{FF2B5EF4-FFF2-40B4-BE49-F238E27FC236}">
                <a16:creationId xmlns:a16="http://schemas.microsoft.com/office/drawing/2014/main" id="{A03CD72E-FCD0-EA9C-CB6C-2ED19373B0F9}"/>
              </a:ext>
            </a:extLst>
          </p:cNvPr>
          <p:cNvSpPr txBox="1">
            <a:spLocks/>
          </p:cNvSpPr>
          <p:nvPr/>
        </p:nvSpPr>
        <p:spPr>
          <a:xfrm>
            <a:off x="8256580" y="2024577"/>
            <a:ext cx="3444641" cy="34311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buClr>
              <a:buFont typeface="Arial" panose="020B0604020202020204" pitchFamily="34" charset="0"/>
              <a:buNone/>
            </a:pPr>
            <a:r>
              <a:rPr lang="en-US"/>
              <a:t>Increasing P content from 0.35% to 0.55% of diet dry matter increases P output from 42 to 78 lbs/cow/year!</a:t>
            </a:r>
            <a:endParaRPr lang="en-US" dirty="0"/>
          </a:p>
        </p:txBody>
      </p:sp>
      <p:graphicFrame>
        <p:nvGraphicFramePr>
          <p:cNvPr id="7" name="Object 4">
            <a:extLst>
              <a:ext uri="{FF2B5EF4-FFF2-40B4-BE49-F238E27FC236}">
                <a16:creationId xmlns:a16="http://schemas.microsoft.com/office/drawing/2014/main" id="{B3F4B90B-D836-D794-DE30-5B6E0BF69D23}"/>
              </a:ext>
            </a:extLst>
          </p:cNvPr>
          <p:cNvGraphicFramePr>
            <a:graphicFrameLocks noChangeAspect="1"/>
          </p:cNvGraphicFramePr>
          <p:nvPr/>
        </p:nvGraphicFramePr>
        <p:xfrm>
          <a:off x="666817" y="1424737"/>
          <a:ext cx="10043516" cy="5433263"/>
        </p:xfrm>
        <a:graphic>
          <a:graphicData uri="http://schemas.openxmlformats.org/presentationml/2006/ole">
            <mc:AlternateContent xmlns:mc="http://schemas.openxmlformats.org/markup-compatibility/2006">
              <mc:Choice xmlns:v="urn:schemas-microsoft-com:vml" Requires="v">
                <p:oleObj name="Chart" r:id="rId3" imgW="7801021" imgH="4219514" progId="MSGraph.Chart.8">
                  <p:embed followColorScheme="full"/>
                </p:oleObj>
              </mc:Choice>
              <mc:Fallback>
                <p:oleObj name="Chart" r:id="rId3" imgW="7801021" imgH="4219514" progId="MSGraph.Chart.8">
                  <p:embed followColorScheme="full"/>
                  <p:pic>
                    <p:nvPicPr>
                      <p:cNvPr id="7" name="Object 4">
                        <a:extLst>
                          <a:ext uri="{FF2B5EF4-FFF2-40B4-BE49-F238E27FC236}">
                            <a16:creationId xmlns:a16="http://schemas.microsoft.com/office/drawing/2014/main" id="{B3F4B90B-D836-D794-DE30-5B6E0BF69D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817" y="1424737"/>
                        <a:ext cx="10043516" cy="5433263"/>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029314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C7768-953A-DEC6-B1B1-1FD45CFFE03F}"/>
              </a:ext>
            </a:extLst>
          </p:cNvPr>
          <p:cNvSpPr>
            <a:spLocks noGrp="1"/>
          </p:cNvSpPr>
          <p:nvPr>
            <p:ph type="title"/>
          </p:nvPr>
        </p:nvSpPr>
        <p:spPr/>
        <p:txBody>
          <a:bodyPr>
            <a:normAutofit fontScale="90000"/>
          </a:bodyPr>
          <a:lstStyle/>
          <a:p>
            <a:r>
              <a:rPr lang="en-US" dirty="0"/>
              <a:t>Effect of Dietary P Intake on P Losses in Runoff Over Time</a:t>
            </a:r>
          </a:p>
        </p:txBody>
      </p:sp>
      <p:pic>
        <p:nvPicPr>
          <p:cNvPr id="4" name="Picture 3">
            <a:extLst>
              <a:ext uri="{FF2B5EF4-FFF2-40B4-BE49-F238E27FC236}">
                <a16:creationId xmlns:a16="http://schemas.microsoft.com/office/drawing/2014/main" id="{F9BD191F-FC3E-25C7-3CC1-1D7FADA74D1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101788" y="2089805"/>
            <a:ext cx="6524248" cy="3779903"/>
          </a:xfrm>
          <a:prstGeom prst="rect">
            <a:avLst/>
          </a:prstGeom>
        </p:spPr>
      </p:pic>
    </p:spTree>
    <p:extLst>
      <p:ext uri="{BB962C8B-B14F-4D97-AF65-F5344CB8AC3E}">
        <p14:creationId xmlns:p14="http://schemas.microsoft.com/office/powerpoint/2010/main" val="2677477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8707D-8B35-EA54-CB24-14F72A599510}"/>
              </a:ext>
            </a:extLst>
          </p:cNvPr>
          <p:cNvSpPr>
            <a:spLocks noGrp="1"/>
          </p:cNvSpPr>
          <p:nvPr>
            <p:ph type="title"/>
          </p:nvPr>
        </p:nvSpPr>
        <p:spPr/>
        <p:txBody>
          <a:bodyPr/>
          <a:lstStyle/>
          <a:p>
            <a:r>
              <a:rPr lang="en-US" dirty="0"/>
              <a:t>Why is P Overfed?</a:t>
            </a:r>
          </a:p>
        </p:txBody>
      </p:sp>
      <p:sp>
        <p:nvSpPr>
          <p:cNvPr id="3" name="Content Placeholder 2">
            <a:extLst>
              <a:ext uri="{FF2B5EF4-FFF2-40B4-BE49-F238E27FC236}">
                <a16:creationId xmlns:a16="http://schemas.microsoft.com/office/drawing/2014/main" id="{2B02A1B4-8870-7FB3-17C0-A82944832D08}"/>
              </a:ext>
            </a:extLst>
          </p:cNvPr>
          <p:cNvSpPr>
            <a:spLocks noGrp="1"/>
          </p:cNvSpPr>
          <p:nvPr>
            <p:ph idx="1"/>
          </p:nvPr>
        </p:nvSpPr>
        <p:spPr/>
        <p:txBody>
          <a:bodyPr/>
          <a:lstStyle/>
          <a:p>
            <a:r>
              <a:rPr lang="en-US" dirty="0"/>
              <a:t>Reproductive Efficiency</a:t>
            </a:r>
          </a:p>
          <a:p>
            <a:pPr lvl="1"/>
            <a:r>
              <a:rPr lang="en-US" dirty="0"/>
              <a:t>Common belief that high P diets improve animal reproductive efficiency</a:t>
            </a:r>
          </a:p>
          <a:p>
            <a:pPr lvl="1"/>
            <a:r>
              <a:rPr lang="en-US" dirty="0"/>
              <a:t>Research does not support this theory</a:t>
            </a:r>
          </a:p>
          <a:p>
            <a:r>
              <a:rPr lang="en-US" dirty="0"/>
              <a:t>Affordable Protein Sources and Feed Supplements</a:t>
            </a:r>
          </a:p>
          <a:p>
            <a:pPr lvl="1"/>
            <a:r>
              <a:rPr lang="en-US" dirty="0"/>
              <a:t>Undegradable protein sources</a:t>
            </a:r>
          </a:p>
          <a:p>
            <a:pPr lvl="1"/>
            <a:r>
              <a:rPr lang="en-US" dirty="0"/>
              <a:t>Soybean meal, distiller’s dried grain</a:t>
            </a:r>
          </a:p>
          <a:p>
            <a:pPr lvl="1"/>
            <a:r>
              <a:rPr lang="en-US" dirty="0"/>
              <a:t>Protein sources provide a very high level of dietary P</a:t>
            </a:r>
          </a:p>
        </p:txBody>
      </p:sp>
    </p:spTree>
    <p:extLst>
      <p:ext uri="{BB962C8B-B14F-4D97-AF65-F5344CB8AC3E}">
        <p14:creationId xmlns:p14="http://schemas.microsoft.com/office/powerpoint/2010/main" val="935332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161C0-093F-A0E5-70E1-97DCA4449FBA}"/>
              </a:ext>
            </a:extLst>
          </p:cNvPr>
          <p:cNvSpPr>
            <a:spLocks noGrp="1"/>
          </p:cNvSpPr>
          <p:nvPr>
            <p:ph type="title"/>
          </p:nvPr>
        </p:nvSpPr>
        <p:spPr/>
        <p:txBody>
          <a:bodyPr/>
          <a:lstStyle/>
          <a:p>
            <a:r>
              <a:rPr lang="en-US" dirty="0"/>
              <a:t>The Effects of High Dietary P</a:t>
            </a:r>
          </a:p>
        </p:txBody>
      </p:sp>
      <p:sp>
        <p:nvSpPr>
          <p:cNvPr id="3" name="Content Placeholder 2">
            <a:extLst>
              <a:ext uri="{FF2B5EF4-FFF2-40B4-BE49-F238E27FC236}">
                <a16:creationId xmlns:a16="http://schemas.microsoft.com/office/drawing/2014/main" id="{2BE831B1-B6E5-3317-B7E6-1559762094C8}"/>
              </a:ext>
            </a:extLst>
          </p:cNvPr>
          <p:cNvSpPr>
            <a:spLocks noGrp="1"/>
          </p:cNvSpPr>
          <p:nvPr>
            <p:ph idx="1"/>
          </p:nvPr>
        </p:nvSpPr>
        <p:spPr/>
        <p:txBody>
          <a:bodyPr/>
          <a:lstStyle/>
          <a:p>
            <a:r>
              <a:rPr lang="en-US" dirty="0"/>
              <a:t>Higher P in Manure</a:t>
            </a:r>
          </a:p>
          <a:p>
            <a:r>
              <a:rPr lang="en-US" dirty="0"/>
              <a:t>Build up Soil Test P and Increased Potential for P Losses</a:t>
            </a:r>
          </a:p>
          <a:p>
            <a:r>
              <a:rPr lang="en-US" dirty="0"/>
              <a:t>Could result in need to apply manure based on Crop P Needs</a:t>
            </a:r>
          </a:p>
          <a:p>
            <a:pPr lvl="1"/>
            <a:r>
              <a:rPr lang="en-US" dirty="0"/>
              <a:t>Need more land to spread manure on</a:t>
            </a:r>
          </a:p>
        </p:txBody>
      </p:sp>
    </p:spTree>
    <p:extLst>
      <p:ext uri="{BB962C8B-B14F-4D97-AF65-F5344CB8AC3E}">
        <p14:creationId xmlns:p14="http://schemas.microsoft.com/office/powerpoint/2010/main" val="2818176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235D3-D04A-69F0-9AD8-30A9B86F9C71}"/>
              </a:ext>
            </a:extLst>
          </p:cNvPr>
          <p:cNvSpPr>
            <a:spLocks noGrp="1"/>
          </p:cNvSpPr>
          <p:nvPr>
            <p:ph type="title"/>
          </p:nvPr>
        </p:nvSpPr>
        <p:spPr/>
        <p:txBody>
          <a:bodyPr/>
          <a:lstStyle/>
          <a:p>
            <a:r>
              <a:rPr lang="en-US" dirty="0"/>
              <a:t>The Effects of High Dietary P</a:t>
            </a:r>
          </a:p>
        </p:txBody>
      </p:sp>
      <p:sp>
        <p:nvSpPr>
          <p:cNvPr id="3" name="Rectangle 3">
            <a:extLst>
              <a:ext uri="{FF2B5EF4-FFF2-40B4-BE49-F238E27FC236}">
                <a16:creationId xmlns:a16="http://schemas.microsoft.com/office/drawing/2014/main" id="{4848A7B8-6951-9A93-53E1-90028C8ED6D5}"/>
              </a:ext>
            </a:extLst>
          </p:cNvPr>
          <p:cNvSpPr txBox="1">
            <a:spLocks noChangeArrowheads="1"/>
          </p:cNvSpPr>
          <p:nvPr/>
        </p:nvSpPr>
        <p:spPr bwMode="auto">
          <a:xfrm>
            <a:off x="1485900" y="1566709"/>
            <a:ext cx="9694334" cy="487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8000"/>
              </a:buClr>
              <a:buSzPct val="75000"/>
              <a:buFont typeface="Wingdings" panose="05000000000000000000" pitchFamily="2" charset="2"/>
              <a:buChar char="n"/>
              <a:defRPr sz="3200">
                <a:solidFill>
                  <a:srgbClr val="003300"/>
                </a:solidFill>
                <a:latin typeface="+mn-lt"/>
                <a:ea typeface="+mn-ea"/>
                <a:cs typeface="+mn-cs"/>
              </a:defRPr>
            </a:lvl1pPr>
            <a:lvl2pPr marL="747713" indent="-277813" algn="l" rtl="0" eaLnBrk="0" fontAlgn="base" hangingPunct="0">
              <a:spcBef>
                <a:spcPct val="20000"/>
              </a:spcBef>
              <a:spcAft>
                <a:spcPct val="0"/>
              </a:spcAft>
              <a:buClr>
                <a:srgbClr val="A36705"/>
              </a:buClr>
              <a:buSzPct val="75000"/>
              <a:buFont typeface="Wingdings" panose="05000000000000000000" pitchFamily="2" charset="2"/>
              <a:buChar char="n"/>
              <a:defRPr sz="2800">
                <a:solidFill>
                  <a:srgbClr val="003300"/>
                </a:solidFill>
                <a:latin typeface="+mn-lt"/>
              </a:defRPr>
            </a:lvl2pPr>
            <a:lvl3pPr marL="1204913" indent="-227013" algn="l" rtl="0" eaLnBrk="0" fontAlgn="base" hangingPunct="0">
              <a:spcBef>
                <a:spcPct val="20000"/>
              </a:spcBef>
              <a:spcAft>
                <a:spcPct val="0"/>
              </a:spcAft>
              <a:buClr>
                <a:srgbClr val="000000"/>
              </a:buClr>
              <a:buSzPct val="65000"/>
              <a:buFont typeface="Wingdings" panose="05000000000000000000" pitchFamily="2" charset="2"/>
              <a:buChar char="n"/>
              <a:defRPr sz="2400">
                <a:solidFill>
                  <a:srgbClr val="003300"/>
                </a:solidFill>
                <a:latin typeface="+mn-lt"/>
              </a:defRPr>
            </a:lvl3pPr>
            <a:lvl4pPr marL="1712913" indent="-228600" algn="l" rtl="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mn-lt"/>
              </a:defRPr>
            </a:lvl4pPr>
            <a:lvl5pPr marL="2057400" indent="-228600" algn="l" rtl="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mn-lt"/>
              </a:defRPr>
            </a:lvl5pPr>
            <a:lvl6pPr marL="2514600" indent="-228600" algn="l" rtl="0" fontAlgn="base">
              <a:spcBef>
                <a:spcPct val="20000"/>
              </a:spcBef>
              <a:spcAft>
                <a:spcPct val="0"/>
              </a:spcAft>
              <a:buClr>
                <a:srgbClr val="000000"/>
              </a:buClr>
              <a:buSzPct val="65000"/>
              <a:buFont typeface="Wingdings" pitchFamily="2" charset="2"/>
              <a:buChar char="n"/>
              <a:defRPr sz="2000">
                <a:solidFill>
                  <a:srgbClr val="003300"/>
                </a:solidFill>
                <a:latin typeface="+mn-lt"/>
              </a:defRPr>
            </a:lvl6pPr>
            <a:lvl7pPr marL="2971800" indent="-228600" algn="l" rtl="0" fontAlgn="base">
              <a:spcBef>
                <a:spcPct val="20000"/>
              </a:spcBef>
              <a:spcAft>
                <a:spcPct val="0"/>
              </a:spcAft>
              <a:buClr>
                <a:srgbClr val="000000"/>
              </a:buClr>
              <a:buSzPct val="65000"/>
              <a:buFont typeface="Wingdings" pitchFamily="2" charset="2"/>
              <a:buChar char="n"/>
              <a:defRPr sz="2000">
                <a:solidFill>
                  <a:srgbClr val="003300"/>
                </a:solidFill>
                <a:latin typeface="+mn-lt"/>
              </a:defRPr>
            </a:lvl7pPr>
            <a:lvl8pPr marL="3429000" indent="-228600" algn="l" rtl="0" fontAlgn="base">
              <a:spcBef>
                <a:spcPct val="20000"/>
              </a:spcBef>
              <a:spcAft>
                <a:spcPct val="0"/>
              </a:spcAft>
              <a:buClr>
                <a:srgbClr val="000000"/>
              </a:buClr>
              <a:buSzPct val="65000"/>
              <a:buFont typeface="Wingdings" pitchFamily="2" charset="2"/>
              <a:buChar char="n"/>
              <a:defRPr sz="2000">
                <a:solidFill>
                  <a:srgbClr val="003300"/>
                </a:solidFill>
                <a:latin typeface="+mn-lt"/>
              </a:defRPr>
            </a:lvl8pPr>
            <a:lvl9pPr marL="3886200" indent="-228600" algn="l" rtl="0" fontAlgn="base">
              <a:spcBef>
                <a:spcPct val="20000"/>
              </a:spcBef>
              <a:spcAft>
                <a:spcPct val="0"/>
              </a:spcAft>
              <a:buClr>
                <a:srgbClr val="000000"/>
              </a:buClr>
              <a:buSzPct val="65000"/>
              <a:buFont typeface="Wingdings" pitchFamily="2" charset="2"/>
              <a:buChar char="n"/>
              <a:defRPr sz="2000">
                <a:solidFill>
                  <a:srgbClr val="003300"/>
                </a:solidFill>
                <a:latin typeface="+mn-lt"/>
              </a:defRPr>
            </a:lvl9pPr>
          </a:lstStyle>
          <a:p>
            <a:pPr marL="342900" marR="0" lvl="0" indent="-342900" algn="l" defTabSz="914400" rtl="0" eaLnBrk="1" fontAlgn="base" latinLnBrk="0" hangingPunct="1">
              <a:lnSpc>
                <a:spcPct val="100000"/>
              </a:lnSpc>
              <a:spcBef>
                <a:spcPct val="20000"/>
              </a:spcBef>
              <a:spcAft>
                <a:spcPct val="0"/>
              </a:spcAft>
              <a:buClr>
                <a:srgbClr val="008000"/>
              </a:buClr>
              <a:buSzPct val="75000"/>
              <a:buFont typeface="Wingdings" panose="05000000000000000000" pitchFamily="2" charset="2"/>
              <a:buNone/>
              <a:tabLst/>
              <a:defRPr/>
            </a:pPr>
            <a:r>
              <a:rPr kumimoji="0" lang="en-US" altLang="en-US" sz="3600" b="0" i="0" u="none" strike="noStrike" kern="0" cap="none" spc="0" normalizeH="0" baseline="0" noProof="0" dirty="0">
                <a:ln>
                  <a:noFill/>
                </a:ln>
                <a:solidFill>
                  <a:srgbClr val="003300"/>
                </a:solidFill>
                <a:effectLst/>
                <a:uLnTx/>
                <a:uFillTx/>
                <a:latin typeface="Arial"/>
                <a:ea typeface="+mn-ea"/>
                <a:cs typeface="+mn-cs"/>
              </a:rPr>
              <a:t> 		</a:t>
            </a:r>
            <a:r>
              <a:rPr kumimoji="0" lang="en-US" altLang="en-US" sz="2000" b="0" i="0" u="none" strike="noStrike" kern="0" cap="none" spc="0" normalizeH="0" baseline="0" noProof="0" dirty="0">
                <a:ln>
                  <a:noFill/>
                </a:ln>
                <a:solidFill>
                  <a:srgbClr val="003300"/>
                </a:solidFill>
                <a:effectLst/>
                <a:uLnTx/>
                <a:uFillTx/>
              </a:rPr>
              <a:t>Dietary-P		  Manure-P	Spreadable Acres* 	 </a:t>
            </a:r>
          </a:p>
          <a:p>
            <a:pPr marL="342900" marR="0" lvl="0" indent="-342900" algn="l" defTabSz="914400" rtl="0" eaLnBrk="1" fontAlgn="base" latinLnBrk="0" hangingPunct="1">
              <a:lnSpc>
                <a:spcPct val="100000"/>
              </a:lnSpc>
              <a:spcBef>
                <a:spcPct val="20000"/>
              </a:spcBef>
              <a:spcAft>
                <a:spcPct val="0"/>
              </a:spcAft>
              <a:buClr>
                <a:srgbClr val="008000"/>
              </a:buClr>
              <a:buSzPct val="75000"/>
              <a:buFont typeface="Wingdings" panose="05000000000000000000" pitchFamily="2" charset="2"/>
              <a:buNone/>
              <a:tabLst/>
              <a:defRPr/>
            </a:pPr>
            <a:r>
              <a:rPr kumimoji="0" lang="en-US" altLang="en-US" sz="2000" b="0" i="0" u="none" strike="noStrike" kern="0" cap="none" spc="0" normalizeH="0" baseline="0" noProof="0" dirty="0">
                <a:ln>
                  <a:noFill/>
                </a:ln>
                <a:solidFill>
                  <a:srgbClr val="003300"/>
                </a:solidFill>
                <a:effectLst/>
                <a:uLnTx/>
                <a:uFillTx/>
              </a:rPr>
              <a:t>		     </a:t>
            </a:r>
            <a:r>
              <a:rPr kumimoji="0" lang="en-US" altLang="en-US" sz="1800" b="0" i="0" u="none" strike="noStrike" kern="0" cap="none" spc="0" normalizeH="0" baseline="0" noProof="0" dirty="0">
                <a:ln>
                  <a:noFill/>
                </a:ln>
                <a:solidFill>
                  <a:srgbClr val="003300"/>
                </a:solidFill>
                <a:effectLst/>
                <a:uLnTx/>
                <a:uFillTx/>
              </a:rPr>
              <a:t>(%)			(</a:t>
            </a:r>
            <a:r>
              <a:rPr kumimoji="0" lang="en-US" altLang="en-US" sz="1800" b="0" i="0" u="none" strike="noStrike" kern="0" cap="none" spc="0" normalizeH="0" baseline="0" noProof="0" dirty="0" err="1">
                <a:ln>
                  <a:noFill/>
                </a:ln>
                <a:solidFill>
                  <a:srgbClr val="003300"/>
                </a:solidFill>
                <a:effectLst/>
                <a:uLnTx/>
                <a:uFillTx/>
              </a:rPr>
              <a:t>lbs</a:t>
            </a:r>
            <a:r>
              <a:rPr kumimoji="0" lang="en-US" altLang="en-US" sz="1800" b="0" i="0" u="none" strike="noStrike" kern="0" cap="none" spc="0" normalizeH="0" baseline="0" noProof="0" dirty="0">
                <a:ln>
                  <a:noFill/>
                </a:ln>
                <a:solidFill>
                  <a:srgbClr val="003300"/>
                </a:solidFill>
                <a:effectLst/>
                <a:uLnTx/>
                <a:uFillTx/>
              </a:rPr>
              <a:t>/cow/year)	    (acres/cow/year)	 	 	</a:t>
            </a:r>
          </a:p>
          <a:p>
            <a:pPr marL="342900" marR="0" lvl="0" indent="-342900" algn="l" defTabSz="914400" rtl="0" eaLnBrk="1" fontAlgn="base" latinLnBrk="0" hangingPunct="1">
              <a:lnSpc>
                <a:spcPct val="100000"/>
              </a:lnSpc>
              <a:spcBef>
                <a:spcPct val="20000"/>
              </a:spcBef>
              <a:spcAft>
                <a:spcPct val="0"/>
              </a:spcAft>
              <a:buClr>
                <a:srgbClr val="008000"/>
              </a:buClr>
              <a:buSzPct val="75000"/>
              <a:buFont typeface="Wingdings" panose="05000000000000000000" pitchFamily="2" charset="2"/>
              <a:buChar char="n"/>
              <a:tabLst/>
              <a:defRPr/>
            </a:pPr>
            <a:endParaRPr kumimoji="0" lang="en-US" altLang="en-US" sz="1800" b="0" i="0" u="none" strike="noStrike" kern="0" cap="none" spc="0" normalizeH="0" baseline="0" noProof="0" dirty="0">
              <a:ln>
                <a:noFill/>
              </a:ln>
              <a:solidFill>
                <a:srgbClr val="003300"/>
              </a:solidFill>
              <a:effectLst/>
              <a:uLnTx/>
              <a:uFillTx/>
            </a:endParaRPr>
          </a:p>
          <a:p>
            <a:pPr marL="342900" marR="0" lvl="0" indent="-342900" algn="l" defTabSz="914400" rtl="0" eaLnBrk="1" fontAlgn="base" latinLnBrk="0" hangingPunct="1">
              <a:lnSpc>
                <a:spcPct val="100000"/>
              </a:lnSpc>
              <a:spcBef>
                <a:spcPct val="20000"/>
              </a:spcBef>
              <a:spcAft>
                <a:spcPct val="0"/>
              </a:spcAft>
              <a:buClr>
                <a:srgbClr val="008000"/>
              </a:buClr>
              <a:buSzPct val="75000"/>
              <a:buFont typeface="Wingdings" panose="05000000000000000000" pitchFamily="2" charset="2"/>
              <a:buNone/>
              <a:tabLst/>
              <a:defRPr/>
            </a:pPr>
            <a:r>
              <a:rPr kumimoji="0" lang="en-US" altLang="en-US" sz="2400" b="0" i="0" u="none" strike="noStrike" kern="0" cap="none" spc="0" normalizeH="0" baseline="0" noProof="0" dirty="0">
                <a:ln>
                  <a:noFill/>
                </a:ln>
                <a:solidFill>
                  <a:srgbClr val="003300"/>
                </a:solidFill>
                <a:effectLst/>
                <a:uLnTx/>
                <a:uFillTx/>
              </a:rPr>
              <a:t>		  0.35 			      42			1.6		 </a:t>
            </a:r>
          </a:p>
          <a:p>
            <a:pPr marL="342900" marR="0" lvl="0" indent="-342900" algn="l" defTabSz="914400" rtl="0" eaLnBrk="1" fontAlgn="base" latinLnBrk="0" hangingPunct="1">
              <a:lnSpc>
                <a:spcPct val="100000"/>
              </a:lnSpc>
              <a:spcBef>
                <a:spcPct val="20000"/>
              </a:spcBef>
              <a:spcAft>
                <a:spcPct val="0"/>
              </a:spcAft>
              <a:buClr>
                <a:srgbClr val="008000"/>
              </a:buClr>
              <a:buSzPct val="75000"/>
              <a:buFont typeface="Wingdings" panose="05000000000000000000" pitchFamily="2" charset="2"/>
              <a:buNone/>
              <a:tabLst/>
              <a:defRPr/>
            </a:pPr>
            <a:r>
              <a:rPr kumimoji="0" lang="en-US" altLang="en-US" sz="2400" b="0" i="0" u="none" strike="noStrike" kern="0" cap="none" spc="0" normalizeH="0" baseline="0" noProof="0" dirty="0">
                <a:ln>
                  <a:noFill/>
                </a:ln>
                <a:solidFill>
                  <a:srgbClr val="003300"/>
                </a:solidFill>
                <a:effectLst/>
                <a:uLnTx/>
                <a:uFillTx/>
              </a:rPr>
              <a:t>		  0.38			      47			1.8		 </a:t>
            </a:r>
            <a:r>
              <a:rPr kumimoji="0" lang="en-US" altLang="en-US" sz="2400" b="0" i="0" u="none" strike="noStrike" kern="0" cap="none" spc="0" normalizeH="0" baseline="0" noProof="0" dirty="0">
                <a:ln>
                  <a:noFill/>
                </a:ln>
                <a:solidFill>
                  <a:srgbClr val="000000"/>
                </a:solidFill>
                <a:effectLst/>
                <a:uLnTx/>
                <a:uFillTx/>
              </a:rPr>
              <a:t> </a:t>
            </a:r>
            <a:endParaRPr kumimoji="0" lang="en-US" altLang="en-US" sz="2400" b="0" i="0" u="none" strike="noStrike" kern="0" cap="none" spc="0" normalizeH="0" baseline="0" noProof="0" dirty="0">
              <a:ln>
                <a:noFill/>
              </a:ln>
              <a:solidFill>
                <a:srgbClr val="FF0000"/>
              </a:solidFill>
              <a:effectLst/>
              <a:uLnTx/>
              <a:uFillTx/>
            </a:endParaRPr>
          </a:p>
          <a:p>
            <a:pPr marL="342900" marR="0" lvl="0" indent="-342900" algn="l" defTabSz="914400" rtl="0" eaLnBrk="1" fontAlgn="base" latinLnBrk="0" hangingPunct="1">
              <a:lnSpc>
                <a:spcPct val="100000"/>
              </a:lnSpc>
              <a:spcBef>
                <a:spcPct val="20000"/>
              </a:spcBef>
              <a:spcAft>
                <a:spcPct val="0"/>
              </a:spcAft>
              <a:buClr>
                <a:srgbClr val="008000"/>
              </a:buClr>
              <a:buSzPct val="75000"/>
              <a:buFont typeface="Wingdings" panose="05000000000000000000" pitchFamily="2" charset="2"/>
              <a:buNone/>
              <a:tabLst/>
              <a:defRPr/>
            </a:pPr>
            <a:r>
              <a:rPr lang="en-US" altLang="en-US" sz="2400" kern="0" dirty="0">
                <a:solidFill>
                  <a:srgbClr val="FF0000"/>
                </a:solidFill>
              </a:rPr>
              <a:t>		  </a:t>
            </a:r>
            <a:r>
              <a:rPr kumimoji="0" lang="en-US" altLang="en-US" sz="2400" b="0" i="0" u="none" strike="noStrike" kern="0" cap="none" spc="0" normalizeH="0" baseline="0" noProof="0" dirty="0">
                <a:ln>
                  <a:noFill/>
                </a:ln>
                <a:solidFill>
                  <a:srgbClr val="003300"/>
                </a:solidFill>
                <a:effectLst/>
                <a:uLnTx/>
                <a:uFillTx/>
              </a:rPr>
              <a:t>0.48			      65			2.4		 </a:t>
            </a:r>
            <a:r>
              <a:rPr kumimoji="0" lang="en-US" altLang="en-US" sz="2400" b="0" i="0" u="none" strike="noStrike" kern="0" cap="none" spc="0" normalizeH="0" baseline="0" noProof="0" dirty="0">
                <a:ln>
                  <a:noFill/>
                </a:ln>
                <a:solidFill>
                  <a:srgbClr val="000000"/>
                </a:solidFill>
                <a:effectLst/>
                <a:uLnTx/>
                <a:uFillTx/>
              </a:rPr>
              <a:t> </a:t>
            </a:r>
            <a:endParaRPr kumimoji="0" lang="en-US" altLang="en-US" sz="2400" b="0" i="0" u="none" strike="noStrike" kern="0" cap="none" spc="0" normalizeH="0" baseline="0" noProof="0" dirty="0">
              <a:ln>
                <a:noFill/>
              </a:ln>
              <a:solidFill>
                <a:srgbClr val="003300"/>
              </a:solidFill>
              <a:effectLst/>
              <a:uLnTx/>
              <a:uFillTx/>
            </a:endParaRPr>
          </a:p>
          <a:p>
            <a:pPr marL="342900" marR="0" lvl="0" indent="-342900" algn="l" defTabSz="914400" rtl="0" eaLnBrk="1" fontAlgn="base" latinLnBrk="0" hangingPunct="1">
              <a:lnSpc>
                <a:spcPct val="100000"/>
              </a:lnSpc>
              <a:spcBef>
                <a:spcPct val="20000"/>
              </a:spcBef>
              <a:spcAft>
                <a:spcPct val="0"/>
              </a:spcAft>
              <a:buClr>
                <a:srgbClr val="008000"/>
              </a:buClr>
              <a:buSzPct val="75000"/>
              <a:buFont typeface="Wingdings" panose="05000000000000000000" pitchFamily="2" charset="2"/>
              <a:buNone/>
              <a:tabLst/>
              <a:defRPr/>
            </a:pPr>
            <a:r>
              <a:rPr lang="en-US" altLang="en-US" sz="2400" kern="0" dirty="0"/>
              <a:t>		  </a:t>
            </a:r>
            <a:r>
              <a:rPr kumimoji="0" lang="en-US" altLang="en-US" sz="2400" b="0" i="0" u="none" strike="noStrike" kern="0" cap="none" spc="0" normalizeH="0" baseline="0" noProof="0" dirty="0">
                <a:ln>
                  <a:noFill/>
                </a:ln>
                <a:solidFill>
                  <a:srgbClr val="003300"/>
                </a:solidFill>
                <a:effectLst/>
                <a:uLnTx/>
                <a:uFillTx/>
              </a:rPr>
              <a:t>0.55			      78			2.9		 </a:t>
            </a:r>
            <a:endParaRPr kumimoji="0" lang="en-US" altLang="en-US" sz="1800" b="1" i="1" u="none" strike="noStrike" kern="0" cap="none" spc="0" normalizeH="0" baseline="0" noProof="0" dirty="0">
              <a:ln>
                <a:noFill/>
              </a:ln>
              <a:solidFill>
                <a:srgbClr val="FF0066"/>
              </a:solidFill>
              <a:effectLst/>
              <a:uLnTx/>
              <a:uFillTx/>
            </a:endParaRPr>
          </a:p>
          <a:p>
            <a:pPr marL="342900" marR="0" lvl="0" indent="-342900" algn="l" defTabSz="914400" rtl="0" eaLnBrk="1" fontAlgn="base" latinLnBrk="0" hangingPunct="1">
              <a:lnSpc>
                <a:spcPct val="100000"/>
              </a:lnSpc>
              <a:spcBef>
                <a:spcPct val="20000"/>
              </a:spcBef>
              <a:spcAft>
                <a:spcPct val="0"/>
              </a:spcAft>
              <a:buClr>
                <a:srgbClr val="008000"/>
              </a:buClr>
              <a:buSzPct val="75000"/>
              <a:buFont typeface="Wingdings" panose="05000000000000000000" pitchFamily="2" charset="2"/>
              <a:buNone/>
              <a:tabLst/>
              <a:defRPr/>
            </a:pPr>
            <a:endParaRPr kumimoji="0" lang="en-US" altLang="en-US" sz="1800" b="1" i="1" u="none" strike="noStrike" kern="0" cap="none" spc="0" normalizeH="0" baseline="0" noProof="0" dirty="0">
              <a:ln>
                <a:noFill/>
              </a:ln>
              <a:solidFill>
                <a:srgbClr val="FF0066"/>
              </a:solidFill>
              <a:effectLst/>
              <a:uLnTx/>
              <a:uFillTx/>
              <a:latin typeface="Arial"/>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008000"/>
              </a:buClr>
              <a:buSzPct val="75000"/>
              <a:buFont typeface="Wingdings" panose="05000000000000000000" pitchFamily="2" charset="2"/>
              <a:buNone/>
              <a:tabLst/>
              <a:defRPr/>
            </a:pPr>
            <a:r>
              <a:rPr kumimoji="0" lang="en-US" altLang="en-US" sz="1800" b="1" i="1" u="none" strike="noStrike" kern="0" cap="none" spc="0" normalizeH="0" baseline="0" noProof="0" dirty="0">
                <a:ln>
                  <a:noFill/>
                </a:ln>
                <a:solidFill>
                  <a:srgbClr val="FF0066"/>
                </a:solidFill>
                <a:effectLst/>
                <a:uLnTx/>
                <a:uFillTx/>
                <a:latin typeface="Arial"/>
                <a:ea typeface="+mn-ea"/>
                <a:cs typeface="+mn-cs"/>
              </a:rPr>
              <a:t>Farmers may need to manage dietary P intake in order to reduce manure-P.</a:t>
            </a:r>
          </a:p>
          <a:p>
            <a:pPr marL="342900" marR="0" lvl="0" indent="-342900" algn="l" defTabSz="914400" rtl="0" eaLnBrk="1" fontAlgn="base" latinLnBrk="0" hangingPunct="1">
              <a:lnSpc>
                <a:spcPct val="100000"/>
              </a:lnSpc>
              <a:spcBef>
                <a:spcPct val="20000"/>
              </a:spcBef>
              <a:spcAft>
                <a:spcPct val="0"/>
              </a:spcAft>
              <a:buClr>
                <a:srgbClr val="008000"/>
              </a:buClr>
              <a:buSzPct val="75000"/>
              <a:buFont typeface="Wingdings" panose="05000000000000000000" pitchFamily="2" charset="2"/>
              <a:buNone/>
              <a:tabLst/>
              <a:defRPr/>
            </a:pPr>
            <a:endParaRPr kumimoji="0" lang="en-US" altLang="en-US" sz="1800" b="1" i="1" u="none" strike="noStrike" kern="0" cap="none" spc="0" normalizeH="0" baseline="0" noProof="0" dirty="0">
              <a:ln>
                <a:noFill/>
              </a:ln>
              <a:solidFill>
                <a:srgbClr val="FF0066"/>
              </a:solidFill>
              <a:effectLst/>
              <a:uLnTx/>
              <a:uFillTx/>
              <a:latin typeface="Arial"/>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008000"/>
              </a:buClr>
              <a:buSzPct val="75000"/>
              <a:buFont typeface="Wingdings" panose="05000000000000000000" pitchFamily="2" charset="2"/>
              <a:buNone/>
              <a:tabLst/>
              <a:defRPr/>
            </a:pPr>
            <a:r>
              <a:rPr kumimoji="0" lang="en-US" altLang="en-US" sz="1400" b="1" i="1" u="none" strike="noStrike" kern="0" cap="none" spc="0" normalizeH="0" baseline="0" noProof="0" dirty="0">
                <a:ln>
                  <a:noFill/>
                </a:ln>
                <a:solidFill>
                  <a:srgbClr val="000000"/>
                </a:solidFill>
                <a:effectLst/>
                <a:uLnTx/>
                <a:uFillTx/>
                <a:latin typeface="Arial"/>
                <a:ea typeface="+mn-ea"/>
                <a:cs typeface="+mn-cs"/>
              </a:rPr>
              <a:t>   *	Acres required to meet a P-based nutrient management plan. Manure application rates restricted to crop-P removal from an alfalfa, corn, soybean cropping system.  </a:t>
            </a:r>
          </a:p>
        </p:txBody>
      </p:sp>
      <p:sp>
        <p:nvSpPr>
          <p:cNvPr id="4" name="Line 4">
            <a:extLst>
              <a:ext uri="{FF2B5EF4-FFF2-40B4-BE49-F238E27FC236}">
                <a16:creationId xmlns:a16="http://schemas.microsoft.com/office/drawing/2014/main" id="{E0A1781C-F4F7-012F-FD05-350D6C7D8EF0}"/>
              </a:ext>
            </a:extLst>
          </p:cNvPr>
          <p:cNvSpPr>
            <a:spLocks noChangeShapeType="1"/>
          </p:cNvSpPr>
          <p:nvPr/>
        </p:nvSpPr>
        <p:spPr bwMode="auto">
          <a:xfrm>
            <a:off x="1625600" y="1592109"/>
            <a:ext cx="8077200" cy="0"/>
          </a:xfrm>
          <a:prstGeom prst="line">
            <a:avLst/>
          </a:prstGeom>
          <a:noFill/>
          <a:ln w="38100">
            <a:solidFill>
              <a:srgbClr val="5B5249"/>
            </a:solidFill>
            <a:miter lim="800000"/>
            <a:headEnd/>
            <a:tailEnd/>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B5249"/>
              </a:solidFill>
              <a:effectLst/>
              <a:uLnTx/>
              <a:uFillTx/>
              <a:latin typeface="Times New Roman" panose="02020603050405020304" pitchFamily="18" charset="0"/>
            </a:endParaRPr>
          </a:p>
        </p:txBody>
      </p:sp>
      <p:sp>
        <p:nvSpPr>
          <p:cNvPr id="5" name="Line 4">
            <a:extLst>
              <a:ext uri="{FF2B5EF4-FFF2-40B4-BE49-F238E27FC236}">
                <a16:creationId xmlns:a16="http://schemas.microsoft.com/office/drawing/2014/main" id="{2D9B4A32-D2EC-1A8B-8822-E594691988DD}"/>
              </a:ext>
            </a:extLst>
          </p:cNvPr>
          <p:cNvSpPr>
            <a:spLocks noChangeShapeType="1"/>
          </p:cNvSpPr>
          <p:nvPr/>
        </p:nvSpPr>
        <p:spPr bwMode="auto">
          <a:xfrm>
            <a:off x="1625600" y="4783667"/>
            <a:ext cx="8077200" cy="0"/>
          </a:xfrm>
          <a:prstGeom prst="line">
            <a:avLst/>
          </a:prstGeom>
          <a:noFill/>
          <a:ln w="38100">
            <a:solidFill>
              <a:srgbClr val="5B5249"/>
            </a:solidFill>
            <a:miter lim="800000"/>
            <a:headEnd/>
            <a:tailEnd/>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B5249"/>
              </a:solidFill>
              <a:effectLst/>
              <a:uLnTx/>
              <a:uFillTx/>
              <a:latin typeface="Times New Roman" panose="02020603050405020304" pitchFamily="18" charset="0"/>
            </a:endParaRPr>
          </a:p>
        </p:txBody>
      </p:sp>
      <p:sp>
        <p:nvSpPr>
          <p:cNvPr id="6" name="Line 6">
            <a:extLst>
              <a:ext uri="{FF2B5EF4-FFF2-40B4-BE49-F238E27FC236}">
                <a16:creationId xmlns:a16="http://schemas.microsoft.com/office/drawing/2014/main" id="{DEFA8271-CB2C-89D7-AB6C-99135D89F3BA}"/>
              </a:ext>
            </a:extLst>
          </p:cNvPr>
          <p:cNvSpPr>
            <a:spLocks noChangeShapeType="1"/>
          </p:cNvSpPr>
          <p:nvPr/>
        </p:nvSpPr>
        <p:spPr bwMode="auto">
          <a:xfrm>
            <a:off x="1625600" y="2175934"/>
            <a:ext cx="8077200" cy="0"/>
          </a:xfrm>
          <a:prstGeom prst="line">
            <a:avLst/>
          </a:prstGeom>
          <a:noFill/>
          <a:ln w="9525">
            <a:solidFill>
              <a:srgbClr val="5B5249"/>
            </a:solidFill>
            <a:miter lim="800000"/>
            <a:headEnd/>
            <a:tailEnd/>
          </a:ln>
          <a:extLst>
            <a:ext uri="{909E8E84-426E-40DD-AFC4-6F175D3DCCD1}">
              <a14:hiddenFill xmlns:a14="http://schemas.microsoft.com/office/drawing/2010/main">
                <a:noFill/>
              </a14:hiddenFill>
            </a:ext>
          </a:extLst>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5B5249"/>
              </a:solidFill>
              <a:effectLst/>
              <a:uLnTx/>
              <a:uFillTx/>
              <a:latin typeface="Times New Roman" panose="02020603050405020304" pitchFamily="18" charset="0"/>
            </a:endParaRPr>
          </a:p>
        </p:txBody>
      </p:sp>
    </p:spTree>
    <p:extLst>
      <p:ext uri="{BB962C8B-B14F-4D97-AF65-F5344CB8AC3E}">
        <p14:creationId xmlns:p14="http://schemas.microsoft.com/office/powerpoint/2010/main" val="510875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5C495-260C-DA9A-D94B-1BDFFD97D315}"/>
              </a:ext>
            </a:extLst>
          </p:cNvPr>
          <p:cNvSpPr>
            <a:spLocks noGrp="1"/>
          </p:cNvSpPr>
          <p:nvPr>
            <p:ph type="title"/>
          </p:nvPr>
        </p:nvSpPr>
        <p:spPr/>
        <p:txBody>
          <a:bodyPr/>
          <a:lstStyle/>
          <a:p>
            <a:r>
              <a:rPr lang="en-US" dirty="0"/>
              <a:t>Point Source Pollution</a:t>
            </a:r>
          </a:p>
        </p:txBody>
      </p:sp>
      <p:sp>
        <p:nvSpPr>
          <p:cNvPr id="3" name="Content Placeholder 2">
            <a:extLst>
              <a:ext uri="{FF2B5EF4-FFF2-40B4-BE49-F238E27FC236}">
                <a16:creationId xmlns:a16="http://schemas.microsoft.com/office/drawing/2014/main" id="{EDECA5D3-C96F-E8B2-0380-22DC8818CEF6}"/>
              </a:ext>
            </a:extLst>
          </p:cNvPr>
          <p:cNvSpPr>
            <a:spLocks noGrp="1"/>
          </p:cNvSpPr>
          <p:nvPr>
            <p:ph idx="1"/>
          </p:nvPr>
        </p:nvSpPr>
        <p:spPr/>
        <p:txBody>
          <a:bodyPr>
            <a:normAutofit/>
          </a:bodyPr>
          <a:lstStyle/>
          <a:p>
            <a:r>
              <a:rPr lang="en-US" dirty="0"/>
              <a:t>Occurs through specific, identifiable source (i.e. a discharge pipe)</a:t>
            </a:r>
          </a:p>
        </p:txBody>
      </p:sp>
      <p:pic>
        <p:nvPicPr>
          <p:cNvPr id="4" name="Picture 3">
            <a:extLst>
              <a:ext uri="{FF2B5EF4-FFF2-40B4-BE49-F238E27FC236}">
                <a16:creationId xmlns:a16="http://schemas.microsoft.com/office/drawing/2014/main" id="{AEB51943-4285-F66A-3C9F-30984DA439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60042" y="2624773"/>
            <a:ext cx="4900765" cy="3266361"/>
          </a:xfrm>
          <a:prstGeom prst="rect">
            <a:avLst/>
          </a:prstGeom>
        </p:spPr>
      </p:pic>
    </p:spTree>
    <p:extLst>
      <p:ext uri="{BB962C8B-B14F-4D97-AF65-F5344CB8AC3E}">
        <p14:creationId xmlns:p14="http://schemas.microsoft.com/office/powerpoint/2010/main" val="26162413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3A856-AA8F-9922-A9F1-7E7C3588F520}"/>
              </a:ext>
            </a:extLst>
          </p:cNvPr>
          <p:cNvSpPr>
            <a:spLocks noGrp="1"/>
          </p:cNvSpPr>
          <p:nvPr>
            <p:ph type="title"/>
          </p:nvPr>
        </p:nvSpPr>
        <p:spPr/>
        <p:txBody>
          <a:bodyPr/>
          <a:lstStyle/>
          <a:p>
            <a:r>
              <a:rPr lang="en-US" dirty="0"/>
              <a:t>Managing High Dietary P</a:t>
            </a:r>
          </a:p>
        </p:txBody>
      </p:sp>
      <p:sp>
        <p:nvSpPr>
          <p:cNvPr id="3" name="Content Placeholder 2">
            <a:extLst>
              <a:ext uri="{FF2B5EF4-FFF2-40B4-BE49-F238E27FC236}">
                <a16:creationId xmlns:a16="http://schemas.microsoft.com/office/drawing/2014/main" id="{712B1FC0-8277-DF89-BFE6-1307580AD1C6}"/>
              </a:ext>
            </a:extLst>
          </p:cNvPr>
          <p:cNvSpPr>
            <a:spLocks noGrp="1"/>
          </p:cNvSpPr>
          <p:nvPr>
            <p:ph idx="1"/>
          </p:nvPr>
        </p:nvSpPr>
        <p:spPr/>
        <p:txBody>
          <a:bodyPr/>
          <a:lstStyle/>
          <a:p>
            <a:r>
              <a:rPr lang="en-US" dirty="0"/>
              <a:t>Managing Dietary P is Managing Soil Test P</a:t>
            </a:r>
          </a:p>
          <a:p>
            <a:r>
              <a:rPr lang="en-US" dirty="0"/>
              <a:t>Best management: follow and do not exceed National Research Council feed recommendations in dairy cattle, choose low P protein source</a:t>
            </a:r>
          </a:p>
        </p:txBody>
      </p:sp>
      <p:pic>
        <p:nvPicPr>
          <p:cNvPr id="4" name="Picture 3">
            <a:extLst>
              <a:ext uri="{FF2B5EF4-FFF2-40B4-BE49-F238E27FC236}">
                <a16:creationId xmlns:a16="http://schemas.microsoft.com/office/drawing/2014/main" id="{CA4940A3-F42B-21DB-84A0-332C8205450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043082" y="3718094"/>
            <a:ext cx="4105836" cy="2742719"/>
          </a:xfrm>
          <a:prstGeom prst="rect">
            <a:avLst/>
          </a:prstGeom>
        </p:spPr>
      </p:pic>
    </p:spTree>
    <p:extLst>
      <p:ext uri="{BB962C8B-B14F-4D97-AF65-F5344CB8AC3E}">
        <p14:creationId xmlns:p14="http://schemas.microsoft.com/office/powerpoint/2010/main" val="613447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C6420-4F51-C543-A551-47473C384FDA}"/>
              </a:ext>
            </a:extLst>
          </p:cNvPr>
          <p:cNvSpPr>
            <a:spLocks noGrp="1"/>
          </p:cNvSpPr>
          <p:nvPr>
            <p:ph type="title"/>
          </p:nvPr>
        </p:nvSpPr>
        <p:spPr/>
        <p:txBody>
          <a:bodyPr/>
          <a:lstStyle/>
          <a:p>
            <a:r>
              <a:rPr lang="en-US" dirty="0"/>
              <a:t>Soil Test P Limits &amp; Threshold</a:t>
            </a:r>
          </a:p>
        </p:txBody>
      </p:sp>
      <p:sp>
        <p:nvSpPr>
          <p:cNvPr id="3" name="Text Placeholder 2">
            <a:extLst>
              <a:ext uri="{FF2B5EF4-FFF2-40B4-BE49-F238E27FC236}">
                <a16:creationId xmlns:a16="http://schemas.microsoft.com/office/drawing/2014/main" id="{917DECC2-513B-959D-D39E-723188A47F07}"/>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42764004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BB0D6-1925-529F-D839-EE3241A3A3E9}"/>
              </a:ext>
            </a:extLst>
          </p:cNvPr>
          <p:cNvSpPr>
            <a:spLocks noGrp="1"/>
          </p:cNvSpPr>
          <p:nvPr>
            <p:ph type="title"/>
          </p:nvPr>
        </p:nvSpPr>
        <p:spPr/>
        <p:txBody>
          <a:bodyPr/>
          <a:lstStyle/>
          <a:p>
            <a:r>
              <a:rPr lang="en-US" dirty="0"/>
              <a:t>Review</a:t>
            </a:r>
          </a:p>
        </p:txBody>
      </p:sp>
      <p:sp>
        <p:nvSpPr>
          <p:cNvPr id="3" name="Content Placeholder 2">
            <a:extLst>
              <a:ext uri="{FF2B5EF4-FFF2-40B4-BE49-F238E27FC236}">
                <a16:creationId xmlns:a16="http://schemas.microsoft.com/office/drawing/2014/main" id="{18A1E36D-493F-64D0-CFC4-678B1962F97B}"/>
              </a:ext>
            </a:extLst>
          </p:cNvPr>
          <p:cNvSpPr>
            <a:spLocks noGrp="1"/>
          </p:cNvSpPr>
          <p:nvPr>
            <p:ph idx="1"/>
          </p:nvPr>
        </p:nvSpPr>
        <p:spPr/>
        <p:txBody>
          <a:bodyPr>
            <a:normAutofit/>
          </a:bodyPr>
          <a:lstStyle/>
          <a:p>
            <a:r>
              <a:rPr lang="en-US" dirty="0"/>
              <a:t>A soil test measures plant-available P from the soil.</a:t>
            </a:r>
          </a:p>
          <a:p>
            <a:r>
              <a:rPr lang="en-US" dirty="0"/>
              <a:t>Average soil test P levels have been increasing over time.</a:t>
            </a:r>
          </a:p>
          <a:p>
            <a:r>
              <a:rPr lang="en-US" dirty="0"/>
              <a:t>Build-up of soil P is due to additions of P exceeding crop removal.</a:t>
            </a:r>
          </a:p>
          <a:p>
            <a:r>
              <a:rPr lang="en-US" dirty="0"/>
              <a:t>Build-up of P is not always bad, IF runoff and erosion are minimized. However, high soil P increases the risk for P loss to water bodies.</a:t>
            </a:r>
          </a:p>
          <a:p>
            <a:r>
              <a:rPr lang="en-US" dirty="0"/>
              <a:t>Soil test results can be used to identify fields do or do NOT need additional nutrients.</a:t>
            </a:r>
          </a:p>
        </p:txBody>
      </p:sp>
    </p:spTree>
    <p:extLst>
      <p:ext uri="{BB962C8B-B14F-4D97-AF65-F5344CB8AC3E}">
        <p14:creationId xmlns:p14="http://schemas.microsoft.com/office/powerpoint/2010/main" val="1420884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0AA5B-C2E6-4913-976F-22570EC7CBEB}"/>
              </a:ext>
            </a:extLst>
          </p:cNvPr>
          <p:cNvSpPr>
            <a:spLocks noGrp="1"/>
          </p:cNvSpPr>
          <p:nvPr>
            <p:ph type="title"/>
          </p:nvPr>
        </p:nvSpPr>
        <p:spPr/>
        <p:txBody>
          <a:bodyPr/>
          <a:lstStyle/>
          <a:p>
            <a:r>
              <a:rPr lang="en-US" dirty="0"/>
              <a:t>Soil Test Phosphorus: Critical Values</a:t>
            </a:r>
          </a:p>
        </p:txBody>
      </p:sp>
      <p:sp>
        <p:nvSpPr>
          <p:cNvPr id="3" name="Content Placeholder 2">
            <a:extLst>
              <a:ext uri="{FF2B5EF4-FFF2-40B4-BE49-F238E27FC236}">
                <a16:creationId xmlns:a16="http://schemas.microsoft.com/office/drawing/2014/main" id="{7CEB6E2C-7427-BF16-39E9-5FBC3F823F0D}"/>
              </a:ext>
            </a:extLst>
          </p:cNvPr>
          <p:cNvSpPr>
            <a:spLocks noGrp="1"/>
          </p:cNvSpPr>
          <p:nvPr>
            <p:ph idx="1"/>
          </p:nvPr>
        </p:nvSpPr>
        <p:spPr/>
        <p:txBody>
          <a:bodyPr>
            <a:normAutofit/>
          </a:bodyPr>
          <a:lstStyle/>
          <a:p>
            <a:r>
              <a:rPr lang="en-US" sz="4000" dirty="0"/>
              <a:t> &lt;50 ppm P</a:t>
            </a:r>
          </a:p>
          <a:p>
            <a:pPr marL="0" indent="0">
              <a:buNone/>
            </a:pPr>
            <a:endParaRPr lang="en-US" sz="4000" dirty="0"/>
          </a:p>
          <a:p>
            <a:r>
              <a:rPr lang="en-US" sz="4000" dirty="0"/>
              <a:t>50-100 ppm P</a:t>
            </a:r>
          </a:p>
          <a:p>
            <a:pPr marL="0" indent="0">
              <a:buNone/>
            </a:pPr>
            <a:endParaRPr lang="en-US" sz="4000" dirty="0"/>
          </a:p>
          <a:p>
            <a:r>
              <a:rPr lang="en-US" sz="4000" dirty="0"/>
              <a:t> &gt;100 ppm P</a:t>
            </a:r>
          </a:p>
        </p:txBody>
      </p:sp>
    </p:spTree>
    <p:extLst>
      <p:ext uri="{BB962C8B-B14F-4D97-AF65-F5344CB8AC3E}">
        <p14:creationId xmlns:p14="http://schemas.microsoft.com/office/powerpoint/2010/main" val="3585115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0AA5B-C2E6-4913-976F-22570EC7CBEB}"/>
              </a:ext>
            </a:extLst>
          </p:cNvPr>
          <p:cNvSpPr>
            <a:spLocks noGrp="1"/>
          </p:cNvSpPr>
          <p:nvPr>
            <p:ph type="title"/>
          </p:nvPr>
        </p:nvSpPr>
        <p:spPr/>
        <p:txBody>
          <a:bodyPr/>
          <a:lstStyle/>
          <a:p>
            <a:r>
              <a:rPr lang="en-US" dirty="0"/>
              <a:t>Soil Test Phosphorus: Critical Values</a:t>
            </a:r>
          </a:p>
        </p:txBody>
      </p:sp>
      <p:sp>
        <p:nvSpPr>
          <p:cNvPr id="3" name="Content Placeholder 2">
            <a:extLst>
              <a:ext uri="{FF2B5EF4-FFF2-40B4-BE49-F238E27FC236}">
                <a16:creationId xmlns:a16="http://schemas.microsoft.com/office/drawing/2014/main" id="{7CEB6E2C-7427-BF16-39E9-5FBC3F823F0D}"/>
              </a:ext>
            </a:extLst>
          </p:cNvPr>
          <p:cNvSpPr>
            <a:spLocks noGrp="1"/>
          </p:cNvSpPr>
          <p:nvPr>
            <p:ph idx="1"/>
          </p:nvPr>
        </p:nvSpPr>
        <p:spPr/>
        <p:txBody>
          <a:bodyPr>
            <a:normAutofit/>
          </a:bodyPr>
          <a:lstStyle/>
          <a:p>
            <a:r>
              <a:rPr lang="en-US" sz="4000" dirty="0"/>
              <a:t> &lt;50 ppm P</a:t>
            </a:r>
          </a:p>
          <a:p>
            <a:pPr lvl="1"/>
            <a:r>
              <a:rPr lang="en-US" sz="3600" dirty="0"/>
              <a:t>Follow an N-based manure spreading plan</a:t>
            </a:r>
          </a:p>
        </p:txBody>
      </p:sp>
    </p:spTree>
    <p:extLst>
      <p:ext uri="{BB962C8B-B14F-4D97-AF65-F5344CB8AC3E}">
        <p14:creationId xmlns:p14="http://schemas.microsoft.com/office/powerpoint/2010/main" val="1262987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0AA5B-C2E6-4913-976F-22570EC7CBEB}"/>
              </a:ext>
            </a:extLst>
          </p:cNvPr>
          <p:cNvSpPr>
            <a:spLocks noGrp="1"/>
          </p:cNvSpPr>
          <p:nvPr>
            <p:ph type="title"/>
          </p:nvPr>
        </p:nvSpPr>
        <p:spPr/>
        <p:txBody>
          <a:bodyPr/>
          <a:lstStyle/>
          <a:p>
            <a:r>
              <a:rPr lang="en-US" dirty="0"/>
              <a:t>Soil Test Phosphorus: Critical Values</a:t>
            </a:r>
          </a:p>
        </p:txBody>
      </p:sp>
      <p:sp>
        <p:nvSpPr>
          <p:cNvPr id="3" name="Content Placeholder 2">
            <a:extLst>
              <a:ext uri="{FF2B5EF4-FFF2-40B4-BE49-F238E27FC236}">
                <a16:creationId xmlns:a16="http://schemas.microsoft.com/office/drawing/2014/main" id="{7CEB6E2C-7427-BF16-39E9-5FBC3F823F0D}"/>
              </a:ext>
            </a:extLst>
          </p:cNvPr>
          <p:cNvSpPr>
            <a:spLocks noGrp="1"/>
          </p:cNvSpPr>
          <p:nvPr>
            <p:ph idx="1"/>
          </p:nvPr>
        </p:nvSpPr>
        <p:spPr/>
        <p:txBody>
          <a:bodyPr>
            <a:normAutofit/>
          </a:bodyPr>
          <a:lstStyle/>
          <a:p>
            <a:r>
              <a:rPr lang="en-US" sz="4000" dirty="0"/>
              <a:t> 50-100 ppm P</a:t>
            </a:r>
          </a:p>
          <a:p>
            <a:pPr lvl="1"/>
            <a:r>
              <a:rPr lang="en-US" sz="3600" dirty="0"/>
              <a:t>P application not to exceed total crop P removal over the rotation</a:t>
            </a:r>
          </a:p>
        </p:txBody>
      </p:sp>
    </p:spTree>
    <p:extLst>
      <p:ext uri="{BB962C8B-B14F-4D97-AF65-F5344CB8AC3E}">
        <p14:creationId xmlns:p14="http://schemas.microsoft.com/office/powerpoint/2010/main" val="4205202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0AA5B-C2E6-4913-976F-22570EC7CBEB}"/>
              </a:ext>
            </a:extLst>
          </p:cNvPr>
          <p:cNvSpPr>
            <a:spLocks noGrp="1"/>
          </p:cNvSpPr>
          <p:nvPr>
            <p:ph type="title"/>
          </p:nvPr>
        </p:nvSpPr>
        <p:spPr/>
        <p:txBody>
          <a:bodyPr/>
          <a:lstStyle/>
          <a:p>
            <a:r>
              <a:rPr lang="en-US" dirty="0"/>
              <a:t>Soil Test Phosphorus: Critical Values</a:t>
            </a:r>
          </a:p>
        </p:txBody>
      </p:sp>
      <p:sp>
        <p:nvSpPr>
          <p:cNvPr id="3" name="Content Placeholder 2">
            <a:extLst>
              <a:ext uri="{FF2B5EF4-FFF2-40B4-BE49-F238E27FC236}">
                <a16:creationId xmlns:a16="http://schemas.microsoft.com/office/drawing/2014/main" id="{7CEB6E2C-7427-BF16-39E9-5FBC3F823F0D}"/>
              </a:ext>
            </a:extLst>
          </p:cNvPr>
          <p:cNvSpPr>
            <a:spLocks noGrp="1"/>
          </p:cNvSpPr>
          <p:nvPr>
            <p:ph idx="1"/>
          </p:nvPr>
        </p:nvSpPr>
        <p:spPr/>
        <p:txBody>
          <a:bodyPr>
            <a:normAutofit/>
          </a:bodyPr>
          <a:lstStyle/>
          <a:p>
            <a:r>
              <a:rPr lang="en-US" sz="4000" dirty="0"/>
              <a:t> &gt;100 ppm P</a:t>
            </a:r>
          </a:p>
          <a:p>
            <a:pPr lvl="1"/>
            <a:r>
              <a:rPr lang="en-US" sz="3600" dirty="0"/>
              <a:t>Eliminate P applications</a:t>
            </a:r>
          </a:p>
          <a:p>
            <a:pPr lvl="2"/>
            <a:r>
              <a:rPr lang="en-US" sz="3200" dirty="0"/>
              <a:t>Unless required for high-demanding crop in rotation</a:t>
            </a:r>
          </a:p>
          <a:p>
            <a:pPr lvl="2"/>
            <a:r>
              <a:rPr lang="en-US" sz="3200" dirty="0"/>
              <a:t>Unless no other option, then apply at less than crop removal of P with soil conservation practices in place</a:t>
            </a:r>
          </a:p>
          <a:p>
            <a:pPr lvl="2"/>
            <a:r>
              <a:rPr lang="en-US" sz="3200" dirty="0"/>
              <a:t>Use P-Index</a:t>
            </a:r>
          </a:p>
        </p:txBody>
      </p:sp>
    </p:spTree>
    <p:extLst>
      <p:ext uri="{BB962C8B-B14F-4D97-AF65-F5344CB8AC3E}">
        <p14:creationId xmlns:p14="http://schemas.microsoft.com/office/powerpoint/2010/main" val="2996728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C6420-4F51-C543-A551-47473C384FDA}"/>
              </a:ext>
            </a:extLst>
          </p:cNvPr>
          <p:cNvSpPr>
            <a:spLocks noGrp="1"/>
          </p:cNvSpPr>
          <p:nvPr>
            <p:ph type="title"/>
          </p:nvPr>
        </p:nvSpPr>
        <p:spPr/>
        <p:txBody>
          <a:bodyPr/>
          <a:lstStyle/>
          <a:p>
            <a:r>
              <a:rPr lang="en-US" dirty="0"/>
              <a:t>Wisconsin’s Phosphorus Index</a:t>
            </a:r>
          </a:p>
        </p:txBody>
      </p:sp>
      <p:sp>
        <p:nvSpPr>
          <p:cNvPr id="3" name="Text Placeholder 2">
            <a:extLst>
              <a:ext uri="{FF2B5EF4-FFF2-40B4-BE49-F238E27FC236}">
                <a16:creationId xmlns:a16="http://schemas.microsoft.com/office/drawing/2014/main" id="{917DECC2-513B-959D-D39E-723188A47F07}"/>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402483820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BB0D6-1925-529F-D839-EE3241A3A3E9}"/>
              </a:ext>
            </a:extLst>
          </p:cNvPr>
          <p:cNvSpPr>
            <a:spLocks noGrp="1"/>
          </p:cNvSpPr>
          <p:nvPr>
            <p:ph type="title"/>
          </p:nvPr>
        </p:nvSpPr>
        <p:spPr/>
        <p:txBody>
          <a:bodyPr/>
          <a:lstStyle/>
          <a:p>
            <a:r>
              <a:rPr lang="en-US" dirty="0"/>
              <a:t>What is the P-Index (PI)?</a:t>
            </a:r>
          </a:p>
        </p:txBody>
      </p:sp>
      <p:sp>
        <p:nvSpPr>
          <p:cNvPr id="3" name="Content Placeholder 2">
            <a:extLst>
              <a:ext uri="{FF2B5EF4-FFF2-40B4-BE49-F238E27FC236}">
                <a16:creationId xmlns:a16="http://schemas.microsoft.com/office/drawing/2014/main" id="{18A1E36D-493F-64D0-CFC4-678B1962F97B}"/>
              </a:ext>
            </a:extLst>
          </p:cNvPr>
          <p:cNvSpPr>
            <a:spLocks noGrp="1"/>
          </p:cNvSpPr>
          <p:nvPr>
            <p:ph idx="1"/>
          </p:nvPr>
        </p:nvSpPr>
        <p:spPr/>
        <p:txBody>
          <a:bodyPr>
            <a:normAutofit/>
          </a:bodyPr>
          <a:lstStyle/>
          <a:p>
            <a:r>
              <a:rPr lang="en-US" dirty="0"/>
              <a:t>A model with multiple site-specific factors to assess the potential for a field to deliver P to surface water</a:t>
            </a:r>
          </a:p>
          <a:p>
            <a:r>
              <a:rPr lang="en-US" dirty="0"/>
              <a:t>PI considers both source of nutrients and potential of nutrient transport to water</a:t>
            </a:r>
          </a:p>
          <a:p>
            <a:endParaRPr lang="en-US" dirty="0"/>
          </a:p>
        </p:txBody>
      </p:sp>
      <p:sp>
        <p:nvSpPr>
          <p:cNvPr id="4" name="Oval 3">
            <a:extLst>
              <a:ext uri="{FF2B5EF4-FFF2-40B4-BE49-F238E27FC236}">
                <a16:creationId xmlns:a16="http://schemas.microsoft.com/office/drawing/2014/main" id="{1A74ADB2-5644-6DFB-4CC7-C1831E5711BA}"/>
              </a:ext>
            </a:extLst>
          </p:cNvPr>
          <p:cNvSpPr/>
          <p:nvPr/>
        </p:nvSpPr>
        <p:spPr>
          <a:xfrm>
            <a:off x="2424843" y="3687580"/>
            <a:ext cx="4065898" cy="2489383"/>
          </a:xfrm>
          <a:prstGeom prst="ellipse">
            <a:avLst/>
          </a:prstGeom>
          <a:solidFill>
            <a:srgbClr val="C5050C"/>
          </a:solidFill>
          <a:ln>
            <a:solidFill>
              <a:srgbClr val="C505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t>P Source</a:t>
            </a:r>
          </a:p>
        </p:txBody>
      </p:sp>
      <p:sp>
        <p:nvSpPr>
          <p:cNvPr id="10" name="Oval 9">
            <a:extLst>
              <a:ext uri="{FF2B5EF4-FFF2-40B4-BE49-F238E27FC236}">
                <a16:creationId xmlns:a16="http://schemas.microsoft.com/office/drawing/2014/main" id="{27256FC7-3F8F-E2FE-1B36-931B36131CA5}"/>
              </a:ext>
            </a:extLst>
          </p:cNvPr>
          <p:cNvSpPr/>
          <p:nvPr/>
        </p:nvSpPr>
        <p:spPr>
          <a:xfrm>
            <a:off x="4874959" y="3687579"/>
            <a:ext cx="4038356" cy="2489383"/>
          </a:xfrm>
          <a:prstGeom prst="ellipse">
            <a:avLst/>
          </a:prstGeom>
          <a:solidFill>
            <a:srgbClr val="D8D8D8">
              <a:alpha val="55294"/>
            </a:srgb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2400" dirty="0">
                <a:solidFill>
                  <a:sysClr val="windowText" lastClr="000000"/>
                </a:solidFill>
              </a:rPr>
              <a:t>P Transport</a:t>
            </a:r>
          </a:p>
        </p:txBody>
      </p:sp>
      <p:sp>
        <p:nvSpPr>
          <p:cNvPr id="11" name="TextBox 10">
            <a:extLst>
              <a:ext uri="{FF2B5EF4-FFF2-40B4-BE49-F238E27FC236}">
                <a16:creationId xmlns:a16="http://schemas.microsoft.com/office/drawing/2014/main" id="{E885767F-7495-7C30-9DD0-5846C4436C41}"/>
              </a:ext>
            </a:extLst>
          </p:cNvPr>
          <p:cNvSpPr txBox="1"/>
          <p:nvPr/>
        </p:nvSpPr>
        <p:spPr>
          <a:xfrm>
            <a:off x="5159731" y="4701437"/>
            <a:ext cx="1054308" cy="461665"/>
          </a:xfrm>
          <a:prstGeom prst="rect">
            <a:avLst/>
          </a:prstGeom>
          <a:noFill/>
        </p:spPr>
        <p:txBody>
          <a:bodyPr wrap="square" rtlCol="0">
            <a:spAutoFit/>
          </a:bodyPr>
          <a:lstStyle/>
          <a:p>
            <a:pPr algn="ctr"/>
            <a:r>
              <a:rPr lang="en-US" sz="2400" dirty="0"/>
              <a:t>P Loss</a:t>
            </a:r>
          </a:p>
        </p:txBody>
      </p:sp>
    </p:spTree>
    <p:extLst>
      <p:ext uri="{BB962C8B-B14F-4D97-AF65-F5344CB8AC3E}">
        <p14:creationId xmlns:p14="http://schemas.microsoft.com/office/powerpoint/2010/main" val="3929311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BB0D6-1925-529F-D839-EE3241A3A3E9}"/>
              </a:ext>
            </a:extLst>
          </p:cNvPr>
          <p:cNvSpPr>
            <a:spLocks noGrp="1"/>
          </p:cNvSpPr>
          <p:nvPr>
            <p:ph type="title"/>
          </p:nvPr>
        </p:nvSpPr>
        <p:spPr/>
        <p:txBody>
          <a:bodyPr/>
          <a:lstStyle/>
          <a:p>
            <a:r>
              <a:rPr lang="en-US" dirty="0"/>
              <a:t>What is the P-Index (PI)?</a:t>
            </a:r>
          </a:p>
        </p:txBody>
      </p:sp>
      <p:sp>
        <p:nvSpPr>
          <p:cNvPr id="3" name="Content Placeholder 2">
            <a:extLst>
              <a:ext uri="{FF2B5EF4-FFF2-40B4-BE49-F238E27FC236}">
                <a16:creationId xmlns:a16="http://schemas.microsoft.com/office/drawing/2014/main" id="{18A1E36D-493F-64D0-CFC4-678B1962F97B}"/>
              </a:ext>
            </a:extLst>
          </p:cNvPr>
          <p:cNvSpPr>
            <a:spLocks noGrp="1"/>
          </p:cNvSpPr>
          <p:nvPr>
            <p:ph idx="1"/>
          </p:nvPr>
        </p:nvSpPr>
        <p:spPr/>
        <p:txBody>
          <a:bodyPr>
            <a:normAutofit/>
          </a:bodyPr>
          <a:lstStyle/>
          <a:p>
            <a:r>
              <a:rPr lang="en-US" dirty="0"/>
              <a:t>Evaluates Site loading (quantity of P) and transport potential (erosion and runoff) from individual fields</a:t>
            </a:r>
          </a:p>
          <a:p>
            <a:r>
              <a:rPr lang="en-US" dirty="0"/>
              <a:t>Requires field characteristics</a:t>
            </a:r>
          </a:p>
          <a:p>
            <a:r>
              <a:rPr lang="en-US" dirty="0"/>
              <a:t>Recommends changes to agricultural mgt practices if PI critical value is exceeded</a:t>
            </a:r>
          </a:p>
          <a:p>
            <a:r>
              <a:rPr lang="en-US" dirty="0"/>
              <a:t>Does not dictate specific practices</a:t>
            </a:r>
          </a:p>
          <a:p>
            <a:pPr lvl="1"/>
            <a:r>
              <a:rPr lang="en-US" dirty="0"/>
              <a:t>Multiple ways to lower PI values</a:t>
            </a:r>
          </a:p>
          <a:p>
            <a:endParaRPr lang="en-US" dirty="0"/>
          </a:p>
        </p:txBody>
      </p:sp>
    </p:spTree>
    <p:extLst>
      <p:ext uri="{BB962C8B-B14F-4D97-AF65-F5344CB8AC3E}">
        <p14:creationId xmlns:p14="http://schemas.microsoft.com/office/powerpoint/2010/main" val="364632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5C495-260C-DA9A-D94B-1BDFFD97D315}"/>
              </a:ext>
            </a:extLst>
          </p:cNvPr>
          <p:cNvSpPr>
            <a:spLocks noGrp="1"/>
          </p:cNvSpPr>
          <p:nvPr>
            <p:ph type="title"/>
          </p:nvPr>
        </p:nvSpPr>
        <p:spPr/>
        <p:txBody>
          <a:bodyPr/>
          <a:lstStyle/>
          <a:p>
            <a:r>
              <a:rPr lang="en-US" dirty="0"/>
              <a:t>Nonpoint Source Pollution</a:t>
            </a:r>
          </a:p>
        </p:txBody>
      </p:sp>
      <p:sp>
        <p:nvSpPr>
          <p:cNvPr id="3" name="Content Placeholder 2">
            <a:extLst>
              <a:ext uri="{FF2B5EF4-FFF2-40B4-BE49-F238E27FC236}">
                <a16:creationId xmlns:a16="http://schemas.microsoft.com/office/drawing/2014/main" id="{EDECA5D3-C96F-E8B2-0380-22DC8818CEF6}"/>
              </a:ext>
            </a:extLst>
          </p:cNvPr>
          <p:cNvSpPr>
            <a:spLocks noGrp="1"/>
          </p:cNvSpPr>
          <p:nvPr>
            <p:ph idx="1"/>
          </p:nvPr>
        </p:nvSpPr>
        <p:spPr/>
        <p:txBody>
          <a:bodyPr>
            <a:normAutofit/>
          </a:bodyPr>
          <a:lstStyle/>
          <a:p>
            <a:r>
              <a:rPr lang="en-US" dirty="0"/>
              <a:t>Occurs over a large area, like a watershed. Runoff is the main delivery mechanism</a:t>
            </a:r>
          </a:p>
          <a:p>
            <a:pPr lvl="1"/>
            <a:r>
              <a:rPr lang="en-US" dirty="0"/>
              <a:t>Can be urban, industrial, or agricultural</a:t>
            </a:r>
          </a:p>
        </p:txBody>
      </p:sp>
      <p:pic>
        <p:nvPicPr>
          <p:cNvPr id="5" name="Picture 4">
            <a:extLst>
              <a:ext uri="{FF2B5EF4-FFF2-40B4-BE49-F238E27FC236}">
                <a16:creationId xmlns:a16="http://schemas.microsoft.com/office/drawing/2014/main" id="{0A832044-3C19-6395-D942-A349214BF4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2114" y="3429001"/>
            <a:ext cx="4026458" cy="2747962"/>
          </a:xfrm>
          <a:prstGeom prst="rect">
            <a:avLst/>
          </a:prstGeom>
        </p:spPr>
      </p:pic>
    </p:spTree>
    <p:extLst>
      <p:ext uri="{BB962C8B-B14F-4D97-AF65-F5344CB8AC3E}">
        <p14:creationId xmlns:p14="http://schemas.microsoft.com/office/powerpoint/2010/main" val="4209156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0AA5B-C2E6-4913-976F-22570EC7CBEB}"/>
              </a:ext>
            </a:extLst>
          </p:cNvPr>
          <p:cNvSpPr>
            <a:spLocks noGrp="1"/>
          </p:cNvSpPr>
          <p:nvPr>
            <p:ph type="title"/>
          </p:nvPr>
        </p:nvSpPr>
        <p:spPr/>
        <p:txBody>
          <a:bodyPr/>
          <a:lstStyle/>
          <a:p>
            <a:r>
              <a:rPr lang="en-US" dirty="0"/>
              <a:t>Phosphorus Index: Source &amp; Transport</a:t>
            </a:r>
          </a:p>
        </p:txBody>
      </p:sp>
      <p:sp>
        <p:nvSpPr>
          <p:cNvPr id="3" name="Content Placeholder 2">
            <a:extLst>
              <a:ext uri="{FF2B5EF4-FFF2-40B4-BE49-F238E27FC236}">
                <a16:creationId xmlns:a16="http://schemas.microsoft.com/office/drawing/2014/main" id="{7CEB6E2C-7427-BF16-39E9-5FBC3F823F0D}"/>
              </a:ext>
            </a:extLst>
          </p:cNvPr>
          <p:cNvSpPr>
            <a:spLocks noGrp="1"/>
          </p:cNvSpPr>
          <p:nvPr>
            <p:ph idx="1"/>
          </p:nvPr>
        </p:nvSpPr>
        <p:spPr/>
        <p:txBody>
          <a:bodyPr>
            <a:normAutofit/>
          </a:bodyPr>
          <a:lstStyle/>
          <a:p>
            <a:r>
              <a:rPr lang="en-US" sz="3200" dirty="0"/>
              <a:t>Source</a:t>
            </a:r>
          </a:p>
          <a:p>
            <a:pPr lvl="1"/>
            <a:r>
              <a:rPr lang="en-US" sz="2800" dirty="0"/>
              <a:t>Field with high levels of STP</a:t>
            </a:r>
          </a:p>
          <a:p>
            <a:pPr lvl="1"/>
            <a:r>
              <a:rPr lang="en-US" sz="2800" dirty="0"/>
              <a:t>Fields that have received manure or fertilizer applications</a:t>
            </a:r>
          </a:p>
          <a:p>
            <a:r>
              <a:rPr lang="en-US" sz="3200" dirty="0"/>
              <a:t>Transport</a:t>
            </a:r>
          </a:p>
          <a:p>
            <a:pPr lvl="1"/>
            <a:r>
              <a:rPr lang="en-US" sz="2800" dirty="0"/>
              <a:t>Runoff and Erosion Losses from Land</a:t>
            </a:r>
          </a:p>
        </p:txBody>
      </p:sp>
    </p:spTree>
    <p:extLst>
      <p:ext uri="{BB962C8B-B14F-4D97-AF65-F5344CB8AC3E}">
        <p14:creationId xmlns:p14="http://schemas.microsoft.com/office/powerpoint/2010/main" val="1865028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BB0D6-1925-529F-D839-EE3241A3A3E9}"/>
              </a:ext>
            </a:extLst>
          </p:cNvPr>
          <p:cNvSpPr>
            <a:spLocks noGrp="1"/>
          </p:cNvSpPr>
          <p:nvPr>
            <p:ph type="title"/>
          </p:nvPr>
        </p:nvSpPr>
        <p:spPr/>
        <p:txBody>
          <a:bodyPr/>
          <a:lstStyle/>
          <a:p>
            <a:r>
              <a:rPr lang="en-US" dirty="0"/>
              <a:t>Components of the Phosphorus Index (PI)</a:t>
            </a:r>
          </a:p>
        </p:txBody>
      </p:sp>
      <p:sp>
        <p:nvSpPr>
          <p:cNvPr id="6" name="Rectangle 3">
            <a:extLst>
              <a:ext uri="{FF2B5EF4-FFF2-40B4-BE49-F238E27FC236}">
                <a16:creationId xmlns:a16="http://schemas.microsoft.com/office/drawing/2014/main" id="{A1B8181E-F817-A102-2A81-AD3293F55222}"/>
              </a:ext>
            </a:extLst>
          </p:cNvPr>
          <p:cNvSpPr txBox="1">
            <a:spLocks noChangeArrowheads="1"/>
          </p:cNvSpPr>
          <p:nvPr/>
        </p:nvSpPr>
        <p:spPr bwMode="auto">
          <a:xfrm>
            <a:off x="1879600" y="2175933"/>
            <a:ext cx="8534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8000"/>
              </a:buClr>
              <a:buSzPct val="75000"/>
              <a:buFont typeface="Wingdings" panose="05000000000000000000" pitchFamily="2" charset="2"/>
              <a:buChar char="n"/>
              <a:defRPr sz="3200">
                <a:solidFill>
                  <a:srgbClr val="003300"/>
                </a:solidFill>
                <a:latin typeface="+mn-lt"/>
                <a:ea typeface="+mn-ea"/>
                <a:cs typeface="+mn-cs"/>
              </a:defRPr>
            </a:lvl1pPr>
            <a:lvl2pPr marL="747713" indent="-277813" algn="l" rtl="0" eaLnBrk="0" fontAlgn="base" hangingPunct="0">
              <a:spcBef>
                <a:spcPct val="20000"/>
              </a:spcBef>
              <a:spcAft>
                <a:spcPct val="0"/>
              </a:spcAft>
              <a:buClr>
                <a:srgbClr val="A36705"/>
              </a:buClr>
              <a:buSzPct val="75000"/>
              <a:buFont typeface="Wingdings" panose="05000000000000000000" pitchFamily="2" charset="2"/>
              <a:buChar char="n"/>
              <a:defRPr sz="2800">
                <a:solidFill>
                  <a:srgbClr val="003300"/>
                </a:solidFill>
                <a:latin typeface="+mn-lt"/>
              </a:defRPr>
            </a:lvl2pPr>
            <a:lvl3pPr marL="1204913" indent="-227013" algn="l" rtl="0" eaLnBrk="0" fontAlgn="base" hangingPunct="0">
              <a:spcBef>
                <a:spcPct val="20000"/>
              </a:spcBef>
              <a:spcAft>
                <a:spcPct val="0"/>
              </a:spcAft>
              <a:buClr>
                <a:srgbClr val="000000"/>
              </a:buClr>
              <a:buSzPct val="65000"/>
              <a:buFont typeface="Wingdings" panose="05000000000000000000" pitchFamily="2" charset="2"/>
              <a:buChar char="n"/>
              <a:defRPr sz="2400">
                <a:solidFill>
                  <a:srgbClr val="003300"/>
                </a:solidFill>
                <a:latin typeface="+mn-lt"/>
              </a:defRPr>
            </a:lvl3pPr>
            <a:lvl4pPr marL="1712913" indent="-228600" algn="l" rtl="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mn-lt"/>
              </a:defRPr>
            </a:lvl4pPr>
            <a:lvl5pPr marL="2057400" indent="-228600" algn="l" rtl="0" eaLnBrk="0" fontAlgn="base" hangingPunct="0">
              <a:spcBef>
                <a:spcPct val="20000"/>
              </a:spcBef>
              <a:spcAft>
                <a:spcPct val="0"/>
              </a:spcAft>
              <a:buClr>
                <a:srgbClr val="000000"/>
              </a:buClr>
              <a:buSzPct val="65000"/>
              <a:buFont typeface="Wingdings" panose="05000000000000000000" pitchFamily="2" charset="2"/>
              <a:buChar char="n"/>
              <a:defRPr sz="2000">
                <a:solidFill>
                  <a:srgbClr val="003300"/>
                </a:solidFill>
                <a:latin typeface="+mn-lt"/>
              </a:defRPr>
            </a:lvl5pPr>
            <a:lvl6pPr marL="2514600" indent="-228600" algn="l" rtl="0" fontAlgn="base">
              <a:spcBef>
                <a:spcPct val="20000"/>
              </a:spcBef>
              <a:spcAft>
                <a:spcPct val="0"/>
              </a:spcAft>
              <a:buClr>
                <a:srgbClr val="000000"/>
              </a:buClr>
              <a:buSzPct val="65000"/>
              <a:buFont typeface="Wingdings" pitchFamily="2" charset="2"/>
              <a:buChar char="n"/>
              <a:defRPr sz="2000">
                <a:solidFill>
                  <a:srgbClr val="003300"/>
                </a:solidFill>
                <a:latin typeface="+mn-lt"/>
              </a:defRPr>
            </a:lvl6pPr>
            <a:lvl7pPr marL="2971800" indent="-228600" algn="l" rtl="0" fontAlgn="base">
              <a:spcBef>
                <a:spcPct val="20000"/>
              </a:spcBef>
              <a:spcAft>
                <a:spcPct val="0"/>
              </a:spcAft>
              <a:buClr>
                <a:srgbClr val="000000"/>
              </a:buClr>
              <a:buSzPct val="65000"/>
              <a:buFont typeface="Wingdings" pitchFamily="2" charset="2"/>
              <a:buChar char="n"/>
              <a:defRPr sz="2000">
                <a:solidFill>
                  <a:srgbClr val="003300"/>
                </a:solidFill>
                <a:latin typeface="+mn-lt"/>
              </a:defRPr>
            </a:lvl7pPr>
            <a:lvl8pPr marL="3429000" indent="-228600" algn="l" rtl="0" fontAlgn="base">
              <a:spcBef>
                <a:spcPct val="20000"/>
              </a:spcBef>
              <a:spcAft>
                <a:spcPct val="0"/>
              </a:spcAft>
              <a:buClr>
                <a:srgbClr val="000000"/>
              </a:buClr>
              <a:buSzPct val="65000"/>
              <a:buFont typeface="Wingdings" pitchFamily="2" charset="2"/>
              <a:buChar char="n"/>
              <a:defRPr sz="2000">
                <a:solidFill>
                  <a:srgbClr val="003300"/>
                </a:solidFill>
                <a:latin typeface="+mn-lt"/>
              </a:defRPr>
            </a:lvl8pPr>
            <a:lvl9pPr marL="3886200" indent="-228600" algn="l" rtl="0" fontAlgn="base">
              <a:spcBef>
                <a:spcPct val="20000"/>
              </a:spcBef>
              <a:spcAft>
                <a:spcPct val="0"/>
              </a:spcAft>
              <a:buClr>
                <a:srgbClr val="000000"/>
              </a:buClr>
              <a:buSzPct val="65000"/>
              <a:buFont typeface="Wingdings" pitchFamily="2" charset="2"/>
              <a:buChar char="n"/>
              <a:defRPr sz="2000">
                <a:solidFill>
                  <a:srgbClr val="003300"/>
                </a:solidFill>
                <a:latin typeface="+mn-lt"/>
              </a:defRPr>
            </a:lvl9pPr>
          </a:lstStyle>
          <a:p>
            <a:pPr marL="342900" marR="0" lvl="0" indent="-342900" algn="ctr" defTabSz="914400" rtl="0" eaLnBrk="1" fontAlgn="base" latinLnBrk="0" hangingPunct="1">
              <a:lnSpc>
                <a:spcPct val="80000"/>
              </a:lnSpc>
              <a:spcBef>
                <a:spcPct val="50000"/>
              </a:spcBef>
              <a:spcAft>
                <a:spcPct val="20000"/>
              </a:spcAft>
              <a:buClr>
                <a:srgbClr val="008000"/>
              </a:buClr>
              <a:buSzPct val="75000"/>
              <a:buFont typeface="Wingdings" panose="05000000000000000000" pitchFamily="2" charset="2"/>
              <a:buNone/>
              <a:tabLst/>
              <a:defRPr/>
            </a:pPr>
            <a:r>
              <a:rPr kumimoji="0" lang="en-US" altLang="en-US" sz="4400" b="1" i="0" u="none" strike="noStrike" kern="0" cap="none" spc="0" normalizeH="0" baseline="0" noProof="0" dirty="0">
                <a:ln>
                  <a:noFill/>
                </a:ln>
                <a:solidFill>
                  <a:srgbClr val="000000"/>
                </a:solidFill>
                <a:effectLst/>
                <a:uLnTx/>
                <a:uFillTx/>
                <a:latin typeface="Arial Narrow Bold"/>
                <a:ea typeface="+mn-ea"/>
                <a:cs typeface="Times New Roman" panose="02020603050405020304" pitchFamily="18" charset="0"/>
              </a:rPr>
              <a:t>PI = (PP + DP) x TPDR</a:t>
            </a:r>
            <a:endParaRPr kumimoji="0" lang="en-US" altLang="en-US" sz="4400" b="1" i="1" u="none" strike="noStrike" kern="0" cap="none" spc="0" normalizeH="0" baseline="0" noProof="0" dirty="0">
              <a:ln>
                <a:noFill/>
              </a:ln>
              <a:solidFill>
                <a:srgbClr val="000000"/>
              </a:solidFill>
              <a:effectLst/>
              <a:uLnTx/>
              <a:uFillTx/>
              <a:latin typeface="Arial Narrow Bold"/>
              <a:ea typeface="+mn-ea"/>
              <a:cs typeface="Times New Roman" panose="02020603050405020304" pitchFamily="18" charset="0"/>
            </a:endParaRPr>
          </a:p>
          <a:p>
            <a:pPr marL="342900" marR="0" lvl="0" indent="-342900" algn="ctr" defTabSz="914400" rtl="0" eaLnBrk="1" fontAlgn="base" latinLnBrk="0" hangingPunct="1">
              <a:lnSpc>
                <a:spcPct val="100000"/>
              </a:lnSpc>
              <a:spcBef>
                <a:spcPct val="50000"/>
              </a:spcBef>
              <a:spcAft>
                <a:spcPct val="20000"/>
              </a:spcAft>
              <a:buClr>
                <a:srgbClr val="008000"/>
              </a:buClr>
              <a:buSzPct val="75000"/>
              <a:buFont typeface="Wingdings" panose="05000000000000000000" pitchFamily="2" charset="2"/>
              <a:buNone/>
              <a:tabLst/>
              <a:defRPr/>
            </a:pPr>
            <a:r>
              <a:rPr kumimoji="0" lang="en-US" altLang="en-US" sz="3600" b="1" i="0" u="none" strike="noStrike" kern="0" cap="none" spc="0" normalizeH="0" baseline="0" noProof="0" dirty="0">
                <a:ln>
                  <a:noFill/>
                </a:ln>
                <a:solidFill>
                  <a:srgbClr val="663300"/>
                </a:solidFill>
                <a:effectLst/>
                <a:uLnTx/>
                <a:uFillTx/>
                <a:latin typeface="Arial Narrow Bold"/>
                <a:ea typeface="+mn-ea"/>
                <a:cs typeface="Times New Roman" panose="02020603050405020304" pitchFamily="18" charset="0"/>
              </a:rPr>
              <a:t>PI =</a:t>
            </a:r>
            <a:r>
              <a:rPr kumimoji="0" lang="en-US" altLang="en-US" sz="3600" b="1" i="0" u="none" strike="noStrike" kern="0" cap="none" spc="0" normalizeH="0" baseline="0" noProof="0" dirty="0">
                <a:ln>
                  <a:noFill/>
                </a:ln>
                <a:solidFill>
                  <a:srgbClr val="2A3D7A"/>
                </a:solidFill>
                <a:effectLst/>
                <a:uLnTx/>
                <a:uFillTx/>
                <a:latin typeface="Arial Narrow Bold"/>
                <a:ea typeface="+mn-ea"/>
                <a:cs typeface="Times New Roman" panose="02020603050405020304" pitchFamily="18" charset="0"/>
              </a:rPr>
              <a:t> </a:t>
            </a:r>
            <a:r>
              <a:rPr kumimoji="0" lang="en-US" altLang="en-US" sz="3600" b="0" i="0" u="none" strike="noStrike" kern="0" cap="none" spc="0" normalizeH="0" baseline="0" noProof="0" dirty="0">
                <a:ln>
                  <a:noFill/>
                </a:ln>
                <a:solidFill>
                  <a:srgbClr val="000000"/>
                </a:solidFill>
                <a:effectLst/>
                <a:uLnTx/>
                <a:uFillTx/>
                <a:latin typeface="Arial Narrow Bold"/>
                <a:ea typeface="+mn-ea"/>
                <a:cs typeface="Times New Roman" panose="02020603050405020304" pitchFamily="18" charset="0"/>
              </a:rPr>
              <a:t>Total P Index Value</a:t>
            </a:r>
          </a:p>
          <a:p>
            <a:pPr marL="342900" marR="0" lvl="0" indent="-342900" algn="ctr" defTabSz="914400" rtl="0" eaLnBrk="1" fontAlgn="base" latinLnBrk="0" hangingPunct="1">
              <a:lnSpc>
                <a:spcPct val="100000"/>
              </a:lnSpc>
              <a:spcBef>
                <a:spcPct val="20000"/>
              </a:spcBef>
              <a:spcAft>
                <a:spcPct val="0"/>
              </a:spcAft>
              <a:buClr>
                <a:srgbClr val="008000"/>
              </a:buClr>
              <a:buSzPct val="75000"/>
              <a:buFont typeface="Wingdings" panose="05000000000000000000" pitchFamily="2" charset="2"/>
              <a:buNone/>
              <a:tabLst/>
              <a:defRPr/>
            </a:pPr>
            <a:r>
              <a:rPr kumimoji="0" lang="en-US" altLang="en-US" sz="3600" b="1" i="0" u="none" strike="noStrike" kern="0" cap="none" spc="0" normalizeH="0" baseline="0" noProof="0" dirty="0">
                <a:ln>
                  <a:noFill/>
                </a:ln>
                <a:solidFill>
                  <a:srgbClr val="663300"/>
                </a:solidFill>
                <a:effectLst/>
                <a:uLnTx/>
                <a:uFillTx/>
                <a:latin typeface="Arial Narrow Bold"/>
                <a:ea typeface="+mn-ea"/>
                <a:cs typeface="Times New Roman" panose="02020603050405020304" pitchFamily="18" charset="0"/>
              </a:rPr>
              <a:t>PP =</a:t>
            </a:r>
            <a:r>
              <a:rPr kumimoji="0" lang="en-US" altLang="en-US" sz="3600" b="1" i="0" u="none" strike="noStrike" kern="0" cap="none" spc="0" normalizeH="0" baseline="0" noProof="0" dirty="0">
                <a:ln>
                  <a:noFill/>
                </a:ln>
                <a:solidFill>
                  <a:srgbClr val="2A3D7A"/>
                </a:solidFill>
                <a:effectLst/>
                <a:uLnTx/>
                <a:uFillTx/>
                <a:latin typeface="Arial Narrow Bold"/>
                <a:ea typeface="+mn-ea"/>
                <a:cs typeface="Times New Roman" panose="02020603050405020304" pitchFamily="18" charset="0"/>
              </a:rPr>
              <a:t> </a:t>
            </a:r>
            <a:r>
              <a:rPr kumimoji="0" lang="en-US" altLang="en-US" sz="3600" b="0" i="0" u="none" strike="noStrike" kern="0" cap="none" spc="0" normalizeH="0" baseline="0" noProof="0" dirty="0">
                <a:ln>
                  <a:noFill/>
                </a:ln>
                <a:solidFill>
                  <a:srgbClr val="000000"/>
                </a:solidFill>
                <a:effectLst/>
                <a:uLnTx/>
                <a:uFillTx/>
                <a:latin typeface="Arial Narrow Bold"/>
                <a:ea typeface="+mn-ea"/>
                <a:cs typeface="Times New Roman" panose="02020603050405020304" pitchFamily="18" charset="0"/>
              </a:rPr>
              <a:t>Particulate P</a:t>
            </a:r>
          </a:p>
          <a:p>
            <a:pPr marL="342900" marR="0" lvl="0" indent="-342900" algn="ctr" defTabSz="914400" rtl="0" eaLnBrk="1" fontAlgn="base" latinLnBrk="0" hangingPunct="1">
              <a:lnSpc>
                <a:spcPct val="80000"/>
              </a:lnSpc>
              <a:spcBef>
                <a:spcPct val="20000"/>
              </a:spcBef>
              <a:spcAft>
                <a:spcPct val="0"/>
              </a:spcAft>
              <a:buClr>
                <a:srgbClr val="008000"/>
              </a:buClr>
              <a:buSzPct val="75000"/>
              <a:buFont typeface="Wingdings" panose="05000000000000000000" pitchFamily="2" charset="2"/>
              <a:buNone/>
              <a:tabLst/>
              <a:defRPr/>
            </a:pPr>
            <a:r>
              <a:rPr kumimoji="0" lang="en-US" altLang="en-US" sz="3600" b="1" i="0" u="none" strike="noStrike" kern="0" cap="none" spc="0" normalizeH="0" baseline="0" noProof="0" dirty="0">
                <a:ln>
                  <a:noFill/>
                </a:ln>
                <a:solidFill>
                  <a:srgbClr val="663300"/>
                </a:solidFill>
                <a:effectLst/>
                <a:uLnTx/>
                <a:uFillTx/>
                <a:latin typeface="Arial Narrow Bold"/>
                <a:ea typeface="+mn-ea"/>
                <a:cs typeface="Times New Roman" panose="02020603050405020304" pitchFamily="18" charset="0"/>
              </a:rPr>
              <a:t>DP =</a:t>
            </a:r>
            <a:r>
              <a:rPr kumimoji="0" lang="en-US" altLang="en-US" sz="3600" b="1" i="0" u="none" strike="noStrike" kern="0" cap="none" spc="0" normalizeH="0" baseline="0" noProof="0" dirty="0">
                <a:ln>
                  <a:noFill/>
                </a:ln>
                <a:solidFill>
                  <a:srgbClr val="2A3D7A"/>
                </a:solidFill>
                <a:effectLst/>
                <a:uLnTx/>
                <a:uFillTx/>
                <a:latin typeface="Arial Narrow Bold"/>
                <a:ea typeface="+mn-ea"/>
                <a:cs typeface="Times New Roman" panose="02020603050405020304" pitchFamily="18" charset="0"/>
              </a:rPr>
              <a:t> </a:t>
            </a:r>
            <a:r>
              <a:rPr kumimoji="0" lang="en-US" altLang="en-US" sz="3600" b="0" i="0" u="none" strike="noStrike" kern="0" cap="none" spc="0" normalizeH="0" baseline="0" noProof="0" dirty="0">
                <a:ln>
                  <a:noFill/>
                </a:ln>
                <a:solidFill>
                  <a:srgbClr val="000000"/>
                </a:solidFill>
                <a:effectLst/>
                <a:uLnTx/>
                <a:uFillTx/>
                <a:latin typeface="Arial Narrow Bold"/>
                <a:ea typeface="+mn-ea"/>
                <a:cs typeface="Times New Roman" panose="02020603050405020304" pitchFamily="18" charset="0"/>
              </a:rPr>
              <a:t>Dissolved (soluble) P</a:t>
            </a:r>
          </a:p>
          <a:p>
            <a:pPr marL="342900" marR="0" lvl="0" indent="-342900" algn="ctr" defTabSz="914400" rtl="0" eaLnBrk="1" fontAlgn="base" latinLnBrk="0" hangingPunct="1">
              <a:lnSpc>
                <a:spcPct val="80000"/>
              </a:lnSpc>
              <a:spcBef>
                <a:spcPct val="20000"/>
              </a:spcBef>
              <a:spcAft>
                <a:spcPct val="0"/>
              </a:spcAft>
              <a:buClr>
                <a:srgbClr val="008000"/>
              </a:buClr>
              <a:buSzPct val="75000"/>
              <a:buFont typeface="Wingdings" panose="05000000000000000000" pitchFamily="2" charset="2"/>
              <a:buNone/>
              <a:tabLst/>
              <a:defRPr/>
            </a:pPr>
            <a:r>
              <a:rPr kumimoji="0" lang="en-US" altLang="en-US" sz="3600" b="1" i="0" u="none" strike="noStrike" kern="0" cap="none" spc="0" normalizeH="0" baseline="0" noProof="0" dirty="0">
                <a:ln>
                  <a:noFill/>
                </a:ln>
                <a:solidFill>
                  <a:srgbClr val="663300"/>
                </a:solidFill>
                <a:effectLst/>
                <a:uLnTx/>
                <a:uFillTx/>
                <a:latin typeface="Arial Narrow Bold"/>
                <a:ea typeface="+mn-ea"/>
                <a:cs typeface="Times New Roman" panose="02020603050405020304" pitchFamily="18" charset="0"/>
              </a:rPr>
              <a:t>TPDR =</a:t>
            </a:r>
            <a:r>
              <a:rPr kumimoji="0" lang="en-US" altLang="en-US" sz="3600" b="0" i="0" u="none" strike="noStrike" kern="0" cap="none" spc="0" normalizeH="0" baseline="0" noProof="0" dirty="0">
                <a:ln>
                  <a:noFill/>
                </a:ln>
                <a:solidFill>
                  <a:srgbClr val="003300"/>
                </a:solidFill>
                <a:effectLst/>
                <a:uLnTx/>
                <a:uFillTx/>
                <a:latin typeface="Arial Narrow Bold"/>
                <a:ea typeface="+mn-ea"/>
                <a:cs typeface="Times New Roman" panose="02020603050405020304" pitchFamily="18" charset="0"/>
              </a:rPr>
              <a:t> </a:t>
            </a:r>
            <a:r>
              <a:rPr kumimoji="0" lang="en-US" altLang="en-US" sz="3600" b="0" i="0" u="none" strike="noStrike" kern="0" cap="none" spc="0" normalizeH="0" baseline="0" noProof="0" dirty="0">
                <a:ln>
                  <a:noFill/>
                </a:ln>
                <a:solidFill>
                  <a:srgbClr val="000000"/>
                </a:solidFill>
                <a:effectLst/>
                <a:uLnTx/>
                <a:uFillTx/>
                <a:latin typeface="Arial Narrow Bold"/>
                <a:ea typeface="+mn-ea"/>
                <a:cs typeface="Times New Roman" panose="02020603050405020304" pitchFamily="18" charset="0"/>
              </a:rPr>
              <a:t>Total P Delivery Ratio</a:t>
            </a:r>
            <a:endParaRPr kumimoji="0" lang="en-US" altLang="en-US" sz="3600" b="0" i="0" u="none" strike="noStrike" kern="0" cap="none" spc="0" normalizeH="0" baseline="0" noProof="0" dirty="0">
              <a:ln>
                <a:noFill/>
              </a:ln>
              <a:solidFill>
                <a:srgbClr val="000000"/>
              </a:solidFill>
              <a:effectLst/>
              <a:uLnTx/>
              <a:uFillTx/>
              <a:latin typeface="Arial Narrow Bold"/>
              <a:ea typeface="+mn-ea"/>
              <a:cs typeface="+mn-cs"/>
            </a:endParaRPr>
          </a:p>
        </p:txBody>
      </p:sp>
      <p:pic>
        <p:nvPicPr>
          <p:cNvPr id="7" name="Picture 6">
            <a:extLst>
              <a:ext uri="{FF2B5EF4-FFF2-40B4-BE49-F238E27FC236}">
                <a16:creationId xmlns:a16="http://schemas.microsoft.com/office/drawing/2014/main" id="{19118346-922D-136A-E2B1-C2A26027DFEB}"/>
              </a:ext>
            </a:extLst>
          </p:cNvPr>
          <p:cNvPicPr>
            <a:picLocks noChangeAspect="1"/>
          </p:cNvPicPr>
          <p:nvPr/>
        </p:nvPicPr>
        <p:blipFill>
          <a:blip r:embed="rId3"/>
          <a:stretch>
            <a:fillRect/>
          </a:stretch>
        </p:blipFill>
        <p:spPr>
          <a:xfrm>
            <a:off x="2410146" y="1546897"/>
            <a:ext cx="7181710" cy="36579"/>
          </a:xfrm>
          <a:prstGeom prst="rect">
            <a:avLst/>
          </a:prstGeom>
        </p:spPr>
      </p:pic>
      <p:pic>
        <p:nvPicPr>
          <p:cNvPr id="8" name="Picture 7">
            <a:extLst>
              <a:ext uri="{FF2B5EF4-FFF2-40B4-BE49-F238E27FC236}">
                <a16:creationId xmlns:a16="http://schemas.microsoft.com/office/drawing/2014/main" id="{3953B5D0-2311-D7BD-C0D6-8BF06D9AA1F9}"/>
              </a:ext>
            </a:extLst>
          </p:cNvPr>
          <p:cNvPicPr>
            <a:picLocks noChangeAspect="1"/>
          </p:cNvPicPr>
          <p:nvPr/>
        </p:nvPicPr>
        <p:blipFill>
          <a:blip r:embed="rId3"/>
          <a:stretch>
            <a:fillRect/>
          </a:stretch>
        </p:blipFill>
        <p:spPr>
          <a:xfrm>
            <a:off x="2410146" y="2897963"/>
            <a:ext cx="7181710" cy="36579"/>
          </a:xfrm>
          <a:prstGeom prst="rect">
            <a:avLst/>
          </a:prstGeom>
        </p:spPr>
      </p:pic>
      <p:pic>
        <p:nvPicPr>
          <p:cNvPr id="9" name="Picture 8">
            <a:extLst>
              <a:ext uri="{FF2B5EF4-FFF2-40B4-BE49-F238E27FC236}">
                <a16:creationId xmlns:a16="http://schemas.microsoft.com/office/drawing/2014/main" id="{7000208F-9B28-3AFD-E40B-C9D9A80D0C55}"/>
              </a:ext>
            </a:extLst>
          </p:cNvPr>
          <p:cNvPicPr>
            <a:picLocks noChangeAspect="1"/>
          </p:cNvPicPr>
          <p:nvPr/>
        </p:nvPicPr>
        <p:blipFill>
          <a:blip r:embed="rId3"/>
          <a:stretch>
            <a:fillRect/>
          </a:stretch>
        </p:blipFill>
        <p:spPr>
          <a:xfrm>
            <a:off x="2410146" y="5781377"/>
            <a:ext cx="7181710" cy="36579"/>
          </a:xfrm>
          <a:prstGeom prst="rect">
            <a:avLst/>
          </a:prstGeom>
        </p:spPr>
      </p:pic>
    </p:spTree>
    <p:extLst>
      <p:ext uri="{BB962C8B-B14F-4D97-AF65-F5344CB8AC3E}">
        <p14:creationId xmlns:p14="http://schemas.microsoft.com/office/powerpoint/2010/main" val="2441709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EFA4-76FA-7DE1-5BBD-10DCF259695D}"/>
              </a:ext>
            </a:extLst>
          </p:cNvPr>
          <p:cNvSpPr>
            <a:spLocks noGrp="1"/>
          </p:cNvSpPr>
          <p:nvPr>
            <p:ph type="title"/>
          </p:nvPr>
        </p:nvSpPr>
        <p:spPr/>
        <p:txBody>
          <a:bodyPr/>
          <a:lstStyle/>
          <a:p>
            <a:r>
              <a:rPr lang="en-US" dirty="0"/>
              <a:t>Interpretation of the Wisconsin P-Index</a:t>
            </a:r>
          </a:p>
        </p:txBody>
      </p:sp>
      <p:sp>
        <p:nvSpPr>
          <p:cNvPr id="3" name="Content Placeholder 2">
            <a:extLst>
              <a:ext uri="{FF2B5EF4-FFF2-40B4-BE49-F238E27FC236}">
                <a16:creationId xmlns:a16="http://schemas.microsoft.com/office/drawing/2014/main" id="{1EF8BE24-AE78-EC07-87CE-1C85D4CE2B69}"/>
              </a:ext>
            </a:extLst>
          </p:cNvPr>
          <p:cNvSpPr>
            <a:spLocks noGrp="1"/>
          </p:cNvSpPr>
          <p:nvPr>
            <p:ph idx="1"/>
          </p:nvPr>
        </p:nvSpPr>
        <p:spPr/>
        <p:txBody>
          <a:bodyPr/>
          <a:lstStyle/>
          <a:p>
            <a:r>
              <a:rPr lang="en-US" dirty="0"/>
              <a:t>Critical value of 6 over the course of the crop rotation</a:t>
            </a:r>
          </a:p>
          <a:p>
            <a:r>
              <a:rPr lang="en-US" dirty="0"/>
              <a:t>Critical value of 12 in individual crop year</a:t>
            </a:r>
          </a:p>
          <a:p>
            <a:r>
              <a:rPr lang="en-US" dirty="0"/>
              <a:t>Wisconsin 590 standard restricts manure and P fertilizer applications on fields with an average PI value greater than 6 over the crop rotation</a:t>
            </a:r>
          </a:p>
          <a:p>
            <a:pPr lvl="1"/>
            <a:r>
              <a:rPr lang="en-US" dirty="0"/>
              <a:t>Exception: P applications allowed if needed according to UW soil fertility recommendations</a:t>
            </a:r>
          </a:p>
          <a:p>
            <a:r>
              <a:rPr lang="en-US" dirty="0"/>
              <a:t>Sometimes P Index allows greater flexibility than UW Phosphorus recommendations based on soil tests</a:t>
            </a:r>
          </a:p>
        </p:txBody>
      </p:sp>
    </p:spTree>
    <p:extLst>
      <p:ext uri="{BB962C8B-B14F-4D97-AF65-F5344CB8AC3E}">
        <p14:creationId xmlns:p14="http://schemas.microsoft.com/office/powerpoint/2010/main" val="2987609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04638-CFCF-0E59-A42F-F4F05528F24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782D3CB-D5B7-AF6B-1C4E-BF17B9C079B5}"/>
              </a:ext>
            </a:extLst>
          </p:cNvPr>
          <p:cNvSpPr>
            <a:spLocks noGrp="1"/>
          </p:cNvSpPr>
          <p:nvPr>
            <p:ph idx="1"/>
          </p:nvPr>
        </p:nvSpPr>
        <p:spPr/>
        <p:txBody>
          <a:bodyPr/>
          <a:lstStyle/>
          <a:p>
            <a:endParaRPr lang="en-US" dirty="0"/>
          </a:p>
        </p:txBody>
      </p:sp>
      <p:pic>
        <p:nvPicPr>
          <p:cNvPr id="6" name="Picture 5" descr="A screenshot of a field&#10;&#10;Description automatically generated">
            <a:extLst>
              <a:ext uri="{FF2B5EF4-FFF2-40B4-BE49-F238E27FC236}">
                <a16:creationId xmlns:a16="http://schemas.microsoft.com/office/drawing/2014/main" id="{3F341957-5AF8-9D0F-45A2-577A9348A282}"/>
              </a:ext>
            </a:extLst>
          </p:cNvPr>
          <p:cNvPicPr>
            <a:picLocks noChangeAspect="1"/>
          </p:cNvPicPr>
          <p:nvPr/>
        </p:nvPicPr>
        <p:blipFill>
          <a:blip r:embed="rId3"/>
          <a:stretch>
            <a:fillRect/>
          </a:stretch>
        </p:blipFill>
        <p:spPr>
          <a:xfrm>
            <a:off x="1212339" y="1236230"/>
            <a:ext cx="6224880" cy="466222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9DA13066-FC89-D5B9-F2AB-0E1E02FE9DBF}"/>
              </a:ext>
            </a:extLst>
          </p:cNvPr>
          <p:cNvPicPr>
            <a:picLocks noChangeAspect="1"/>
          </p:cNvPicPr>
          <p:nvPr/>
        </p:nvPicPr>
        <p:blipFill>
          <a:blip r:embed="rId4"/>
          <a:stretch>
            <a:fillRect/>
          </a:stretch>
        </p:blipFill>
        <p:spPr>
          <a:xfrm>
            <a:off x="7867222" y="1236230"/>
            <a:ext cx="3966286" cy="4576997"/>
          </a:xfrm>
          <a:prstGeom prst="rect">
            <a:avLst/>
          </a:prstGeom>
        </p:spPr>
      </p:pic>
    </p:spTree>
    <p:extLst>
      <p:ext uri="{BB962C8B-B14F-4D97-AF65-F5344CB8AC3E}">
        <p14:creationId xmlns:p14="http://schemas.microsoft.com/office/powerpoint/2010/main" val="699194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5A7A-F265-DD95-6BED-09AECA4E0B0A}"/>
              </a:ext>
            </a:extLst>
          </p:cNvPr>
          <p:cNvSpPr>
            <a:spLocks noGrp="1"/>
          </p:cNvSpPr>
          <p:nvPr>
            <p:ph type="title"/>
          </p:nvPr>
        </p:nvSpPr>
        <p:spPr>
          <a:xfrm>
            <a:off x="2896272" y="649066"/>
            <a:ext cx="9955086" cy="910466"/>
          </a:xfrm>
        </p:spPr>
        <p:txBody>
          <a:bodyPr/>
          <a:lstStyle/>
          <a:p>
            <a:r>
              <a:rPr lang="en-US" dirty="0">
                <a:ea typeface="Calibri Light"/>
                <a:cs typeface="Calibri Light"/>
              </a:rPr>
              <a:t>Resources </a:t>
            </a:r>
            <a:endParaRPr lang="en-US" dirty="0"/>
          </a:p>
        </p:txBody>
      </p:sp>
      <p:pic>
        <p:nvPicPr>
          <p:cNvPr id="5" name="Picture 4">
            <a:extLst>
              <a:ext uri="{FF2B5EF4-FFF2-40B4-BE49-F238E27FC236}">
                <a16:creationId xmlns:a16="http://schemas.microsoft.com/office/drawing/2014/main" id="{BF1D0C83-41C4-DB1C-2EB1-D545073C14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6315" y="1729866"/>
            <a:ext cx="2451524" cy="3164588"/>
          </a:xfrm>
          <a:prstGeom prst="rect">
            <a:avLst/>
          </a:prstGeom>
        </p:spPr>
      </p:pic>
      <p:pic>
        <p:nvPicPr>
          <p:cNvPr id="4" name="Picture 3">
            <a:extLst>
              <a:ext uri="{FF2B5EF4-FFF2-40B4-BE49-F238E27FC236}">
                <a16:creationId xmlns:a16="http://schemas.microsoft.com/office/drawing/2014/main" id="{66169D86-EEB2-85C8-ECB0-F9CEF3EFA8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9346" y="420657"/>
            <a:ext cx="2387466" cy="3068304"/>
          </a:xfrm>
          <a:prstGeom prst="rect">
            <a:avLst/>
          </a:prstGeom>
        </p:spPr>
      </p:pic>
      <p:pic>
        <p:nvPicPr>
          <p:cNvPr id="6" name="Picture 5">
            <a:extLst>
              <a:ext uri="{FF2B5EF4-FFF2-40B4-BE49-F238E27FC236}">
                <a16:creationId xmlns:a16="http://schemas.microsoft.com/office/drawing/2014/main" id="{E156124F-AEDC-9017-C2C5-E796D09E13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88947" y="3203113"/>
            <a:ext cx="2451524" cy="3155741"/>
          </a:xfrm>
          <a:prstGeom prst="rect">
            <a:avLst/>
          </a:prstGeom>
        </p:spPr>
      </p:pic>
      <p:pic>
        <p:nvPicPr>
          <p:cNvPr id="7" name="Picture 6" descr="A book cover of a farm&#10;&#10;Description automatically generated">
            <a:extLst>
              <a:ext uri="{FF2B5EF4-FFF2-40B4-BE49-F238E27FC236}">
                <a16:creationId xmlns:a16="http://schemas.microsoft.com/office/drawing/2014/main" id="{777FA96D-6B4C-9D47-ABBD-4A249555E08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42248" y="2547032"/>
            <a:ext cx="2376934" cy="3068305"/>
          </a:xfrm>
          <a:prstGeom prst="rect">
            <a:avLst/>
          </a:prstGeom>
        </p:spPr>
      </p:pic>
    </p:spTree>
    <p:extLst>
      <p:ext uri="{BB962C8B-B14F-4D97-AF65-F5344CB8AC3E}">
        <p14:creationId xmlns:p14="http://schemas.microsoft.com/office/powerpoint/2010/main" val="2571956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F996E-06ED-FD0E-D240-F2DC2560A00C}"/>
              </a:ext>
            </a:extLst>
          </p:cNvPr>
          <p:cNvSpPr>
            <a:spLocks noGrp="1"/>
          </p:cNvSpPr>
          <p:nvPr>
            <p:ph type="title" idx="4294967295"/>
          </p:nvPr>
        </p:nvSpPr>
        <p:spPr>
          <a:xfrm rot="20580323">
            <a:off x="1057932" y="1125003"/>
            <a:ext cx="2519635" cy="1543849"/>
          </a:xfrm>
        </p:spPr>
        <p:txBody>
          <a:bodyPr>
            <a:normAutofit/>
          </a:bodyPr>
          <a:lstStyle/>
          <a:p>
            <a:pPr algn="ctr"/>
            <a:r>
              <a:rPr lang="en-US" sz="4400" dirty="0">
                <a:latin typeface="Abadi" panose="020B0604020104020204" pitchFamily="34" charset="0"/>
              </a:rPr>
              <a:t>Thanks!</a:t>
            </a:r>
          </a:p>
        </p:txBody>
      </p:sp>
      <p:sp>
        <p:nvSpPr>
          <p:cNvPr id="3" name="Content Placeholder 2">
            <a:extLst>
              <a:ext uri="{FF2B5EF4-FFF2-40B4-BE49-F238E27FC236}">
                <a16:creationId xmlns:a16="http://schemas.microsoft.com/office/drawing/2014/main" id="{9BADA08A-B006-2D33-0BB5-22EB1ADFDB86}"/>
              </a:ext>
            </a:extLst>
          </p:cNvPr>
          <p:cNvSpPr>
            <a:spLocks noGrp="1"/>
          </p:cNvSpPr>
          <p:nvPr>
            <p:ph idx="4294967295"/>
          </p:nvPr>
        </p:nvSpPr>
        <p:spPr>
          <a:xfrm>
            <a:off x="2317750" y="3430609"/>
            <a:ext cx="7556500" cy="2836862"/>
          </a:xfrm>
        </p:spPr>
        <p:txBody>
          <a:bodyPr>
            <a:normAutofit fontScale="92500" lnSpcReduction="10000"/>
          </a:bodyPr>
          <a:lstStyle/>
          <a:p>
            <a:pPr marL="0" indent="0" algn="ctr">
              <a:buNone/>
            </a:pPr>
            <a:r>
              <a:rPr lang="en-US" dirty="0"/>
              <a:t>Name</a:t>
            </a:r>
          </a:p>
          <a:p>
            <a:pPr marL="0" indent="0" algn="ctr">
              <a:buNone/>
            </a:pPr>
            <a:r>
              <a:rPr lang="en-US" dirty="0"/>
              <a:t>Title</a:t>
            </a:r>
          </a:p>
          <a:p>
            <a:pPr marL="0" indent="0" algn="ctr">
              <a:buNone/>
            </a:pPr>
            <a:r>
              <a:rPr lang="en-US" dirty="0"/>
              <a:t>Nutrient and Pest Management (NPM) Program</a:t>
            </a:r>
          </a:p>
          <a:p>
            <a:pPr marL="0" indent="0" algn="ctr">
              <a:buNone/>
            </a:pPr>
            <a:r>
              <a:rPr lang="en-US"/>
              <a:t>UW-Madison Division </a:t>
            </a:r>
            <a:r>
              <a:rPr lang="en-US" dirty="0"/>
              <a:t>of Extension</a:t>
            </a:r>
          </a:p>
          <a:p>
            <a:endParaRPr lang="en-US" dirty="0"/>
          </a:p>
          <a:p>
            <a:pPr marL="0" indent="0" algn="ctr">
              <a:buNone/>
            </a:pPr>
            <a:r>
              <a:rPr lang="en-US" dirty="0"/>
              <a:t>Email: Phone:</a:t>
            </a:r>
          </a:p>
        </p:txBody>
      </p:sp>
      <p:sp>
        <p:nvSpPr>
          <p:cNvPr id="4" name="Title 1">
            <a:extLst>
              <a:ext uri="{FF2B5EF4-FFF2-40B4-BE49-F238E27FC236}">
                <a16:creationId xmlns:a16="http://schemas.microsoft.com/office/drawing/2014/main" id="{D4898410-B6AD-730B-9793-188CF095233C}"/>
              </a:ext>
            </a:extLst>
          </p:cNvPr>
          <p:cNvSpPr txBox="1">
            <a:spLocks/>
          </p:cNvSpPr>
          <p:nvPr/>
        </p:nvSpPr>
        <p:spPr>
          <a:xfrm>
            <a:off x="3946916" y="1462726"/>
            <a:ext cx="4708072" cy="16911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dirty="0">
                <a:latin typeface="Abadi" panose="020B0604020104020204" pitchFamily="34" charset="0"/>
              </a:rPr>
              <a:t>Questions?</a:t>
            </a:r>
          </a:p>
        </p:txBody>
      </p:sp>
      <p:sp>
        <p:nvSpPr>
          <p:cNvPr id="5" name="Rectangle 4">
            <a:extLst>
              <a:ext uri="{FF2B5EF4-FFF2-40B4-BE49-F238E27FC236}">
                <a16:creationId xmlns:a16="http://schemas.microsoft.com/office/drawing/2014/main" id="{C790932A-30A4-1F0A-A3C9-008FA469BE5A}"/>
              </a:ext>
            </a:extLst>
          </p:cNvPr>
          <p:cNvSpPr/>
          <p:nvPr/>
        </p:nvSpPr>
        <p:spPr>
          <a:xfrm>
            <a:off x="0" y="6694714"/>
            <a:ext cx="12192000" cy="16328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5794C7C-F1ED-6D8D-0310-CBECDB39FB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97094" y="5888245"/>
            <a:ext cx="1518706" cy="758452"/>
          </a:xfrm>
          <a:prstGeom prst="rect">
            <a:avLst/>
          </a:prstGeom>
        </p:spPr>
      </p:pic>
    </p:spTree>
    <p:extLst>
      <p:ext uri="{BB962C8B-B14F-4D97-AF65-F5344CB8AC3E}">
        <p14:creationId xmlns:p14="http://schemas.microsoft.com/office/powerpoint/2010/main" val="80471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4848-ABF9-0CA6-F580-3049104207B8}"/>
              </a:ext>
            </a:extLst>
          </p:cNvPr>
          <p:cNvSpPr>
            <a:spLocks noGrp="1"/>
          </p:cNvSpPr>
          <p:nvPr>
            <p:ph type="title"/>
          </p:nvPr>
        </p:nvSpPr>
        <p:spPr>
          <a:xfrm>
            <a:off x="3222694" y="-3768"/>
            <a:ext cx="8968234" cy="885483"/>
          </a:xfrm>
        </p:spPr>
        <p:txBody>
          <a:bodyPr/>
          <a:lstStyle/>
          <a:p>
            <a:r>
              <a:rPr lang="en-US" dirty="0">
                <a:cs typeface="Calibri Light"/>
              </a:rPr>
              <a:t>  LIFECYCLE OF PHOSPHORUS</a:t>
            </a:r>
          </a:p>
        </p:txBody>
      </p:sp>
      <p:sp>
        <p:nvSpPr>
          <p:cNvPr id="3" name="TextBox 2">
            <a:extLst>
              <a:ext uri="{FF2B5EF4-FFF2-40B4-BE49-F238E27FC236}">
                <a16:creationId xmlns:a16="http://schemas.microsoft.com/office/drawing/2014/main" id="{E6DFA3E8-65C3-DC78-AC82-0A18EAB0F9F4}"/>
              </a:ext>
            </a:extLst>
          </p:cNvPr>
          <p:cNvSpPr txBox="1"/>
          <p:nvPr/>
        </p:nvSpPr>
        <p:spPr>
          <a:xfrm>
            <a:off x="-4207239" y="8009744"/>
            <a:ext cx="2743200"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P1.2.1  Phosphorus, like most soil nutrients, moves through a series of chemical and biological cycles from soil to plant to animal. P1.2.2  P naturally originates in the soil from the weathering of soil minerals and bedrock.</a:t>
            </a:r>
          </a:p>
        </p:txBody>
      </p:sp>
      <p:pic>
        <p:nvPicPr>
          <p:cNvPr id="4" name="Picture 3" descr="Diagram of a plant growing from soil to soil&#10;&#10;Description automatically generated">
            <a:extLst>
              <a:ext uri="{FF2B5EF4-FFF2-40B4-BE49-F238E27FC236}">
                <a16:creationId xmlns:a16="http://schemas.microsoft.com/office/drawing/2014/main" id="{69A8C00E-3218-8DCF-A1DF-4D726E5CAC8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27088" y="1049311"/>
            <a:ext cx="7261736" cy="4084820"/>
          </a:xfrm>
          <a:prstGeom prst="rect">
            <a:avLst/>
          </a:prstGeom>
        </p:spPr>
      </p:pic>
      <p:pic>
        <p:nvPicPr>
          <p:cNvPr id="5" name="Picture 4">
            <a:extLst>
              <a:ext uri="{FF2B5EF4-FFF2-40B4-BE49-F238E27FC236}">
                <a16:creationId xmlns:a16="http://schemas.microsoft.com/office/drawing/2014/main" id="{120E6B34-2489-632D-825C-6B8305659866}"/>
              </a:ext>
            </a:extLst>
          </p:cNvPr>
          <p:cNvPicPr>
            <a:picLocks noChangeAspect="1"/>
          </p:cNvPicPr>
          <p:nvPr/>
        </p:nvPicPr>
        <p:blipFill>
          <a:blip r:embed="rId4"/>
          <a:stretch>
            <a:fillRect/>
          </a:stretch>
        </p:blipFill>
        <p:spPr>
          <a:xfrm>
            <a:off x="4783259" y="4208097"/>
            <a:ext cx="5619915" cy="2414273"/>
          </a:xfrm>
          <a:prstGeom prst="rect">
            <a:avLst/>
          </a:prstGeom>
        </p:spPr>
      </p:pic>
      <p:sp>
        <p:nvSpPr>
          <p:cNvPr id="6" name="TextBox 5">
            <a:extLst>
              <a:ext uri="{FF2B5EF4-FFF2-40B4-BE49-F238E27FC236}">
                <a16:creationId xmlns:a16="http://schemas.microsoft.com/office/drawing/2014/main" id="{511FA1A2-816C-8C57-3BEC-A447A3A098DC}"/>
              </a:ext>
            </a:extLst>
          </p:cNvPr>
          <p:cNvSpPr txBox="1"/>
          <p:nvPr/>
        </p:nvSpPr>
        <p:spPr>
          <a:xfrm>
            <a:off x="8020860" y="776893"/>
            <a:ext cx="4058713"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ea typeface="Calibri" panose="020F0502020204030204"/>
                <a:cs typeface="Calibri" panose="020F0502020204030204"/>
              </a:rPr>
              <a:t>P is largely derived from weathering of subsoil minerals and bedrock before entering the P cycle at large.</a:t>
            </a:r>
            <a:endParaRPr lang="en-US" dirty="0"/>
          </a:p>
          <a:p>
            <a:endParaRPr lang="en-US" dirty="0">
              <a:ea typeface="Calibri" panose="020F0502020204030204"/>
              <a:cs typeface="Calibri" panose="020F0502020204030204"/>
            </a:endParaRPr>
          </a:p>
        </p:txBody>
      </p:sp>
      <p:sp>
        <p:nvSpPr>
          <p:cNvPr id="7" name="TextBox 6">
            <a:extLst>
              <a:ext uri="{FF2B5EF4-FFF2-40B4-BE49-F238E27FC236}">
                <a16:creationId xmlns:a16="http://schemas.microsoft.com/office/drawing/2014/main" id="{B47C2CB8-53E1-3904-1016-53790615771E}"/>
              </a:ext>
            </a:extLst>
          </p:cNvPr>
          <p:cNvSpPr txBox="1"/>
          <p:nvPr/>
        </p:nvSpPr>
        <p:spPr>
          <a:xfrm>
            <a:off x="874426" y="5134131"/>
            <a:ext cx="3760032"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ea typeface="Calibri" panose="020F0502020204030204"/>
                <a:cs typeface="Calibri" panose="020F0502020204030204"/>
              </a:rPr>
              <a:t>P is also mined from larger deposits and refined as fertilizer.</a:t>
            </a:r>
            <a:endParaRPr lang="en-US" dirty="0">
              <a:ea typeface="Calibri" panose="020F0502020204030204"/>
              <a:cs typeface="Calibri" panose="020F0502020204030204"/>
            </a:endParaRPr>
          </a:p>
        </p:txBody>
      </p:sp>
      <p:sp>
        <p:nvSpPr>
          <p:cNvPr id="8" name="TextBox 7">
            <a:extLst>
              <a:ext uri="{FF2B5EF4-FFF2-40B4-BE49-F238E27FC236}">
                <a16:creationId xmlns:a16="http://schemas.microsoft.com/office/drawing/2014/main" id="{7BED6801-CF7B-68CC-2995-1B15CC1291C6}"/>
              </a:ext>
            </a:extLst>
          </p:cNvPr>
          <p:cNvSpPr txBox="1"/>
          <p:nvPr/>
        </p:nvSpPr>
        <p:spPr>
          <a:xfrm>
            <a:off x="4792528" y="6694005"/>
            <a:ext cx="579507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ea typeface="Calibri"/>
                <a:cs typeface="Calibri"/>
              </a:rPr>
              <a:t>Photo Credit: Permaculture Research Institute</a:t>
            </a:r>
            <a:endParaRPr lang="en-US" sz="1050" dirty="0">
              <a:ea typeface="Calibri" panose="020F0502020204030204"/>
              <a:cs typeface="Calibri" panose="020F0502020204030204"/>
            </a:endParaRPr>
          </a:p>
        </p:txBody>
      </p:sp>
    </p:spTree>
    <p:extLst>
      <p:ext uri="{BB962C8B-B14F-4D97-AF65-F5344CB8AC3E}">
        <p14:creationId xmlns:p14="http://schemas.microsoft.com/office/powerpoint/2010/main" val="1419552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1 NMFE opening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Phosphorus templat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NMFE">
      <a:dk1>
        <a:sysClr val="windowText" lastClr="000000"/>
      </a:dk1>
      <a:lt1>
        <a:sysClr val="window" lastClr="FFFFFF"/>
      </a:lt1>
      <a:dk2>
        <a:srgbClr val="595959"/>
      </a:dk2>
      <a:lt2>
        <a:srgbClr val="D8D8D8"/>
      </a:lt2>
      <a:accent1>
        <a:srgbClr val="446699"/>
      </a:accent1>
      <a:accent2>
        <a:srgbClr val="996600"/>
      </a:accent2>
      <a:accent3>
        <a:srgbClr val="336600"/>
      </a:accent3>
      <a:accent4>
        <a:srgbClr val="CC6600"/>
      </a:accent4>
      <a:accent5>
        <a:srgbClr val="999966"/>
      </a:accent5>
      <a:accent6>
        <a:srgbClr val="993366"/>
      </a:accent6>
      <a:hlink>
        <a:srgbClr val="C00000"/>
      </a:hlink>
      <a:folHlink>
        <a:srgbClr val="A5CF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TotalTime>
  <Words>7755</Words>
  <Application>Microsoft Macintosh PowerPoint</Application>
  <PresentationFormat>Widescreen</PresentationFormat>
  <Paragraphs>509</Paragraphs>
  <Slides>85</Slides>
  <Notes>66</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85</vt:i4>
      </vt:variant>
    </vt:vector>
  </HeadingPairs>
  <TitlesOfParts>
    <vt:vector size="99" baseType="lpstr">
      <vt:lpstr>Abadi</vt:lpstr>
      <vt:lpstr>Aptos</vt:lpstr>
      <vt:lpstr>Aptos Display</vt:lpstr>
      <vt:lpstr>Arial</vt:lpstr>
      <vt:lpstr>Arial Narrow</vt:lpstr>
      <vt:lpstr>Arial Narrow Bold</vt:lpstr>
      <vt:lpstr>Calibri</vt:lpstr>
      <vt:lpstr>Calibri Light</vt:lpstr>
      <vt:lpstr>Comic Sans MS</vt:lpstr>
      <vt:lpstr>Times New Roman</vt:lpstr>
      <vt:lpstr>Wingdings</vt:lpstr>
      <vt:lpstr>1 NMFE opening template</vt:lpstr>
      <vt:lpstr>5_Phosphorus template</vt:lpstr>
      <vt:lpstr>Chart</vt:lpstr>
      <vt:lpstr>PowerPoint Presentation</vt:lpstr>
      <vt:lpstr>Phosphorus Introduction</vt:lpstr>
      <vt:lpstr>Phosphorus (P) in Plants</vt:lpstr>
      <vt:lpstr>Phosphorus Deficiency</vt:lpstr>
      <vt:lpstr>Phosphorus &amp; Surface Water Quality</vt:lpstr>
      <vt:lpstr>Phosphorus &amp; Surface Water Quality</vt:lpstr>
      <vt:lpstr>Point Source Pollution</vt:lpstr>
      <vt:lpstr>Nonpoint Source Pollution</vt:lpstr>
      <vt:lpstr>  LIFECYCLE OF PHOSPHORUS</vt:lpstr>
      <vt:lpstr>Fertilizer sourcing</vt:lpstr>
      <vt:lpstr>P Cycle: Additions</vt:lpstr>
      <vt:lpstr>Manure and Biosolids</vt:lpstr>
      <vt:lpstr>P removal by crop</vt:lpstr>
      <vt:lpstr>Erosion &amp; Runoff Losses</vt:lpstr>
      <vt:lpstr>Forms of P in the Environment</vt:lpstr>
      <vt:lpstr>Mineralization</vt:lpstr>
      <vt:lpstr>Manure and Fertilizer P Availability</vt:lpstr>
      <vt:lpstr>P runoff effects on water quality</vt:lpstr>
      <vt:lpstr>PowerPoint Presentation</vt:lpstr>
      <vt:lpstr>First, Terminology.</vt:lpstr>
      <vt:lpstr>PowerPoint Presentation</vt:lpstr>
      <vt:lpstr>Conservation and SP Runoff</vt:lpstr>
      <vt:lpstr>Soil Conservation</vt:lpstr>
      <vt:lpstr>PowerPoint Presentation</vt:lpstr>
      <vt:lpstr>PowerPoint Presentation</vt:lpstr>
      <vt:lpstr>Soil Conservation: Management &amp; Structural</vt:lpstr>
      <vt:lpstr>Soil Conservation: Management &amp; Structural</vt:lpstr>
      <vt:lpstr>Agronomic Phosphorus Management</vt:lpstr>
      <vt:lpstr>Following Along in Fast Facts?  </vt:lpstr>
      <vt:lpstr>Assessing the Need for P Applications</vt:lpstr>
      <vt:lpstr>Soil Testing for P</vt:lpstr>
      <vt:lpstr>Soil Test P Categories</vt:lpstr>
      <vt:lpstr>Crop Yield Goal</vt:lpstr>
      <vt:lpstr>P2O5 Recommendations for Corn</vt:lpstr>
      <vt:lpstr>P Crediting</vt:lpstr>
      <vt:lpstr>Soil Testing Helps Track Trends</vt:lpstr>
      <vt:lpstr>Soil Test P Changes Slowly</vt:lpstr>
      <vt:lpstr>Soil Test P Changes Slowly: Example</vt:lpstr>
      <vt:lpstr>Soil Tests Monitors P Variability on Farm</vt:lpstr>
      <vt:lpstr>P Fertilizers &amp; Application Strategies</vt:lpstr>
      <vt:lpstr>Phosphorus Fertilizers</vt:lpstr>
      <vt:lpstr>P Fertilizer Application Methods</vt:lpstr>
      <vt:lpstr>P Fertilizer Application Methods</vt:lpstr>
      <vt:lpstr>P Fertilizer Application Methods</vt:lpstr>
      <vt:lpstr>P Starter Fertilizer</vt:lpstr>
      <vt:lpstr>P Starter Fertilizer Rates for Corn</vt:lpstr>
      <vt:lpstr>Phosphorus Management and Manure</vt:lpstr>
      <vt:lpstr>Needed to Properly Manage Manure Nutrients</vt:lpstr>
      <vt:lpstr>Manure Application Rates</vt:lpstr>
      <vt:lpstr>Crop Nutrient Removal</vt:lpstr>
      <vt:lpstr>Comparing Crop Removal with Manure Nutrients</vt:lpstr>
      <vt:lpstr>Manure Application Based on Crop N Needs</vt:lpstr>
      <vt:lpstr>Manure Application Based on Crop N Needs</vt:lpstr>
      <vt:lpstr>Manure Application Based on Crop P Needs</vt:lpstr>
      <vt:lpstr>Manure Applications Based on Crop P Needs</vt:lpstr>
      <vt:lpstr>Making a Manure Application Based on P More Management-Friendly</vt:lpstr>
      <vt:lpstr>Manure Application &amp; Phosphorus: Tillage, Timing, &amp; Site Considerations</vt:lpstr>
      <vt:lpstr>Manure &amp; Tillage Considerations</vt:lpstr>
      <vt:lpstr>Manure Application: Timing &amp; Site Considerations</vt:lpstr>
      <vt:lpstr>Manure Application: Timing &amp; Site Considerations</vt:lpstr>
      <vt:lpstr>Manure Applications: Timing &amp; Site Considerations  </vt:lpstr>
      <vt:lpstr>Summary</vt:lpstr>
      <vt:lpstr>Dietary P</vt:lpstr>
      <vt:lpstr>Why the Concern with Dietary Phosphorus?</vt:lpstr>
      <vt:lpstr>Effect of P Intake on P in Manure</vt:lpstr>
      <vt:lpstr>Effect of Dietary P Intake on P Losses in Runoff Over Time</vt:lpstr>
      <vt:lpstr>Why is P Overfed?</vt:lpstr>
      <vt:lpstr>The Effects of High Dietary P</vt:lpstr>
      <vt:lpstr>The Effects of High Dietary P</vt:lpstr>
      <vt:lpstr>Managing High Dietary P</vt:lpstr>
      <vt:lpstr>Soil Test P Limits &amp; Threshold</vt:lpstr>
      <vt:lpstr>Review</vt:lpstr>
      <vt:lpstr>Soil Test Phosphorus: Critical Values</vt:lpstr>
      <vt:lpstr>Soil Test Phosphorus: Critical Values</vt:lpstr>
      <vt:lpstr>Soil Test Phosphorus: Critical Values</vt:lpstr>
      <vt:lpstr>Soil Test Phosphorus: Critical Values</vt:lpstr>
      <vt:lpstr>Wisconsin’s Phosphorus Index</vt:lpstr>
      <vt:lpstr>What is the P-Index (PI)?</vt:lpstr>
      <vt:lpstr>What is the P-Index (PI)?</vt:lpstr>
      <vt:lpstr>Phosphorus Index: Source &amp; Transport</vt:lpstr>
      <vt:lpstr>Components of the Phosphorus Index (PI)</vt:lpstr>
      <vt:lpstr>Interpretation of the Wisconsin P-Index</vt:lpstr>
      <vt:lpstr>PowerPoint Presentation</vt:lpstr>
      <vt:lpstr>Resources </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Mimi Broeske</dc:creator>
  <cp:lastModifiedBy>Megan Sankey</cp:lastModifiedBy>
  <cp:revision>71</cp:revision>
  <dcterms:created xsi:type="dcterms:W3CDTF">2023-11-10T17:34:31Z</dcterms:created>
  <dcterms:modified xsi:type="dcterms:W3CDTF">2025-02-10T15:35:18Z</dcterms:modified>
</cp:coreProperties>
</file>