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7" r:id="rId2"/>
  </p:sldMasterIdLst>
  <p:notesMasterIdLst>
    <p:notesMasterId r:id="rId68"/>
  </p:notesMasterIdLst>
  <p:handoutMasterIdLst>
    <p:handoutMasterId r:id="rId69"/>
  </p:handoutMasterIdLst>
  <p:sldIdLst>
    <p:sldId id="1543" r:id="rId3"/>
    <p:sldId id="1664" r:id="rId4"/>
    <p:sldId id="1544" r:id="rId5"/>
    <p:sldId id="1547" r:id="rId6"/>
    <p:sldId id="1548" r:id="rId7"/>
    <p:sldId id="646" r:id="rId8"/>
    <p:sldId id="647" r:id="rId9"/>
    <p:sldId id="648" r:id="rId10"/>
    <p:sldId id="649" r:id="rId11"/>
    <p:sldId id="650" r:id="rId12"/>
    <p:sldId id="269" r:id="rId13"/>
    <p:sldId id="281" r:id="rId14"/>
    <p:sldId id="344" r:id="rId15"/>
    <p:sldId id="343" r:id="rId16"/>
    <p:sldId id="346" r:id="rId17"/>
    <p:sldId id="1542" r:id="rId18"/>
    <p:sldId id="1546" r:id="rId19"/>
    <p:sldId id="1549" r:id="rId20"/>
    <p:sldId id="1550" r:id="rId21"/>
    <p:sldId id="1551" r:id="rId22"/>
    <p:sldId id="1552" r:id="rId23"/>
    <p:sldId id="1553" r:id="rId24"/>
    <p:sldId id="1554" r:id="rId25"/>
    <p:sldId id="1555" r:id="rId26"/>
    <p:sldId id="1556" r:id="rId27"/>
    <p:sldId id="1557" r:id="rId28"/>
    <p:sldId id="1561" r:id="rId29"/>
    <p:sldId id="602" r:id="rId30"/>
    <p:sldId id="1562" r:id="rId31"/>
    <p:sldId id="263" r:id="rId32"/>
    <p:sldId id="1563" r:id="rId33"/>
    <p:sldId id="271" r:id="rId34"/>
    <p:sldId id="260" r:id="rId35"/>
    <p:sldId id="1564" r:id="rId36"/>
    <p:sldId id="1565" r:id="rId37"/>
    <p:sldId id="1569" r:id="rId38"/>
    <p:sldId id="1570" r:id="rId39"/>
    <p:sldId id="688" r:id="rId40"/>
    <p:sldId id="689" r:id="rId41"/>
    <p:sldId id="326" r:id="rId42"/>
    <p:sldId id="712" r:id="rId43"/>
    <p:sldId id="1571" r:id="rId44"/>
    <p:sldId id="713" r:id="rId45"/>
    <p:sldId id="1572" r:id="rId46"/>
    <p:sldId id="1573" r:id="rId47"/>
    <p:sldId id="603" r:id="rId48"/>
    <p:sldId id="1574" r:id="rId49"/>
    <p:sldId id="781" r:id="rId50"/>
    <p:sldId id="782" r:id="rId51"/>
    <p:sldId id="783" r:id="rId52"/>
    <p:sldId id="1655" r:id="rId53"/>
    <p:sldId id="1656" r:id="rId54"/>
    <p:sldId id="1657" r:id="rId55"/>
    <p:sldId id="1667" r:id="rId56"/>
    <p:sldId id="1658" r:id="rId57"/>
    <p:sldId id="1545" r:id="rId58"/>
    <p:sldId id="1659" r:id="rId59"/>
    <p:sldId id="1660" r:id="rId60"/>
    <p:sldId id="1661" r:id="rId61"/>
    <p:sldId id="1662" r:id="rId62"/>
    <p:sldId id="1663" r:id="rId63"/>
    <p:sldId id="606" r:id="rId64"/>
    <p:sldId id="608" r:id="rId65"/>
    <p:sldId id="1665" r:id="rId66"/>
    <p:sldId id="166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497154-3D2D-8715-A906-50E9A2116839}" name="Jordan Schuler" initials="JS" userId="S::jkschuler@wisc.edu::070f5818-2975-40a2-9c04-f9c8bc20b252" providerId="AD"/>
  <p188:author id="{2281DF8A-2F63-A710-A5C4-7EB106F9349D}" name="LANDON R BAUMGARTNER" initials="LB" userId="S::lrbaumgartne@wisc.edu::f4f0f362-020d-4b3b-b529-2a53a1703c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F4C"/>
    <a:srgbClr val="993366"/>
    <a:srgbClr val="999966"/>
    <a:srgbClr val="CC6600"/>
    <a:srgbClr val="336600"/>
    <a:srgbClr val="9966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65374" autoAdjust="0"/>
  </p:normalViewPr>
  <p:slideViewPr>
    <p:cSldViewPr snapToGrid="0">
      <p:cViewPr varScale="1">
        <p:scale>
          <a:sx n="75" d="100"/>
          <a:sy n="75" d="100"/>
        </p:scale>
        <p:origin x="2088"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73" d="100"/>
          <a:sy n="73" d="100"/>
        </p:scale>
        <p:origin x="2981"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mith" userId="800bd3a6-a246-43fc-94bf-a9b761e8e9a1" providerId="ADAL" clId="{D874B7DA-EC11-F246-9A40-EAA6195E56AF}"/>
    <pc:docChg chg="modSld">
      <pc:chgData name="Daniel Smith" userId="800bd3a6-a246-43fc-94bf-a9b761e8e9a1" providerId="ADAL" clId="{D874B7DA-EC11-F246-9A40-EAA6195E56AF}" dt="2024-11-05T19:26:04.181" v="19" actId="20577"/>
      <pc:docMkLst>
        <pc:docMk/>
      </pc:docMkLst>
      <pc:sldChg chg="modSp mod">
        <pc:chgData name="Daniel Smith" userId="800bd3a6-a246-43fc-94bf-a9b761e8e9a1" providerId="ADAL" clId="{D874B7DA-EC11-F246-9A40-EAA6195E56AF}" dt="2024-11-05T19:25:47.334" v="2" actId="20577"/>
        <pc:sldMkLst>
          <pc:docMk/>
          <pc:sldMk cId="2568003408" sldId="1657"/>
        </pc:sldMkLst>
        <pc:spChg chg="mod">
          <ac:chgData name="Daniel Smith" userId="800bd3a6-a246-43fc-94bf-a9b761e8e9a1" providerId="ADAL" clId="{D874B7DA-EC11-F246-9A40-EAA6195E56AF}" dt="2024-11-05T19:25:47.334" v="2" actId="20577"/>
          <ac:spMkLst>
            <pc:docMk/>
            <pc:sldMk cId="2568003408" sldId="1657"/>
            <ac:spMk id="2" creationId="{00000000-0000-0000-0000-000000000000}"/>
          </ac:spMkLst>
        </pc:spChg>
      </pc:sldChg>
      <pc:sldChg chg="modSp mod">
        <pc:chgData name="Daniel Smith" userId="800bd3a6-a246-43fc-94bf-a9b761e8e9a1" providerId="ADAL" clId="{D874B7DA-EC11-F246-9A40-EAA6195E56AF}" dt="2024-11-05T19:25:55.321" v="5" actId="20577"/>
        <pc:sldMkLst>
          <pc:docMk/>
          <pc:sldMk cId="3170274337" sldId="1658"/>
        </pc:sldMkLst>
        <pc:spChg chg="mod">
          <ac:chgData name="Daniel Smith" userId="800bd3a6-a246-43fc-94bf-a9b761e8e9a1" providerId="ADAL" clId="{D874B7DA-EC11-F246-9A40-EAA6195E56AF}" dt="2024-11-05T19:25:55.321" v="5" actId="20577"/>
          <ac:spMkLst>
            <pc:docMk/>
            <pc:sldMk cId="3170274337" sldId="1658"/>
            <ac:spMk id="2" creationId="{00000000-0000-0000-0000-000000000000}"/>
          </ac:spMkLst>
        </pc:spChg>
      </pc:sldChg>
      <pc:sldChg chg="modSp mod">
        <pc:chgData name="Daniel Smith" userId="800bd3a6-a246-43fc-94bf-a9b761e8e9a1" providerId="ADAL" clId="{D874B7DA-EC11-F246-9A40-EAA6195E56AF}" dt="2024-11-05T19:26:04.181" v="19" actId="20577"/>
        <pc:sldMkLst>
          <pc:docMk/>
          <pc:sldMk cId="2239849908" sldId="1667"/>
        </pc:sldMkLst>
        <pc:spChg chg="mod">
          <ac:chgData name="Daniel Smith" userId="800bd3a6-a246-43fc-94bf-a9b761e8e9a1" providerId="ADAL" clId="{D874B7DA-EC11-F246-9A40-EAA6195E56AF}" dt="2024-11-05T19:26:04.181" v="19" actId="20577"/>
          <ac:spMkLst>
            <pc:docMk/>
            <pc:sldMk cId="2239849908" sldId="1667"/>
            <ac:spMk id="2" creationId="{CA5B6EF9-CFAC-BF93-0EC3-1F9B7B127A16}"/>
          </ac:spMkLst>
        </pc:spChg>
      </pc:sldChg>
    </pc:docChg>
  </pc:docChgLst>
  <pc:docChgLst>
    <pc:chgData name="Jordan Schuler" userId="070f5818-2975-40a2-9c04-f9c8bc20b252" providerId="ADAL" clId="{1A3F8D8B-9358-4947-A481-C25982E0B70F}"/>
    <pc:docChg chg="undo custSel addSld delSld modSld">
      <pc:chgData name="Jordan Schuler" userId="070f5818-2975-40a2-9c04-f9c8bc20b252" providerId="ADAL" clId="{1A3F8D8B-9358-4947-A481-C25982E0B70F}" dt="2024-06-13T17:04:06.775" v="539" actId="2696"/>
      <pc:docMkLst>
        <pc:docMk/>
      </pc:docMkLst>
      <pc:sldChg chg="add modTransition">
        <pc:chgData name="Jordan Schuler" userId="070f5818-2975-40a2-9c04-f9c8bc20b252" providerId="ADAL" clId="{1A3F8D8B-9358-4947-A481-C25982E0B70F}" dt="2024-06-13T16:43:41.747" v="54"/>
        <pc:sldMkLst>
          <pc:docMk/>
          <pc:sldMk cId="2442052811" sldId="260"/>
        </pc:sldMkLst>
      </pc:sldChg>
      <pc:sldChg chg="add modTransition">
        <pc:chgData name="Jordan Schuler" userId="070f5818-2975-40a2-9c04-f9c8bc20b252" providerId="ADAL" clId="{1A3F8D8B-9358-4947-A481-C25982E0B70F}" dt="2024-06-13T16:43:32.188" v="51"/>
        <pc:sldMkLst>
          <pc:docMk/>
          <pc:sldMk cId="3072923761" sldId="263"/>
        </pc:sldMkLst>
      </pc:sldChg>
      <pc:sldChg chg="addSp delSp modSp add mod">
        <pc:chgData name="Jordan Schuler" userId="070f5818-2975-40a2-9c04-f9c8bc20b252" providerId="ADAL" clId="{1A3F8D8B-9358-4947-A481-C25982E0B70F}" dt="2024-06-13T17:03:39.230" v="538" actId="1037"/>
        <pc:sldMkLst>
          <pc:docMk/>
          <pc:sldMk cId="1828878861" sldId="269"/>
        </pc:sldMkLst>
        <pc:spChg chg="mod">
          <ac:chgData name="Jordan Schuler" userId="070f5818-2975-40a2-9c04-f9c8bc20b252" providerId="ADAL" clId="{1A3F8D8B-9358-4947-A481-C25982E0B70F}" dt="2024-06-13T17:02:35.941" v="439" actId="1076"/>
          <ac:spMkLst>
            <pc:docMk/>
            <pc:sldMk cId="1828878861" sldId="269"/>
            <ac:spMk id="2" creationId="{00000000-0000-0000-0000-000000000000}"/>
          </ac:spMkLst>
        </pc:spChg>
        <pc:spChg chg="add mod">
          <ac:chgData name="Jordan Schuler" userId="070f5818-2975-40a2-9c04-f9c8bc20b252" providerId="ADAL" clId="{1A3F8D8B-9358-4947-A481-C25982E0B70F}" dt="2024-06-13T17:03:19.956" v="517" actId="1037"/>
          <ac:spMkLst>
            <pc:docMk/>
            <pc:sldMk cId="1828878861" sldId="269"/>
            <ac:spMk id="6" creationId="{05833DB0-01D6-CD37-AE3B-7208E7D49BCA}"/>
          </ac:spMkLst>
        </pc:spChg>
        <pc:spChg chg="add mod">
          <ac:chgData name="Jordan Schuler" userId="070f5818-2975-40a2-9c04-f9c8bc20b252" providerId="ADAL" clId="{1A3F8D8B-9358-4947-A481-C25982E0B70F}" dt="2024-06-13T17:03:39.230" v="538" actId="1037"/>
          <ac:spMkLst>
            <pc:docMk/>
            <pc:sldMk cId="1828878861" sldId="269"/>
            <ac:spMk id="7" creationId="{59FC39F1-D156-BD08-006C-A7ABBA4F63CE}"/>
          </ac:spMkLst>
        </pc:spChg>
        <pc:spChg chg="add mod">
          <ac:chgData name="Jordan Schuler" userId="070f5818-2975-40a2-9c04-f9c8bc20b252" providerId="ADAL" clId="{1A3F8D8B-9358-4947-A481-C25982E0B70F}" dt="2024-06-13T17:03:39.230" v="538" actId="1037"/>
          <ac:spMkLst>
            <pc:docMk/>
            <pc:sldMk cId="1828878861" sldId="269"/>
            <ac:spMk id="8" creationId="{2C37B12B-A125-4D36-8ED4-83BEFFBE4D88}"/>
          </ac:spMkLst>
        </pc:spChg>
        <pc:spChg chg="add mod">
          <ac:chgData name="Jordan Schuler" userId="070f5818-2975-40a2-9c04-f9c8bc20b252" providerId="ADAL" clId="{1A3F8D8B-9358-4947-A481-C25982E0B70F}" dt="2024-06-13T17:03:19.956" v="517" actId="1037"/>
          <ac:spMkLst>
            <pc:docMk/>
            <pc:sldMk cId="1828878861" sldId="269"/>
            <ac:spMk id="9" creationId="{38547C66-E260-75B7-EB4C-B157D36FFC31}"/>
          </ac:spMkLst>
        </pc:spChg>
        <pc:spChg chg="add mod">
          <ac:chgData name="Jordan Schuler" userId="070f5818-2975-40a2-9c04-f9c8bc20b252" providerId="ADAL" clId="{1A3F8D8B-9358-4947-A481-C25982E0B70F}" dt="2024-06-13T17:03:39.230" v="538" actId="1037"/>
          <ac:spMkLst>
            <pc:docMk/>
            <pc:sldMk cId="1828878861" sldId="269"/>
            <ac:spMk id="10" creationId="{0BDA826E-B61D-BCDD-8589-F976BBBABCB5}"/>
          </ac:spMkLst>
        </pc:spChg>
        <pc:spChg chg="add mod">
          <ac:chgData name="Jordan Schuler" userId="070f5818-2975-40a2-9c04-f9c8bc20b252" providerId="ADAL" clId="{1A3F8D8B-9358-4947-A481-C25982E0B70F}" dt="2024-06-13T17:03:19.956" v="517" actId="1037"/>
          <ac:spMkLst>
            <pc:docMk/>
            <pc:sldMk cId="1828878861" sldId="269"/>
            <ac:spMk id="11" creationId="{C6E068E8-9AC9-958F-9A86-74AE43E2E764}"/>
          </ac:spMkLst>
        </pc:spChg>
        <pc:spChg chg="add mod">
          <ac:chgData name="Jordan Schuler" userId="070f5818-2975-40a2-9c04-f9c8bc20b252" providerId="ADAL" clId="{1A3F8D8B-9358-4947-A481-C25982E0B70F}" dt="2024-06-13T17:03:39.230" v="538" actId="1037"/>
          <ac:spMkLst>
            <pc:docMk/>
            <pc:sldMk cId="1828878861" sldId="269"/>
            <ac:spMk id="12" creationId="{9B678710-65A5-7C2B-9B9E-371F0ADCE1C9}"/>
          </ac:spMkLst>
        </pc:spChg>
        <pc:spChg chg="add mod">
          <ac:chgData name="Jordan Schuler" userId="070f5818-2975-40a2-9c04-f9c8bc20b252" providerId="ADAL" clId="{1A3F8D8B-9358-4947-A481-C25982E0B70F}" dt="2024-06-13T17:03:19.956" v="517" actId="1037"/>
          <ac:spMkLst>
            <pc:docMk/>
            <pc:sldMk cId="1828878861" sldId="269"/>
            <ac:spMk id="13" creationId="{479C09A4-9EE9-12D5-95D3-CD8A92461CAF}"/>
          </ac:spMkLst>
        </pc:spChg>
        <pc:spChg chg="add del mod">
          <ac:chgData name="Jordan Schuler" userId="070f5818-2975-40a2-9c04-f9c8bc20b252" providerId="ADAL" clId="{1A3F8D8B-9358-4947-A481-C25982E0B70F}" dt="2024-06-13T17:01:14.314" v="427" actId="478"/>
          <ac:spMkLst>
            <pc:docMk/>
            <pc:sldMk cId="1828878861" sldId="269"/>
            <ac:spMk id="18" creationId="{D1B8D48D-0E6A-9BBD-9B49-7485F62383CF}"/>
          </ac:spMkLst>
        </pc:spChg>
        <pc:spChg chg="add mod">
          <ac:chgData name="Jordan Schuler" userId="070f5818-2975-40a2-9c04-f9c8bc20b252" providerId="ADAL" clId="{1A3F8D8B-9358-4947-A481-C25982E0B70F}" dt="2024-06-13T17:01:59.923" v="431" actId="1076"/>
          <ac:spMkLst>
            <pc:docMk/>
            <pc:sldMk cId="1828878861" sldId="269"/>
            <ac:spMk id="19" creationId="{A8E9B96C-78FA-8DF2-6D8C-BC23D9BB21AB}"/>
          </ac:spMkLst>
        </pc:spChg>
        <pc:graphicFrameChg chg="del mod">
          <ac:chgData name="Jordan Schuler" userId="070f5818-2975-40a2-9c04-f9c8bc20b252" providerId="ADAL" clId="{1A3F8D8B-9358-4947-A481-C25982E0B70F}" dt="2024-06-13T16:55:58.268" v="187" actId="478"/>
          <ac:graphicFrameMkLst>
            <pc:docMk/>
            <pc:sldMk cId="1828878861" sldId="269"/>
            <ac:graphicFrameMk id="5" creationId="{00000000-0000-0000-0000-000000000000}"/>
          </ac:graphicFrameMkLst>
        </pc:graphicFrameChg>
        <pc:picChg chg="add del mod">
          <ac:chgData name="Jordan Schuler" userId="070f5818-2975-40a2-9c04-f9c8bc20b252" providerId="ADAL" clId="{1A3F8D8B-9358-4947-A481-C25982E0B70F}" dt="2024-06-13T17:01:05.557" v="425" actId="478"/>
          <ac:picMkLst>
            <pc:docMk/>
            <pc:sldMk cId="1828878861" sldId="269"/>
            <ac:picMk id="4" creationId="{1F0831D1-EDAB-9AAD-13CC-85D02C61DD88}"/>
          </ac:picMkLst>
        </pc:picChg>
        <pc:cxnChg chg="add mod">
          <ac:chgData name="Jordan Schuler" userId="070f5818-2975-40a2-9c04-f9c8bc20b252" providerId="ADAL" clId="{1A3F8D8B-9358-4947-A481-C25982E0B70F}" dt="2024-06-13T17:02:36.967" v="441" actId="1035"/>
          <ac:cxnSpMkLst>
            <pc:docMk/>
            <pc:sldMk cId="1828878861" sldId="269"/>
            <ac:cxnSpMk id="15" creationId="{68BE475C-66DC-A306-0F0F-547BA02DB940}"/>
          </ac:cxnSpMkLst>
        </pc:cxnChg>
      </pc:sldChg>
      <pc:sldChg chg="add modTransition">
        <pc:chgData name="Jordan Schuler" userId="070f5818-2975-40a2-9c04-f9c8bc20b252" providerId="ADAL" clId="{1A3F8D8B-9358-4947-A481-C25982E0B70F}" dt="2024-06-13T16:43:38.737" v="53"/>
        <pc:sldMkLst>
          <pc:docMk/>
          <pc:sldMk cId="2950521471" sldId="271"/>
        </pc:sldMkLst>
      </pc:sldChg>
      <pc:sldChg chg="add del addCm">
        <pc:chgData name="Jordan Schuler" userId="070f5818-2975-40a2-9c04-f9c8bc20b252" providerId="ADAL" clId="{1A3F8D8B-9358-4947-A481-C25982E0B70F}" dt="2024-06-13T17:04:06.775" v="539" actId="2696"/>
        <pc:sldMkLst>
          <pc:docMk/>
          <pc:sldMk cId="2188426886" sldId="280"/>
        </pc:sldMkLst>
        <pc:extLst>
          <p:ext xmlns:p="http://schemas.openxmlformats.org/presentationml/2006/main" uri="{D6D511B9-2390-475A-947B-AFAB55BFBCF1}">
            <pc226:cmChg xmlns:pc226="http://schemas.microsoft.com/office/powerpoint/2022/06/main/command" chg="add">
              <pc226:chgData name="Jordan Schuler" userId="070f5818-2975-40a2-9c04-f9c8bc20b252" providerId="ADAL" clId="{1A3F8D8B-9358-4947-A481-C25982E0B70F}" dt="2024-06-13T16:41:55.984" v="34"/>
              <pc2:cmMkLst xmlns:pc2="http://schemas.microsoft.com/office/powerpoint/2019/9/main/command">
                <pc:docMk/>
                <pc:sldMk cId="2188426886" sldId="280"/>
                <pc2:cmMk id="{9F74D918-44BE-4F98-9B52-D3A2B6BC95C4}"/>
              </pc2:cmMkLst>
            </pc226:cmChg>
          </p:ext>
        </pc:extLst>
      </pc:sldChg>
      <pc:sldChg chg="add">
        <pc:chgData name="Jordan Schuler" userId="070f5818-2975-40a2-9c04-f9c8bc20b252" providerId="ADAL" clId="{1A3F8D8B-9358-4947-A481-C25982E0B70F}" dt="2024-06-13T16:40:46.235" v="30"/>
        <pc:sldMkLst>
          <pc:docMk/>
          <pc:sldMk cId="920795613" sldId="281"/>
        </pc:sldMkLst>
      </pc:sldChg>
      <pc:sldChg chg="add">
        <pc:chgData name="Jordan Schuler" userId="070f5818-2975-40a2-9c04-f9c8bc20b252" providerId="ADAL" clId="{1A3F8D8B-9358-4947-A481-C25982E0B70F}" dt="2024-06-13T16:44:41.737" v="66"/>
        <pc:sldMkLst>
          <pc:docMk/>
          <pc:sldMk cId="2472933607" sldId="326"/>
        </pc:sldMkLst>
      </pc:sldChg>
      <pc:sldChg chg="add">
        <pc:chgData name="Jordan Schuler" userId="070f5818-2975-40a2-9c04-f9c8bc20b252" providerId="ADAL" clId="{1A3F8D8B-9358-4947-A481-C25982E0B70F}" dt="2024-06-13T16:40:52.517" v="32"/>
        <pc:sldMkLst>
          <pc:docMk/>
          <pc:sldMk cId="29946053" sldId="343"/>
        </pc:sldMkLst>
      </pc:sldChg>
      <pc:sldChg chg="add">
        <pc:chgData name="Jordan Schuler" userId="070f5818-2975-40a2-9c04-f9c8bc20b252" providerId="ADAL" clId="{1A3F8D8B-9358-4947-A481-C25982E0B70F}" dt="2024-06-13T16:40:49.611" v="31"/>
        <pc:sldMkLst>
          <pc:docMk/>
          <pc:sldMk cId="643292209" sldId="344"/>
        </pc:sldMkLst>
      </pc:sldChg>
      <pc:sldChg chg="add">
        <pc:chgData name="Jordan Schuler" userId="070f5818-2975-40a2-9c04-f9c8bc20b252" providerId="ADAL" clId="{1A3F8D8B-9358-4947-A481-C25982E0B70F}" dt="2024-06-13T16:40:55.693" v="33"/>
        <pc:sldMkLst>
          <pc:docMk/>
          <pc:sldMk cId="862518752" sldId="346"/>
        </pc:sldMkLst>
      </pc:sldChg>
      <pc:sldChg chg="add modTransition">
        <pc:chgData name="Jordan Schuler" userId="070f5818-2975-40a2-9c04-f9c8bc20b252" providerId="ADAL" clId="{1A3F8D8B-9358-4947-A481-C25982E0B70F}" dt="2024-06-13T16:43:24.257" v="49"/>
        <pc:sldMkLst>
          <pc:docMk/>
          <pc:sldMk cId="2494217843" sldId="602"/>
        </pc:sldMkLst>
      </pc:sldChg>
      <pc:sldChg chg="add modTransition">
        <pc:chgData name="Jordan Schuler" userId="070f5818-2975-40a2-9c04-f9c8bc20b252" providerId="ADAL" clId="{1A3F8D8B-9358-4947-A481-C25982E0B70F}" dt="2024-06-13T16:45:34.958" v="73"/>
        <pc:sldMkLst>
          <pc:docMk/>
          <pc:sldMk cId="3017144910" sldId="603"/>
        </pc:sldMkLst>
      </pc:sldChg>
      <pc:sldChg chg="add modTransition">
        <pc:chgData name="Jordan Schuler" userId="070f5818-2975-40a2-9c04-f9c8bc20b252" providerId="ADAL" clId="{1A3F8D8B-9358-4947-A481-C25982E0B70F}" dt="2024-06-13T16:46:21.476" v="88"/>
        <pc:sldMkLst>
          <pc:docMk/>
          <pc:sldMk cId="4270428489" sldId="606"/>
        </pc:sldMkLst>
      </pc:sldChg>
      <pc:sldChg chg="add modTransition">
        <pc:chgData name="Jordan Schuler" userId="070f5818-2975-40a2-9c04-f9c8bc20b252" providerId="ADAL" clId="{1A3F8D8B-9358-4947-A481-C25982E0B70F}" dt="2024-06-13T16:46:24.416" v="89"/>
        <pc:sldMkLst>
          <pc:docMk/>
          <pc:sldMk cId="2273521826" sldId="608"/>
        </pc:sldMkLst>
      </pc:sldChg>
      <pc:sldChg chg="add">
        <pc:chgData name="Jordan Schuler" userId="070f5818-2975-40a2-9c04-f9c8bc20b252" providerId="ADAL" clId="{1A3F8D8B-9358-4947-A481-C25982E0B70F}" dt="2024-06-13T16:39:59.151" v="5"/>
        <pc:sldMkLst>
          <pc:docMk/>
          <pc:sldMk cId="694595416" sldId="646"/>
        </pc:sldMkLst>
      </pc:sldChg>
      <pc:sldChg chg="add">
        <pc:chgData name="Jordan Schuler" userId="070f5818-2975-40a2-9c04-f9c8bc20b252" providerId="ADAL" clId="{1A3F8D8B-9358-4947-A481-C25982E0B70F}" dt="2024-06-13T16:40:02.336" v="6"/>
        <pc:sldMkLst>
          <pc:docMk/>
          <pc:sldMk cId="2751680373" sldId="647"/>
        </pc:sldMkLst>
      </pc:sldChg>
      <pc:sldChg chg="add">
        <pc:chgData name="Jordan Schuler" userId="070f5818-2975-40a2-9c04-f9c8bc20b252" providerId="ADAL" clId="{1A3F8D8B-9358-4947-A481-C25982E0B70F}" dt="2024-06-13T16:40:27.229" v="25"/>
        <pc:sldMkLst>
          <pc:docMk/>
          <pc:sldMk cId="265247900" sldId="648"/>
        </pc:sldMkLst>
      </pc:sldChg>
      <pc:sldChg chg="add">
        <pc:chgData name="Jordan Schuler" userId="070f5818-2975-40a2-9c04-f9c8bc20b252" providerId="ADAL" clId="{1A3F8D8B-9358-4947-A481-C25982E0B70F}" dt="2024-06-13T16:40:33.589" v="26"/>
        <pc:sldMkLst>
          <pc:docMk/>
          <pc:sldMk cId="1624896789" sldId="649"/>
        </pc:sldMkLst>
      </pc:sldChg>
      <pc:sldChg chg="add">
        <pc:chgData name="Jordan Schuler" userId="070f5818-2975-40a2-9c04-f9c8bc20b252" providerId="ADAL" clId="{1A3F8D8B-9358-4947-A481-C25982E0B70F}" dt="2024-06-13T16:40:36.016" v="27"/>
        <pc:sldMkLst>
          <pc:docMk/>
          <pc:sldMk cId="3238155262" sldId="650"/>
        </pc:sldMkLst>
      </pc:sldChg>
      <pc:sldChg chg="add">
        <pc:chgData name="Jordan Schuler" userId="070f5818-2975-40a2-9c04-f9c8bc20b252" providerId="ADAL" clId="{1A3F8D8B-9358-4947-A481-C25982E0B70F}" dt="2024-06-13T16:44:35.848" v="64"/>
        <pc:sldMkLst>
          <pc:docMk/>
          <pc:sldMk cId="3761807655" sldId="688"/>
        </pc:sldMkLst>
      </pc:sldChg>
      <pc:sldChg chg="add">
        <pc:chgData name="Jordan Schuler" userId="070f5818-2975-40a2-9c04-f9c8bc20b252" providerId="ADAL" clId="{1A3F8D8B-9358-4947-A481-C25982E0B70F}" dt="2024-06-13T16:44:38.853" v="65"/>
        <pc:sldMkLst>
          <pc:docMk/>
          <pc:sldMk cId="1493607186" sldId="689"/>
        </pc:sldMkLst>
      </pc:sldChg>
      <pc:sldChg chg="add">
        <pc:chgData name="Jordan Schuler" userId="070f5818-2975-40a2-9c04-f9c8bc20b252" providerId="ADAL" clId="{1A3F8D8B-9358-4947-A481-C25982E0B70F}" dt="2024-06-13T16:44:44.469" v="67"/>
        <pc:sldMkLst>
          <pc:docMk/>
          <pc:sldMk cId="3453985705" sldId="712"/>
        </pc:sldMkLst>
      </pc:sldChg>
      <pc:sldChg chg="add">
        <pc:chgData name="Jordan Schuler" userId="070f5818-2975-40a2-9c04-f9c8bc20b252" providerId="ADAL" clId="{1A3F8D8B-9358-4947-A481-C25982E0B70F}" dt="2024-06-13T16:44:50.132" v="69"/>
        <pc:sldMkLst>
          <pc:docMk/>
          <pc:sldMk cId="824811927" sldId="713"/>
        </pc:sldMkLst>
      </pc:sldChg>
      <pc:sldChg chg="add">
        <pc:chgData name="Jordan Schuler" userId="070f5818-2975-40a2-9c04-f9c8bc20b252" providerId="ADAL" clId="{1A3F8D8B-9358-4947-A481-C25982E0B70F}" dt="2024-06-13T16:45:39.954" v="75"/>
        <pc:sldMkLst>
          <pc:docMk/>
          <pc:sldMk cId="2719329351" sldId="781"/>
        </pc:sldMkLst>
      </pc:sldChg>
      <pc:sldChg chg="add modTransition">
        <pc:chgData name="Jordan Schuler" userId="070f5818-2975-40a2-9c04-f9c8bc20b252" providerId="ADAL" clId="{1A3F8D8B-9358-4947-A481-C25982E0B70F}" dt="2024-06-13T16:45:42.601" v="76"/>
        <pc:sldMkLst>
          <pc:docMk/>
          <pc:sldMk cId="1824115590" sldId="782"/>
        </pc:sldMkLst>
      </pc:sldChg>
      <pc:sldChg chg="add modTransition">
        <pc:chgData name="Jordan Schuler" userId="070f5818-2975-40a2-9c04-f9c8bc20b252" providerId="ADAL" clId="{1A3F8D8B-9358-4947-A481-C25982E0B70F}" dt="2024-06-13T16:45:45.198" v="77"/>
        <pc:sldMkLst>
          <pc:docMk/>
          <pc:sldMk cId="80655774" sldId="783"/>
        </pc:sldMkLst>
      </pc:sldChg>
      <pc:sldChg chg="delSp modSp add del mod modClrScheme chgLayout">
        <pc:chgData name="Jordan Schuler" userId="070f5818-2975-40a2-9c04-f9c8bc20b252" providerId="ADAL" clId="{1A3F8D8B-9358-4947-A481-C25982E0B70F}" dt="2024-06-13T16:42:31.109" v="37" actId="27636"/>
        <pc:sldMkLst>
          <pc:docMk/>
          <pc:sldMk cId="1288165037" sldId="1542"/>
        </pc:sldMkLst>
        <pc:spChg chg="mod ord">
          <ac:chgData name="Jordan Schuler" userId="070f5818-2975-40a2-9c04-f9c8bc20b252" providerId="ADAL" clId="{1A3F8D8B-9358-4947-A481-C25982E0B70F}" dt="2024-06-13T16:42:31.109" v="37" actId="27636"/>
          <ac:spMkLst>
            <pc:docMk/>
            <pc:sldMk cId="1288165037" sldId="1542"/>
            <ac:spMk id="2" creationId="{75F010EE-BA36-F4F1-9799-C451B6780341}"/>
          </ac:spMkLst>
        </pc:spChg>
        <pc:spChg chg="del">
          <ac:chgData name="Jordan Schuler" userId="070f5818-2975-40a2-9c04-f9c8bc20b252" providerId="ADAL" clId="{1A3F8D8B-9358-4947-A481-C25982E0B70F}" dt="2024-06-13T16:42:31.109" v="36" actId="700"/>
          <ac:spMkLst>
            <pc:docMk/>
            <pc:sldMk cId="1288165037" sldId="1542"/>
            <ac:spMk id="3" creationId="{39B50B97-1DDF-4AFA-D5E4-0AA3D4350CD9}"/>
          </ac:spMkLst>
        </pc:spChg>
      </pc:sldChg>
      <pc:sldChg chg="modSp add mod">
        <pc:chgData name="Jordan Schuler" userId="070f5818-2975-40a2-9c04-f9c8bc20b252" providerId="ADAL" clId="{1A3F8D8B-9358-4947-A481-C25982E0B70F}" dt="2024-06-13T16:40:14.002" v="23" actId="20577"/>
        <pc:sldMkLst>
          <pc:docMk/>
          <pc:sldMk cId="3007729837" sldId="1543"/>
        </pc:sldMkLst>
        <pc:spChg chg="mod">
          <ac:chgData name="Jordan Schuler" userId="070f5818-2975-40a2-9c04-f9c8bc20b252" providerId="ADAL" clId="{1A3F8D8B-9358-4947-A481-C25982E0B70F}" dt="2024-06-13T16:40:14.002" v="23" actId="20577"/>
          <ac:spMkLst>
            <pc:docMk/>
            <pc:sldMk cId="3007729837" sldId="1543"/>
            <ac:spMk id="2" creationId="{D12EBD48-A5E7-CEBB-C382-4BCFC95FB666}"/>
          </ac:spMkLst>
        </pc:spChg>
      </pc:sldChg>
      <pc:sldChg chg="modSp mod modClrScheme chgLayout">
        <pc:chgData name="Jordan Schuler" userId="070f5818-2975-40a2-9c04-f9c8bc20b252" providerId="ADAL" clId="{1A3F8D8B-9358-4947-A481-C25982E0B70F}" dt="2024-06-13T16:50:02.824" v="95" actId="1035"/>
        <pc:sldMkLst>
          <pc:docMk/>
          <pc:sldMk cId="2665029870" sldId="1544"/>
        </pc:sldMkLst>
        <pc:spChg chg="mod ord">
          <ac:chgData name="Jordan Schuler" userId="070f5818-2975-40a2-9c04-f9c8bc20b252" providerId="ADAL" clId="{1A3F8D8B-9358-4947-A481-C25982E0B70F}" dt="2024-06-13T16:39:27.001" v="0" actId="700"/>
          <ac:spMkLst>
            <pc:docMk/>
            <pc:sldMk cId="2665029870" sldId="1544"/>
            <ac:spMk id="3" creationId="{C8BC4BC2-09E3-202A-DF65-BBB56F23BF05}"/>
          </ac:spMkLst>
        </pc:spChg>
        <pc:spChg chg="mod ord">
          <ac:chgData name="Jordan Schuler" userId="070f5818-2975-40a2-9c04-f9c8bc20b252" providerId="ADAL" clId="{1A3F8D8B-9358-4947-A481-C25982E0B70F}" dt="2024-06-13T16:39:44.645" v="2" actId="1076"/>
          <ac:spMkLst>
            <pc:docMk/>
            <pc:sldMk cId="2665029870" sldId="1544"/>
            <ac:spMk id="4" creationId="{6899E378-3DF6-6AAE-3304-22B5ED5AD6C9}"/>
          </ac:spMkLst>
        </pc:spChg>
        <pc:spChg chg="mod">
          <ac:chgData name="Jordan Schuler" userId="070f5818-2975-40a2-9c04-f9c8bc20b252" providerId="ADAL" clId="{1A3F8D8B-9358-4947-A481-C25982E0B70F}" dt="2024-06-13T16:50:02.824" v="95" actId="1035"/>
          <ac:spMkLst>
            <pc:docMk/>
            <pc:sldMk cId="2665029870" sldId="1544"/>
            <ac:spMk id="10" creationId="{D61A71BE-91EA-C067-6624-2DFCC5BC4BF7}"/>
          </ac:spMkLst>
        </pc:spChg>
      </pc:sldChg>
      <pc:sldChg chg="add modTransition">
        <pc:chgData name="Jordan Schuler" userId="070f5818-2975-40a2-9c04-f9c8bc20b252" providerId="ADAL" clId="{1A3F8D8B-9358-4947-A481-C25982E0B70F}" dt="2024-06-13T16:45:58.767" v="82"/>
        <pc:sldMkLst>
          <pc:docMk/>
          <pc:sldMk cId="1661982400" sldId="1545"/>
        </pc:sldMkLst>
      </pc:sldChg>
      <pc:sldChg chg="add">
        <pc:chgData name="Jordan Schuler" userId="070f5818-2975-40a2-9c04-f9c8bc20b252" providerId="ADAL" clId="{1A3F8D8B-9358-4947-A481-C25982E0B70F}" dt="2024-06-13T16:42:44.390" v="38"/>
        <pc:sldMkLst>
          <pc:docMk/>
          <pc:sldMk cId="3184770063" sldId="1546"/>
        </pc:sldMkLst>
      </pc:sldChg>
      <pc:sldChg chg="add">
        <pc:chgData name="Jordan Schuler" userId="070f5818-2975-40a2-9c04-f9c8bc20b252" providerId="ADAL" clId="{1A3F8D8B-9358-4947-A481-C25982E0B70F}" dt="2024-06-13T16:39:52.900" v="3"/>
        <pc:sldMkLst>
          <pc:docMk/>
          <pc:sldMk cId="467033765" sldId="1547"/>
        </pc:sldMkLst>
      </pc:sldChg>
      <pc:sldChg chg="add">
        <pc:chgData name="Jordan Schuler" userId="070f5818-2975-40a2-9c04-f9c8bc20b252" providerId="ADAL" clId="{1A3F8D8B-9358-4947-A481-C25982E0B70F}" dt="2024-06-13T16:39:56.824" v="4"/>
        <pc:sldMkLst>
          <pc:docMk/>
          <pc:sldMk cId="1148109131" sldId="1548"/>
        </pc:sldMkLst>
      </pc:sldChg>
      <pc:sldChg chg="add">
        <pc:chgData name="Jordan Schuler" userId="070f5818-2975-40a2-9c04-f9c8bc20b252" providerId="ADAL" clId="{1A3F8D8B-9358-4947-A481-C25982E0B70F}" dt="2024-06-13T16:42:49.229" v="39"/>
        <pc:sldMkLst>
          <pc:docMk/>
          <pc:sldMk cId="4132545440" sldId="1549"/>
        </pc:sldMkLst>
      </pc:sldChg>
      <pc:sldChg chg="add">
        <pc:chgData name="Jordan Schuler" userId="070f5818-2975-40a2-9c04-f9c8bc20b252" providerId="ADAL" clId="{1A3F8D8B-9358-4947-A481-C25982E0B70F}" dt="2024-06-13T16:42:53.066" v="40"/>
        <pc:sldMkLst>
          <pc:docMk/>
          <pc:sldMk cId="2674795821" sldId="1550"/>
        </pc:sldMkLst>
      </pc:sldChg>
      <pc:sldChg chg="add">
        <pc:chgData name="Jordan Schuler" userId="070f5818-2975-40a2-9c04-f9c8bc20b252" providerId="ADAL" clId="{1A3F8D8B-9358-4947-A481-C25982E0B70F}" dt="2024-06-13T16:42:56.473" v="41"/>
        <pc:sldMkLst>
          <pc:docMk/>
          <pc:sldMk cId="3599021208" sldId="1551"/>
        </pc:sldMkLst>
      </pc:sldChg>
      <pc:sldChg chg="add modTransition">
        <pc:chgData name="Jordan Schuler" userId="070f5818-2975-40a2-9c04-f9c8bc20b252" providerId="ADAL" clId="{1A3F8D8B-9358-4947-A481-C25982E0B70F}" dt="2024-06-13T16:42:59.595" v="42"/>
        <pc:sldMkLst>
          <pc:docMk/>
          <pc:sldMk cId="1591897657" sldId="1552"/>
        </pc:sldMkLst>
      </pc:sldChg>
      <pc:sldChg chg="add">
        <pc:chgData name="Jordan Schuler" userId="070f5818-2975-40a2-9c04-f9c8bc20b252" providerId="ADAL" clId="{1A3F8D8B-9358-4947-A481-C25982E0B70F}" dt="2024-06-13T16:43:03.669" v="43"/>
        <pc:sldMkLst>
          <pc:docMk/>
          <pc:sldMk cId="381956256" sldId="1553"/>
        </pc:sldMkLst>
      </pc:sldChg>
      <pc:sldChg chg="add">
        <pc:chgData name="Jordan Schuler" userId="070f5818-2975-40a2-9c04-f9c8bc20b252" providerId="ADAL" clId="{1A3F8D8B-9358-4947-A481-C25982E0B70F}" dt="2024-06-13T16:43:06.443" v="44"/>
        <pc:sldMkLst>
          <pc:docMk/>
          <pc:sldMk cId="1415192223" sldId="1554"/>
        </pc:sldMkLst>
      </pc:sldChg>
      <pc:sldChg chg="add">
        <pc:chgData name="Jordan Schuler" userId="070f5818-2975-40a2-9c04-f9c8bc20b252" providerId="ADAL" clId="{1A3F8D8B-9358-4947-A481-C25982E0B70F}" dt="2024-06-13T16:43:09.172" v="45"/>
        <pc:sldMkLst>
          <pc:docMk/>
          <pc:sldMk cId="2446304305" sldId="1555"/>
        </pc:sldMkLst>
      </pc:sldChg>
      <pc:sldChg chg="add modTransition">
        <pc:chgData name="Jordan Schuler" userId="070f5818-2975-40a2-9c04-f9c8bc20b252" providerId="ADAL" clId="{1A3F8D8B-9358-4947-A481-C25982E0B70F}" dt="2024-06-13T16:43:12.169" v="46"/>
        <pc:sldMkLst>
          <pc:docMk/>
          <pc:sldMk cId="3004478036" sldId="1556"/>
        </pc:sldMkLst>
      </pc:sldChg>
      <pc:sldChg chg="add">
        <pc:chgData name="Jordan Schuler" userId="070f5818-2975-40a2-9c04-f9c8bc20b252" providerId="ADAL" clId="{1A3F8D8B-9358-4947-A481-C25982E0B70F}" dt="2024-06-13T16:43:17.430" v="47"/>
        <pc:sldMkLst>
          <pc:docMk/>
          <pc:sldMk cId="3945497607" sldId="1557"/>
        </pc:sldMkLst>
      </pc:sldChg>
      <pc:sldChg chg="add">
        <pc:chgData name="Jordan Schuler" userId="070f5818-2975-40a2-9c04-f9c8bc20b252" providerId="ADAL" clId="{1A3F8D8B-9358-4947-A481-C25982E0B70F}" dt="2024-06-13T16:43:21.016" v="48"/>
        <pc:sldMkLst>
          <pc:docMk/>
          <pc:sldMk cId="2478807624" sldId="1561"/>
        </pc:sldMkLst>
      </pc:sldChg>
      <pc:sldChg chg="add">
        <pc:chgData name="Jordan Schuler" userId="070f5818-2975-40a2-9c04-f9c8bc20b252" providerId="ADAL" clId="{1A3F8D8B-9358-4947-A481-C25982E0B70F}" dt="2024-06-13T16:43:28.389" v="50"/>
        <pc:sldMkLst>
          <pc:docMk/>
          <pc:sldMk cId="731320935" sldId="1562"/>
        </pc:sldMkLst>
      </pc:sldChg>
      <pc:sldChg chg="add modTransition">
        <pc:chgData name="Jordan Schuler" userId="070f5818-2975-40a2-9c04-f9c8bc20b252" providerId="ADAL" clId="{1A3F8D8B-9358-4947-A481-C25982E0B70F}" dt="2024-06-13T16:43:35.456" v="52"/>
        <pc:sldMkLst>
          <pc:docMk/>
          <pc:sldMk cId="3166257688" sldId="1563"/>
        </pc:sldMkLst>
      </pc:sldChg>
      <pc:sldChg chg="add modTransition">
        <pc:chgData name="Jordan Schuler" userId="070f5818-2975-40a2-9c04-f9c8bc20b252" providerId="ADAL" clId="{1A3F8D8B-9358-4947-A481-C25982E0B70F}" dt="2024-06-13T16:43:45.029" v="55"/>
        <pc:sldMkLst>
          <pc:docMk/>
          <pc:sldMk cId="1055596431" sldId="1564"/>
        </pc:sldMkLst>
      </pc:sldChg>
      <pc:sldChg chg="add">
        <pc:chgData name="Jordan Schuler" userId="070f5818-2975-40a2-9c04-f9c8bc20b252" providerId="ADAL" clId="{1A3F8D8B-9358-4947-A481-C25982E0B70F}" dt="2024-06-13T16:43:48.029" v="56"/>
        <pc:sldMkLst>
          <pc:docMk/>
          <pc:sldMk cId="4116122606" sldId="1565"/>
        </pc:sldMkLst>
      </pc:sldChg>
      <pc:sldChg chg="add del">
        <pc:chgData name="Jordan Schuler" userId="070f5818-2975-40a2-9c04-f9c8bc20b252" providerId="ADAL" clId="{1A3F8D8B-9358-4947-A481-C25982E0B70F}" dt="2024-06-13T16:47:14.126" v="90" actId="2696"/>
        <pc:sldMkLst>
          <pc:docMk/>
          <pc:sldMk cId="262770446" sldId="1567"/>
        </pc:sldMkLst>
      </pc:sldChg>
      <pc:sldChg chg="add del">
        <pc:chgData name="Jordan Schuler" userId="070f5818-2975-40a2-9c04-f9c8bc20b252" providerId="ADAL" clId="{1A3F8D8B-9358-4947-A481-C25982E0B70F}" dt="2024-06-13T16:47:19.943" v="91" actId="2696"/>
        <pc:sldMkLst>
          <pc:docMk/>
          <pc:sldMk cId="2848885868" sldId="1568"/>
        </pc:sldMkLst>
      </pc:sldChg>
      <pc:sldChg chg="add">
        <pc:chgData name="Jordan Schuler" userId="070f5818-2975-40a2-9c04-f9c8bc20b252" providerId="ADAL" clId="{1A3F8D8B-9358-4947-A481-C25982E0B70F}" dt="2024-06-13T16:44:07.044" v="59"/>
        <pc:sldMkLst>
          <pc:docMk/>
          <pc:sldMk cId="4107501994" sldId="1569"/>
        </pc:sldMkLst>
      </pc:sldChg>
      <pc:sldChg chg="delSp modSp add mod modClrScheme chgLayout">
        <pc:chgData name="Jordan Schuler" userId="070f5818-2975-40a2-9c04-f9c8bc20b252" providerId="ADAL" clId="{1A3F8D8B-9358-4947-A481-C25982E0B70F}" dt="2024-06-13T16:44:30.620" v="63" actId="1076"/>
        <pc:sldMkLst>
          <pc:docMk/>
          <pc:sldMk cId="1709491444" sldId="1570"/>
        </pc:sldMkLst>
        <pc:spChg chg="mod ord">
          <ac:chgData name="Jordan Schuler" userId="070f5818-2975-40a2-9c04-f9c8bc20b252" providerId="ADAL" clId="{1A3F8D8B-9358-4947-A481-C25982E0B70F}" dt="2024-06-13T16:44:30.620" v="63" actId="1076"/>
          <ac:spMkLst>
            <pc:docMk/>
            <pc:sldMk cId="1709491444" sldId="1570"/>
            <ac:spMk id="2" creationId="{456C0807-CBBE-7E01-2788-8CF917AF78A9}"/>
          </ac:spMkLst>
        </pc:spChg>
        <pc:spChg chg="del">
          <ac:chgData name="Jordan Schuler" userId="070f5818-2975-40a2-9c04-f9c8bc20b252" providerId="ADAL" clId="{1A3F8D8B-9358-4947-A481-C25982E0B70F}" dt="2024-06-13T16:44:22.969" v="61" actId="700"/>
          <ac:spMkLst>
            <pc:docMk/>
            <pc:sldMk cId="1709491444" sldId="1570"/>
            <ac:spMk id="3" creationId="{8F6F16BE-5F18-FB1B-1830-918A9C8A12E5}"/>
          </ac:spMkLst>
        </pc:spChg>
      </pc:sldChg>
      <pc:sldChg chg="add">
        <pc:chgData name="Jordan Schuler" userId="070f5818-2975-40a2-9c04-f9c8bc20b252" providerId="ADAL" clId="{1A3F8D8B-9358-4947-A481-C25982E0B70F}" dt="2024-06-13T16:44:47.140" v="68"/>
        <pc:sldMkLst>
          <pc:docMk/>
          <pc:sldMk cId="652336155" sldId="1571"/>
        </pc:sldMkLst>
      </pc:sldChg>
      <pc:sldChg chg="delSp modSp add mod modClrScheme chgLayout">
        <pc:chgData name="Jordan Schuler" userId="070f5818-2975-40a2-9c04-f9c8bc20b252" providerId="ADAL" clId="{1A3F8D8B-9358-4947-A481-C25982E0B70F}" dt="2024-06-13T16:45:22.447" v="71" actId="700"/>
        <pc:sldMkLst>
          <pc:docMk/>
          <pc:sldMk cId="3777480090" sldId="1572"/>
        </pc:sldMkLst>
        <pc:spChg chg="mod ord">
          <ac:chgData name="Jordan Schuler" userId="070f5818-2975-40a2-9c04-f9c8bc20b252" providerId="ADAL" clId="{1A3F8D8B-9358-4947-A481-C25982E0B70F}" dt="2024-06-13T16:45:22.447" v="71" actId="700"/>
          <ac:spMkLst>
            <pc:docMk/>
            <pc:sldMk cId="3777480090" sldId="1572"/>
            <ac:spMk id="2" creationId="{6FA56099-CB14-A465-3C51-35C01574F4F6}"/>
          </ac:spMkLst>
        </pc:spChg>
        <pc:spChg chg="del">
          <ac:chgData name="Jordan Schuler" userId="070f5818-2975-40a2-9c04-f9c8bc20b252" providerId="ADAL" clId="{1A3F8D8B-9358-4947-A481-C25982E0B70F}" dt="2024-06-13T16:45:22.447" v="71" actId="700"/>
          <ac:spMkLst>
            <pc:docMk/>
            <pc:sldMk cId="3777480090" sldId="1572"/>
            <ac:spMk id="3" creationId="{9AB4126F-FF17-B7B2-D6FA-8F48BECBC8F4}"/>
          </ac:spMkLst>
        </pc:spChg>
      </pc:sldChg>
      <pc:sldChg chg="add modTransition">
        <pc:chgData name="Jordan Schuler" userId="070f5818-2975-40a2-9c04-f9c8bc20b252" providerId="ADAL" clId="{1A3F8D8B-9358-4947-A481-C25982E0B70F}" dt="2024-06-13T16:45:31.859" v="72"/>
        <pc:sldMkLst>
          <pc:docMk/>
          <pc:sldMk cId="786165009" sldId="1573"/>
        </pc:sldMkLst>
      </pc:sldChg>
      <pc:sldChg chg="add modTransition">
        <pc:chgData name="Jordan Schuler" userId="070f5818-2975-40a2-9c04-f9c8bc20b252" providerId="ADAL" clId="{1A3F8D8B-9358-4947-A481-C25982E0B70F}" dt="2024-06-13T16:45:37.443" v="74"/>
        <pc:sldMkLst>
          <pc:docMk/>
          <pc:sldMk cId="3971115419" sldId="1574"/>
        </pc:sldMkLst>
      </pc:sldChg>
      <pc:sldChg chg="add">
        <pc:chgData name="Jordan Schuler" userId="070f5818-2975-40a2-9c04-f9c8bc20b252" providerId="ADAL" clId="{1A3F8D8B-9358-4947-A481-C25982E0B70F}" dt="2024-06-13T16:45:47.370" v="78"/>
        <pc:sldMkLst>
          <pc:docMk/>
          <pc:sldMk cId="1733488517" sldId="1655"/>
        </pc:sldMkLst>
      </pc:sldChg>
      <pc:sldChg chg="add modTransition">
        <pc:chgData name="Jordan Schuler" userId="070f5818-2975-40a2-9c04-f9c8bc20b252" providerId="ADAL" clId="{1A3F8D8B-9358-4947-A481-C25982E0B70F}" dt="2024-06-13T16:45:50.144" v="79"/>
        <pc:sldMkLst>
          <pc:docMk/>
          <pc:sldMk cId="1273769459" sldId="1656"/>
        </pc:sldMkLst>
      </pc:sldChg>
      <pc:sldChg chg="add modTransition">
        <pc:chgData name="Jordan Schuler" userId="070f5818-2975-40a2-9c04-f9c8bc20b252" providerId="ADAL" clId="{1A3F8D8B-9358-4947-A481-C25982E0B70F}" dt="2024-06-13T16:45:52.788" v="80"/>
        <pc:sldMkLst>
          <pc:docMk/>
          <pc:sldMk cId="2568003408" sldId="1657"/>
        </pc:sldMkLst>
      </pc:sldChg>
      <pc:sldChg chg="add modTransition">
        <pc:chgData name="Jordan Schuler" userId="070f5818-2975-40a2-9c04-f9c8bc20b252" providerId="ADAL" clId="{1A3F8D8B-9358-4947-A481-C25982E0B70F}" dt="2024-06-13T16:45:55.719" v="81"/>
        <pc:sldMkLst>
          <pc:docMk/>
          <pc:sldMk cId="3170274337" sldId="1658"/>
        </pc:sldMkLst>
      </pc:sldChg>
      <pc:sldChg chg="add modTransition">
        <pc:chgData name="Jordan Schuler" userId="070f5818-2975-40a2-9c04-f9c8bc20b252" providerId="ADAL" clId="{1A3F8D8B-9358-4947-A481-C25982E0B70F}" dt="2024-06-13T16:46:01.680" v="83"/>
        <pc:sldMkLst>
          <pc:docMk/>
          <pc:sldMk cId="699747183" sldId="1659"/>
        </pc:sldMkLst>
      </pc:sldChg>
      <pc:sldChg chg="add modTransition">
        <pc:chgData name="Jordan Schuler" userId="070f5818-2975-40a2-9c04-f9c8bc20b252" providerId="ADAL" clId="{1A3F8D8B-9358-4947-A481-C25982E0B70F}" dt="2024-06-13T16:46:04.952" v="84"/>
        <pc:sldMkLst>
          <pc:docMk/>
          <pc:sldMk cId="2072314090" sldId="1660"/>
        </pc:sldMkLst>
      </pc:sldChg>
      <pc:sldChg chg="add modTransition">
        <pc:chgData name="Jordan Schuler" userId="070f5818-2975-40a2-9c04-f9c8bc20b252" providerId="ADAL" clId="{1A3F8D8B-9358-4947-A481-C25982E0B70F}" dt="2024-06-13T16:46:07.301" v="85"/>
        <pc:sldMkLst>
          <pc:docMk/>
          <pc:sldMk cId="2604777140" sldId="1661"/>
        </pc:sldMkLst>
      </pc:sldChg>
      <pc:sldChg chg="add modTransition">
        <pc:chgData name="Jordan Schuler" userId="070f5818-2975-40a2-9c04-f9c8bc20b252" providerId="ADAL" clId="{1A3F8D8B-9358-4947-A481-C25982E0B70F}" dt="2024-06-13T16:46:09.883" v="86"/>
        <pc:sldMkLst>
          <pc:docMk/>
          <pc:sldMk cId="2790939651" sldId="1662"/>
        </pc:sldMkLst>
      </pc:sldChg>
      <pc:sldChg chg="add modTransition">
        <pc:chgData name="Jordan Schuler" userId="070f5818-2975-40a2-9c04-f9c8bc20b252" providerId="ADAL" clId="{1A3F8D8B-9358-4947-A481-C25982E0B70F}" dt="2024-06-13T16:46:12.891" v="87"/>
        <pc:sldMkLst>
          <pc:docMk/>
          <pc:sldMk cId="1489432798" sldId="1663"/>
        </pc:sldMkLst>
      </pc:sldChg>
      <pc:sldMasterChg chg="delSldLayout">
        <pc:chgData name="Jordan Schuler" userId="070f5818-2975-40a2-9c04-f9c8bc20b252" providerId="ADAL" clId="{1A3F8D8B-9358-4947-A481-C25982E0B70F}" dt="2024-06-13T16:40:17.626" v="24" actId="2696"/>
        <pc:sldMasterMkLst>
          <pc:docMk/>
          <pc:sldMasterMk cId="1056857655" sldId="2147483661"/>
        </pc:sldMasterMkLst>
        <pc:sldLayoutChg chg="del">
          <pc:chgData name="Jordan Schuler" userId="070f5818-2975-40a2-9c04-f9c8bc20b252" providerId="ADAL" clId="{1A3F8D8B-9358-4947-A481-C25982E0B70F}" dt="2024-06-13T16:40:17.626" v="24" actId="2696"/>
          <pc:sldLayoutMkLst>
            <pc:docMk/>
            <pc:sldMasterMk cId="1056857655" sldId="2147483661"/>
            <pc:sldLayoutMk cId="2939628583" sldId="2147483707"/>
          </pc:sldLayoutMkLst>
        </pc:sldLayoutChg>
      </pc:sldMasterChg>
    </pc:docChg>
  </pc:docChgLst>
  <pc:docChgLst>
    <pc:chgData name="LANDON R BAUMGARTNER" userId="S::lrbaumgartne@wisc.edu::f4f0f362-020d-4b3b-b529-2a53a1703c75" providerId="AD" clId="Web-{0D43D5BF-7406-A8EA-82F5-FBB92BAA4147}"/>
    <pc:docChg chg="mod">
      <pc:chgData name="LANDON R BAUMGARTNER" userId="S::lrbaumgartne@wisc.edu::f4f0f362-020d-4b3b-b529-2a53a1703c75" providerId="AD" clId="Web-{0D43D5BF-7406-A8EA-82F5-FBB92BAA4147}" dt="2024-08-06T17:17:40.919" v="0"/>
      <pc:docMkLst>
        <pc:docMk/>
      </pc:docMkLst>
    </pc:docChg>
  </pc:docChgLst>
  <pc:docChgLst>
    <pc:chgData name="LANDON R BAUMGARTNER" userId="S::lrbaumgartne@wisc.edu::f4f0f362-020d-4b3b-b529-2a53a1703c75" providerId="AD" clId="Web-{0EE82697-F247-05A6-E572-5836C4414843}"/>
    <pc:docChg chg="modSld">
      <pc:chgData name="LANDON R BAUMGARTNER" userId="S::lrbaumgartne@wisc.edu::f4f0f362-020d-4b3b-b529-2a53a1703c75" providerId="AD" clId="Web-{0EE82697-F247-05A6-E572-5836C4414843}" dt="2024-08-06T20:30:55.807" v="0" actId="1076"/>
      <pc:docMkLst>
        <pc:docMk/>
      </pc:docMkLst>
      <pc:sldChg chg="modSp">
        <pc:chgData name="LANDON R BAUMGARTNER" userId="S::lrbaumgartne@wisc.edu::f4f0f362-020d-4b3b-b529-2a53a1703c75" providerId="AD" clId="Web-{0EE82697-F247-05A6-E572-5836C4414843}" dt="2024-08-06T20:30:55.807" v="0" actId="1076"/>
        <pc:sldMkLst>
          <pc:docMk/>
          <pc:sldMk cId="381956256" sldId="1553"/>
        </pc:sldMkLst>
        <pc:picChg chg="mod">
          <ac:chgData name="LANDON R BAUMGARTNER" userId="S::lrbaumgartne@wisc.edu::f4f0f362-020d-4b3b-b529-2a53a1703c75" providerId="AD" clId="Web-{0EE82697-F247-05A6-E572-5836C4414843}" dt="2024-08-06T20:30:55.807" v="0" actId="1076"/>
          <ac:picMkLst>
            <pc:docMk/>
            <pc:sldMk cId="381956256" sldId="1553"/>
            <ac:picMk id="6" creationId="{33C3E2B4-B795-C80D-9AB7-988FC905E484}"/>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C1EDC7-C514-2B96-C695-96414EFD9779}"/>
              </a:ext>
            </a:extLst>
          </p:cNvPr>
          <p:cNvSpPr/>
          <p:nvPr/>
        </p:nvSpPr>
        <p:spPr>
          <a:xfrm>
            <a:off x="0" y="8544134"/>
            <a:ext cx="6858000" cy="28215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D6CFD9-3452-98A4-64E0-2D423E3254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1532" y="8069724"/>
            <a:ext cx="1514936" cy="756568"/>
          </a:xfrm>
          <a:prstGeom prst="rect">
            <a:avLst/>
          </a:prstGeom>
        </p:spPr>
      </p:pic>
      <p:sp>
        <p:nvSpPr>
          <p:cNvPr id="9" name="TextBox 8">
            <a:extLst>
              <a:ext uri="{FF2B5EF4-FFF2-40B4-BE49-F238E27FC236}">
                <a16:creationId xmlns:a16="http://schemas.microsoft.com/office/drawing/2014/main" id="{3FE1931A-36BE-1D83-0F2E-00A26EE57529}"/>
              </a:ext>
            </a:extLst>
          </p:cNvPr>
          <p:cNvSpPr txBox="1"/>
          <p:nvPr/>
        </p:nvSpPr>
        <p:spPr>
          <a:xfrm>
            <a:off x="227293" y="395292"/>
            <a:ext cx="6142155" cy="400110"/>
          </a:xfrm>
          <a:prstGeom prst="rect">
            <a:avLst/>
          </a:prstGeom>
          <a:noFill/>
        </p:spPr>
        <p:txBody>
          <a:bodyPr wrap="square">
            <a:spAutoFit/>
          </a:bodyPr>
          <a:lstStyle/>
          <a:p>
            <a:pPr algn="ctr"/>
            <a:r>
              <a:rPr lang="en-US" sz="20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000" spc="100" dirty="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E94293E4-4942-2B43-9EF5-B2DBBC187D7B}"/>
              </a:ext>
            </a:extLst>
          </p:cNvPr>
          <p:cNvSpPr>
            <a:spLocks noGrp="1"/>
          </p:cNvSpPr>
          <p:nvPr>
            <p:ph type="sldNum" sz="quarter" idx="3"/>
          </p:nvPr>
        </p:nvSpPr>
        <p:spPr>
          <a:xfrm>
            <a:off x="5846935" y="8393630"/>
            <a:ext cx="617592" cy="458787"/>
          </a:xfrm>
          <a:prstGeom prst="rect">
            <a:avLst/>
          </a:prstGeom>
          <a:noFill/>
          <a:ln>
            <a:noFill/>
          </a:ln>
        </p:spPr>
        <p:txBody>
          <a:bodyPr vert="horz" lIns="91440" tIns="45720" rIns="91440" bIns="45720" rtlCol="0" anchor="b"/>
          <a:lstStyle>
            <a:lvl1pPr algn="r">
              <a:defRPr sz="1200"/>
            </a:lvl1pPr>
          </a:lstStyle>
          <a:p>
            <a:fld id="{1AB11646-807B-4159-8895-069891D28C2B}" type="slidenum">
              <a:rPr lang="en-US" sz="1800" b="1" smtClean="0"/>
              <a:t>‹#›</a:t>
            </a:fld>
            <a:endParaRPr lang="en-US" sz="1800" b="1" dirty="0"/>
          </a:p>
        </p:txBody>
      </p:sp>
    </p:spTree>
    <p:extLst>
      <p:ext uri="{BB962C8B-B14F-4D97-AF65-F5344CB8AC3E}">
        <p14:creationId xmlns:p14="http://schemas.microsoft.com/office/powerpoint/2010/main" val="1543373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1F4B8027-8A24-7DD0-7173-289559C1A1C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Image Placeholder 8">
            <a:extLst>
              <a:ext uri="{FF2B5EF4-FFF2-40B4-BE49-F238E27FC236}">
                <a16:creationId xmlns:a16="http://schemas.microsoft.com/office/drawing/2014/main" id="{5D31D48C-5843-DC70-859E-5E7473590B6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2" name="Rectangle 1">
            <a:extLst>
              <a:ext uri="{FF2B5EF4-FFF2-40B4-BE49-F238E27FC236}">
                <a16:creationId xmlns:a16="http://schemas.microsoft.com/office/drawing/2014/main" id="{13648181-721C-9FE0-F4C5-1E09F9EC7D11}"/>
              </a:ext>
            </a:extLst>
          </p:cNvPr>
          <p:cNvSpPr/>
          <p:nvPr/>
        </p:nvSpPr>
        <p:spPr>
          <a:xfrm>
            <a:off x="0" y="8544134"/>
            <a:ext cx="6858000" cy="28215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517578-CC55-8948-427B-AD1A77B9C72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71532" y="8069724"/>
            <a:ext cx="1514936" cy="756568"/>
          </a:xfrm>
          <a:prstGeom prst="rect">
            <a:avLst/>
          </a:prstGeom>
        </p:spPr>
      </p:pic>
      <p:sp>
        <p:nvSpPr>
          <p:cNvPr id="4" name="TextBox 3">
            <a:extLst>
              <a:ext uri="{FF2B5EF4-FFF2-40B4-BE49-F238E27FC236}">
                <a16:creationId xmlns:a16="http://schemas.microsoft.com/office/drawing/2014/main" id="{AA266432-0ACE-5C1A-1C90-A93667779D87}"/>
              </a:ext>
            </a:extLst>
          </p:cNvPr>
          <p:cNvSpPr txBox="1"/>
          <p:nvPr/>
        </p:nvSpPr>
        <p:spPr>
          <a:xfrm>
            <a:off x="227293" y="395292"/>
            <a:ext cx="6142155" cy="400110"/>
          </a:xfrm>
          <a:prstGeom prst="rect">
            <a:avLst/>
          </a:prstGeom>
          <a:noFill/>
        </p:spPr>
        <p:txBody>
          <a:bodyPr wrap="square">
            <a:spAutoFit/>
          </a:bodyPr>
          <a:lstStyle/>
          <a:p>
            <a:pPr algn="ctr"/>
            <a:r>
              <a:rPr lang="en-US" sz="20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000" spc="100" dirty="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1FEBAD4A-05A8-C320-2028-E68959BAD1F4}"/>
              </a:ext>
            </a:extLst>
          </p:cNvPr>
          <p:cNvSpPr txBox="1">
            <a:spLocks/>
          </p:cNvSpPr>
          <p:nvPr/>
        </p:nvSpPr>
        <p:spPr>
          <a:xfrm>
            <a:off x="5846935" y="8393630"/>
            <a:ext cx="617592" cy="458787"/>
          </a:xfrm>
          <a:prstGeom prst="rect">
            <a:avLst/>
          </a:prstGeom>
          <a:noFill/>
          <a:ln>
            <a:noFill/>
          </a:ln>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B11646-807B-4159-8895-069891D28C2B}" type="slidenum">
              <a:rPr lang="en-US" sz="1800" b="1" smtClean="0"/>
              <a:pPr/>
              <a:t>‹#›</a:t>
            </a:fld>
            <a:endParaRPr lang="en-US" sz="1800" b="1" dirty="0"/>
          </a:p>
        </p:txBody>
      </p:sp>
    </p:spTree>
    <p:extLst>
      <p:ext uri="{BB962C8B-B14F-4D97-AF65-F5344CB8AC3E}">
        <p14:creationId xmlns:p14="http://schemas.microsoft.com/office/powerpoint/2010/main" val="266586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b="1" i="0" u="none" strike="noStrike" dirty="0">
                <a:solidFill>
                  <a:srgbClr val="0F4761"/>
                </a:solidFill>
                <a:effectLst/>
                <a:highlight>
                  <a:srgbClr val="F5F5F5"/>
                </a:highlight>
                <a:latin typeface="Calibri" panose="020F0502020204030204" pitchFamily="34" charset="0"/>
              </a:rPr>
              <a:t>N1.1.1  Plants absorb more nitrogen than any other element. It is essential for structural, genetic and metabolic compounds in plant cells.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highlight>
                  <a:srgbClr val="F5F5F5"/>
                </a:highlight>
                <a:latin typeface="Calibri" panose="020F0502020204030204" pitchFamily="34" charset="0"/>
              </a:rPr>
              <a:t>N1.1.4  Plants use nitrogen in the ammonium (NH4+) and nitrate (NO3-) forms.</a:t>
            </a:r>
            <a:endParaRPr lang="en-US" b="0" i="0" dirty="0">
              <a:solidFill>
                <a:srgbClr val="000000"/>
              </a:solidFill>
              <a:effectLst/>
              <a:highlight>
                <a:srgbClr val="F5F5F5"/>
              </a:highlight>
              <a:latin typeface="Arial" panose="020B0604020202020204" pitchFamily="34" charset="0"/>
            </a:endParaRPr>
          </a:p>
          <a:p>
            <a:endParaRPr lang="en-US" dirty="0"/>
          </a:p>
        </p:txBody>
      </p:sp>
    </p:spTree>
    <p:extLst>
      <p:ext uri="{BB962C8B-B14F-4D97-AF65-F5344CB8AC3E}">
        <p14:creationId xmlns:p14="http://schemas.microsoft.com/office/powerpoint/2010/main" val="3698877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tabLst>
                <a:tab pos="243332" algn="l"/>
              </a:tabLst>
              <a:defRPr/>
            </a:pPr>
            <a:endParaRPr lang="en-US" altLang="en-US" sz="1300" dirty="0">
              <a:solidFill>
                <a:srgbClr val="000000"/>
              </a:solidFill>
              <a:latin typeface="Times New Roman" pitchFamily="18" charset="0"/>
            </a:endParaRP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p:txBody>
      </p:sp>
      <p:sp>
        <p:nvSpPr>
          <p:cNvPr id="4" name="Slide Number Placeholder 3"/>
          <p:cNvSpPr>
            <a:spLocks noGrp="1"/>
          </p:cNvSpPr>
          <p:nvPr>
            <p:ph type="sldNum" sz="quarter" idx="10"/>
          </p:nvPr>
        </p:nvSpPr>
        <p:spPr>
          <a:xfrm>
            <a:off x="4143587" y="9119474"/>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F5306-C898-4280-AD85-E5E53816D50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a:xfrm>
            <a:off x="4143587" y="0"/>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426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CEC = cation exchange capacity = ability of soil to hold (+) charged cations, like NH</a:t>
            </a:r>
            <a:r>
              <a:rPr lang="en-US" altLang="en-US" sz="1300" baseline="-25000" dirty="0">
                <a:solidFill>
                  <a:srgbClr val="000000"/>
                </a:solidFill>
                <a:latin typeface="Times New Roman" pitchFamily="18" charset="0"/>
              </a:rPr>
              <a:t>3</a:t>
            </a:r>
            <a:r>
              <a:rPr lang="en-US" altLang="en-US" sz="1300" baseline="30000" dirty="0">
                <a:solidFill>
                  <a:srgbClr val="000000"/>
                </a:solidFill>
                <a:latin typeface="Times New Roman" pitchFamily="18" charset="0"/>
              </a:rPr>
              <a:t>+</a:t>
            </a: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tabLst>
                <a:tab pos="243332" algn="l"/>
              </a:tabLst>
              <a:defRPr/>
            </a:pPr>
            <a:endParaRPr lang="en-US" altLang="en-US" sz="1300" dirty="0">
              <a:solidFill>
                <a:srgbClr val="000000"/>
              </a:solidFill>
              <a:latin typeface="Times New Roman" pitchFamily="18" charset="0"/>
            </a:endParaRP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p:txBody>
      </p:sp>
      <p:sp>
        <p:nvSpPr>
          <p:cNvPr id="4" name="Slide Number Placeholder 3"/>
          <p:cNvSpPr>
            <a:spLocks noGrp="1"/>
          </p:cNvSpPr>
          <p:nvPr>
            <p:ph type="sldNum" sz="quarter" idx="10"/>
          </p:nvPr>
        </p:nvSpPr>
        <p:spPr>
          <a:xfrm>
            <a:off x="4143587" y="9119474"/>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F5306-C898-4280-AD85-E5E53816D50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a:xfrm>
            <a:off x="4143587" y="0"/>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69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0F4761"/>
                </a:solidFill>
                <a:effectLst/>
                <a:highlight>
                  <a:srgbClr val="F5F5F5"/>
                </a:highlight>
                <a:latin typeface="Calibri" panose="020F0502020204030204" pitchFamily="34" charset="0"/>
              </a:rPr>
              <a:t>N2.1.1  University of Wisconsin uses a MRTN philosophy for base nitrogen recommendations for corn and wheat. MRTN stands for Maximum Return to Nitrogen, which determines N rate that provides for maximum economic return based on both the cost of N and an anticipated crop price. </a:t>
            </a:r>
            <a:endParaRPr lang="en-US" dirty="0"/>
          </a:p>
        </p:txBody>
      </p:sp>
    </p:spTree>
    <p:extLst>
      <p:ext uri="{BB962C8B-B14F-4D97-AF65-F5344CB8AC3E}">
        <p14:creationId xmlns:p14="http://schemas.microsoft.com/office/powerpoint/2010/main" val="176857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000000"/>
                </a:solidFill>
                <a:effectLst/>
                <a:highlight>
                  <a:srgbClr val="F5F5F5"/>
                </a:highlight>
                <a:latin typeface="Calibri" panose="020F0502020204030204" pitchFamily="34" charset="0"/>
              </a:rPr>
              <a:t>N2.1.2  A MRTN example: First determine your nitrogen to corn price ratio. If nitrogen is $0.60/</a:t>
            </a:r>
            <a:r>
              <a:rPr lang="en-US" sz="1800" b="1" i="0" u="none" strike="noStrike" dirty="0" err="1">
                <a:solidFill>
                  <a:srgbClr val="000000"/>
                </a:solidFill>
                <a:effectLst/>
                <a:highlight>
                  <a:srgbClr val="F5F5F5"/>
                </a:highlight>
                <a:latin typeface="Calibri" panose="020F0502020204030204" pitchFamily="34" charset="0"/>
              </a:rPr>
              <a:t>lb</a:t>
            </a:r>
            <a:r>
              <a:rPr lang="en-US" sz="1800" b="1" i="0" u="none" strike="noStrike" dirty="0">
                <a:solidFill>
                  <a:srgbClr val="000000"/>
                </a:solidFill>
                <a:effectLst/>
                <a:highlight>
                  <a:srgbClr val="F5F5F5"/>
                </a:highlight>
                <a:latin typeface="Calibri" panose="020F0502020204030204" pitchFamily="34" charset="0"/>
              </a:rPr>
              <a:t> and the projected price for corn is $4.50 </a:t>
            </a:r>
            <a:r>
              <a:rPr lang="en-US" sz="1800" b="1" i="0" u="none" strike="noStrike" dirty="0" err="1">
                <a:solidFill>
                  <a:srgbClr val="000000"/>
                </a:solidFill>
                <a:effectLst/>
                <a:highlight>
                  <a:srgbClr val="F5F5F5"/>
                </a:highlight>
                <a:latin typeface="Calibri" panose="020F0502020204030204" pitchFamily="34" charset="0"/>
              </a:rPr>
              <a:t>bu</a:t>
            </a:r>
            <a:r>
              <a:rPr lang="en-US" sz="1800" b="1" i="0" u="none" strike="noStrike" dirty="0">
                <a:solidFill>
                  <a:srgbClr val="000000"/>
                </a:solidFill>
                <a:effectLst/>
                <a:highlight>
                  <a:srgbClr val="F5F5F5"/>
                </a:highlight>
                <a:latin typeface="Calibri" panose="020F0502020204030204" pitchFamily="34" charset="0"/>
              </a:rPr>
              <a:t>/ac, the ratio would be .15 (blue). If your  field’s soil has high yield potential and the previous crop was corn, then the range for the recommended N rate is 135-160 </a:t>
            </a:r>
            <a:r>
              <a:rPr lang="en-US" sz="1800" b="1" i="0" u="none" strike="noStrike" dirty="0" err="1">
                <a:solidFill>
                  <a:srgbClr val="000000"/>
                </a:solidFill>
                <a:effectLst/>
                <a:highlight>
                  <a:srgbClr val="F5F5F5"/>
                </a:highlight>
                <a:latin typeface="Calibri" panose="020F0502020204030204" pitchFamily="34" charset="0"/>
              </a:rPr>
              <a:t>lb</a:t>
            </a:r>
            <a:r>
              <a:rPr lang="en-US" sz="1800" b="1" i="0" u="none" strike="noStrike" dirty="0">
                <a:solidFill>
                  <a:srgbClr val="000000"/>
                </a:solidFill>
                <a:effectLst/>
                <a:highlight>
                  <a:srgbClr val="F5F5F5"/>
                </a:highlight>
                <a:latin typeface="Calibri" panose="020F0502020204030204" pitchFamily="34" charset="0"/>
              </a:rPr>
              <a:t>/A.  In the notes section, there are further considerations to take into account in refining the recommendation.</a:t>
            </a:r>
            <a:endParaRPr lang="en-US" dirty="0"/>
          </a:p>
        </p:txBody>
      </p:sp>
    </p:spTree>
    <p:extLst>
      <p:ext uri="{BB962C8B-B14F-4D97-AF65-F5344CB8AC3E}">
        <p14:creationId xmlns:p14="http://schemas.microsoft.com/office/powerpoint/2010/main" val="340178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Notes from the card image: </a:t>
            </a:r>
          </a:p>
          <a:p>
            <a:r>
              <a:rPr lang="en-US" dirty="0"/>
              <a:t>- These N recommendations include N in starter</a:t>
            </a:r>
          </a:p>
          <a:p>
            <a:r>
              <a:rPr lang="en-US" dirty="0"/>
              <a:t>- The profitability range within $1/acre of MRTN rate</a:t>
            </a:r>
          </a:p>
          <a:p>
            <a:r>
              <a:rPr lang="en-US" dirty="0"/>
              <a:t>- Subtract N credits for legumes or manure</a:t>
            </a:r>
          </a:p>
        </p:txBody>
      </p:sp>
    </p:spTree>
    <p:extLst>
      <p:ext uri="{BB962C8B-B14F-4D97-AF65-F5344CB8AC3E}">
        <p14:creationId xmlns:p14="http://schemas.microsoft.com/office/powerpoint/2010/main" val="2933186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1290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1" i="0" u="none" strike="noStrike" dirty="0">
                <a:solidFill>
                  <a:srgbClr val="0F4761"/>
                </a:solidFill>
                <a:effectLst/>
                <a:highlight>
                  <a:srgbClr val="F5F5F5"/>
                </a:highlight>
                <a:latin typeface="Calibri" panose="020F0502020204030204" pitchFamily="34" charset="0"/>
              </a:rPr>
              <a:t>N2.2.1  Manure contains valuable nutrients including plant available nitrogen (nitrate and ammonium forms) and organically-bound nitrogen that is not immediately available but becomes available over time.</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N2.2.2  It is essential if applying manure to fields that the nutrients in the manure are credited against base fertilizer recommendations.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endParaRPr lang="en-US" dirty="0"/>
          </a:p>
          <a:p>
            <a:r>
              <a:rPr lang="en-US" dirty="0"/>
              <a:t>Commercial fertilizer applications to fields provide nutrients to crops.</a:t>
            </a:r>
          </a:p>
          <a:p>
            <a:r>
              <a:rPr lang="en-US" dirty="0"/>
              <a:t>Manure applications to fields provide nutrients to crops.</a:t>
            </a:r>
          </a:p>
          <a:p>
            <a:endParaRPr lang="en-US" dirty="0"/>
          </a:p>
        </p:txBody>
      </p:sp>
    </p:spTree>
    <p:extLst>
      <p:ext uri="{BB962C8B-B14F-4D97-AF65-F5344CB8AC3E}">
        <p14:creationId xmlns:p14="http://schemas.microsoft.com/office/powerpoint/2010/main" val="4232018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base" latinLnBrk="0" hangingPunct="1">
              <a:lnSpc>
                <a:spcPct val="100000"/>
              </a:lnSpc>
              <a:spcBef>
                <a:spcPct val="30000"/>
              </a:spcBef>
              <a:spcAft>
                <a:spcPct val="0"/>
              </a:spcAft>
              <a:buClrTx/>
              <a:buSzTx/>
              <a:buFontTx/>
              <a:buNone/>
              <a:tabLst/>
              <a:defRPr/>
            </a:pPr>
            <a:r>
              <a:rPr lang="en-US" sz="1200" b="1" i="0" u="none" strike="noStrike" dirty="0">
                <a:solidFill>
                  <a:srgbClr val="000000"/>
                </a:solidFill>
                <a:effectLst/>
                <a:highlight>
                  <a:srgbClr val="F5F5F5"/>
                </a:highlight>
                <a:latin typeface="Calibri" panose="020F0502020204030204" pitchFamily="34" charset="0"/>
              </a:rPr>
              <a:t>N2.2.4  Book value averages can be used to estimate nutrients in manure or manure can be sampled and tested to determine nutrient values.</a:t>
            </a:r>
            <a:endParaRPr lang="en-US" b="0" i="0" dirty="0">
              <a:solidFill>
                <a:srgbClr val="000000"/>
              </a:solidFill>
              <a:effectLst/>
              <a:highlight>
                <a:srgbClr val="F5F5F5"/>
              </a:highlight>
              <a:latin typeface="Arial" panose="020B0604020202020204" pitchFamily="34" charset="0"/>
            </a:endParaRPr>
          </a:p>
          <a:p>
            <a:pPr defTabSz="966612" fontAlgn="base">
              <a:spcBef>
                <a:spcPct val="30000"/>
              </a:spcBef>
              <a:spcAft>
                <a:spcPct val="0"/>
              </a:spcAf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defRPr/>
            </a:pPr>
            <a:r>
              <a:rPr lang="en-US" altLang="en-US" sz="1200" dirty="0">
                <a:solidFill>
                  <a:srgbClr val="000000"/>
                </a:solidFill>
                <a:latin typeface="Arial" panose="020B0604020202020204" pitchFamily="34" charset="0"/>
              </a:rPr>
              <a:t>Determination of the amount of manure generated by a farm is a component of nutrient management planning - particularly if one is planning manure applications in advance. </a:t>
            </a:r>
          </a:p>
          <a:p>
            <a:pPr defTabSz="966612" fontAlgn="base">
              <a:spcBef>
                <a:spcPct val="30000"/>
              </a:spcBef>
              <a:spcAft>
                <a:spcPct val="0"/>
              </a:spcAft>
              <a:defRPr/>
            </a:pPr>
            <a:r>
              <a:rPr lang="en-US" altLang="en-US" sz="1200" dirty="0">
                <a:solidFill>
                  <a:srgbClr val="000000"/>
                </a:solidFill>
                <a:latin typeface="Arial" panose="020B0604020202020204" pitchFamily="34" charset="0"/>
              </a:rPr>
              <a:t>Estimates of a farm’s manure production are also required for NM plans meeting the 590 standard. The information is also needed when designing manure storage facilities. </a:t>
            </a:r>
          </a:p>
          <a:p>
            <a:pPr defTabSz="966612" eaLnBrk="0" fontAlgn="base" hangingPunct="0">
              <a:spcBef>
                <a:spcPct val="30000"/>
              </a:spcBef>
              <a:spcAft>
                <a:spcPct val="0"/>
              </a:spcAft>
              <a:defRPr/>
            </a:pPr>
            <a:r>
              <a:rPr lang="en-US" altLang="en-US" sz="1200" u="sng" dirty="0">
                <a:solidFill>
                  <a:srgbClr val="FF0000"/>
                </a:solidFill>
                <a:latin typeface="Times New Roman" pitchFamily="18" charset="0"/>
              </a:rPr>
              <a:t>Detailed information on manure crediting can be found in the manure mgmt. module of this curriculum</a:t>
            </a:r>
            <a:r>
              <a:rPr lang="en-US" altLang="en-US" sz="1200" dirty="0">
                <a:solidFill>
                  <a:srgbClr val="FF0000"/>
                </a:solidFill>
                <a:latin typeface="Times New Roman" pitchFamily="18" charset="0"/>
              </a:rPr>
              <a:t>.</a:t>
            </a:r>
          </a:p>
          <a:p>
            <a:pPr defTabSz="966612" fontAlgn="base">
              <a:spcBef>
                <a:spcPct val="30000"/>
              </a:spcBef>
              <a:spcAft>
                <a:spcPct val="0"/>
              </a:spcAf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defRPr/>
            </a:pPr>
            <a:r>
              <a:rPr lang="en-US" altLang="en-US" sz="1200" dirty="0">
                <a:solidFill>
                  <a:srgbClr val="000000"/>
                </a:solidFill>
                <a:latin typeface="Arial" panose="020B0604020202020204" pitchFamily="34" charset="0"/>
              </a:rPr>
              <a:t> </a:t>
            </a:r>
          </a:p>
          <a:p>
            <a:pPr defTabSz="966612" fontAlgn="base">
              <a:spcBef>
                <a:spcPct val="30000"/>
              </a:spcBef>
              <a:spcAft>
                <a:spcPct val="0"/>
              </a:spcAft>
              <a:tabLst>
                <a:tab pos="246688" algn="l"/>
              </a:tabLs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tabLst>
                <a:tab pos="246688" algn="l"/>
              </a:tabLst>
              <a:defRPr/>
            </a:pPr>
            <a:endParaRPr lang="en-US" altLang="en-US" sz="120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2914319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highlight>
                  <a:srgbClr val="F5F5F5"/>
                </a:highlight>
                <a:latin typeface="Calibri" panose="020F0502020204030204" pitchFamily="34" charset="0"/>
              </a:rPr>
              <a:t>N2.2.3  Manure nitrogen credits may change by the type of manure, storage, and application method.</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endParaRPr lang="en-US" dirty="0"/>
          </a:p>
        </p:txBody>
      </p:sp>
    </p:spTree>
    <p:extLst>
      <p:ext uri="{BB962C8B-B14F-4D97-AF65-F5344CB8AC3E}">
        <p14:creationId xmlns:p14="http://schemas.microsoft.com/office/powerpoint/2010/main" val="239295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1" i="0" u="none" strike="noStrike" dirty="0">
                <a:solidFill>
                  <a:srgbClr val="0F4761"/>
                </a:solidFill>
                <a:effectLst/>
                <a:highlight>
                  <a:srgbClr val="F5F5F5"/>
                </a:highlight>
                <a:latin typeface="Calibri" panose="020F0502020204030204" pitchFamily="34" charset="0"/>
              </a:rPr>
              <a:t>N2.3.3  A legume credit example: the crop being grown the first year after terminating a good (70-100% stand density) alfalfa stand with greater than 8 inches of regrowth on medium-textured soil should have 190 </a:t>
            </a:r>
            <a:r>
              <a:rPr lang="en-US" sz="1800" b="1" i="0" u="none" strike="noStrike" dirty="0" err="1">
                <a:solidFill>
                  <a:srgbClr val="0F4761"/>
                </a:solidFill>
                <a:effectLst/>
                <a:highlight>
                  <a:srgbClr val="F5F5F5"/>
                </a:highlight>
                <a:latin typeface="Calibri" panose="020F0502020204030204" pitchFamily="34" charset="0"/>
              </a:rPr>
              <a:t>lb</a:t>
            </a:r>
            <a:r>
              <a:rPr lang="en-US" sz="1800" b="1" i="0" u="none" strike="noStrike" dirty="0">
                <a:solidFill>
                  <a:srgbClr val="0F4761"/>
                </a:solidFill>
                <a:effectLst/>
                <a:highlight>
                  <a:srgbClr val="F5F5F5"/>
                </a:highlight>
                <a:latin typeface="Calibri" panose="020F0502020204030204" pitchFamily="34" charset="0"/>
              </a:rPr>
              <a:t>/a nitrogen subtracted from the base N recommendation. </a:t>
            </a:r>
            <a:r>
              <a:rPr lang="en-US" sz="18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F4761"/>
                </a:solidFill>
                <a:effectLst/>
                <a:highlight>
                  <a:srgbClr val="F5F5F5"/>
                </a:highlight>
                <a:latin typeface="Calibri" panose="020F0502020204030204" pitchFamily="34" charset="0"/>
              </a:rPr>
              <a:t>N2.3.4  With the MRTN approach to nitrogen recommendations for corn, any soybean nitrogen credit is accounted for in the base recommendation.</a:t>
            </a:r>
            <a:r>
              <a:rPr lang="en-US" sz="1800" b="1" i="0" u="none" strike="noStrike" dirty="0">
                <a:solidFill>
                  <a:srgbClr val="FF0000"/>
                </a:solidFill>
                <a:effectLst/>
                <a:highlight>
                  <a:srgbClr val="F5F5F5"/>
                </a:highlight>
                <a:latin typeface="Calibri" panose="020F0502020204030204" pitchFamily="34" charset="0"/>
              </a:rPr>
              <a:t>  </a:t>
            </a:r>
            <a:r>
              <a:rPr lang="en-US" sz="18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endParaRPr lang="en-US" dirty="0"/>
          </a:p>
        </p:txBody>
      </p:sp>
    </p:spTree>
    <p:extLst>
      <p:ext uri="{BB962C8B-B14F-4D97-AF65-F5344CB8AC3E}">
        <p14:creationId xmlns:p14="http://schemas.microsoft.com/office/powerpoint/2010/main" val="216871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N1.1.2  Nitrogen deficiency symptoms (yellowing) occur in older leaves.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N1.1.3  Excessively green plants at the end of summer can indicate too much nitrogen was available to the plant.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endParaRPr lang="en-US" dirty="0"/>
          </a:p>
        </p:txBody>
      </p:sp>
    </p:spTree>
    <p:extLst>
      <p:ext uri="{BB962C8B-B14F-4D97-AF65-F5344CB8AC3E}">
        <p14:creationId xmlns:p14="http://schemas.microsoft.com/office/powerpoint/2010/main" val="1217400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F4761"/>
                </a:solidFill>
                <a:effectLst/>
                <a:highlight>
                  <a:srgbClr val="F5F5F5"/>
                </a:highlight>
                <a:latin typeface="Calibri" panose="020F0502020204030204" pitchFamily="34" charset="0"/>
              </a:rPr>
              <a:t>N2.3.1  Legumes interact with soil bacteria to biologically fix nitrogen for the plant. After the legume is harvested, there is still plant-available nitrogen in the soil for the next crop. This nitrogen needs to be credited to the base N recommendation.</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E0A6372-58AE-4445-9253-F3617B069832}" type="slidenum">
              <a:rPr lang="en-US" smtClean="0"/>
              <a:t>30</a:t>
            </a:fld>
            <a:endParaRPr lang="en-US" dirty="0"/>
          </a:p>
        </p:txBody>
      </p:sp>
    </p:spTree>
    <p:extLst>
      <p:ext uri="{BB962C8B-B14F-4D97-AF65-F5344CB8AC3E}">
        <p14:creationId xmlns:p14="http://schemas.microsoft.com/office/powerpoint/2010/main" val="31113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F4761"/>
                </a:solidFill>
                <a:effectLst/>
                <a:highlight>
                  <a:srgbClr val="F5F5F5"/>
                </a:highlight>
                <a:latin typeface="Calibri" panose="020F0502020204030204" pitchFamily="34" charset="0"/>
              </a:rPr>
              <a:t>N2.3.2  The amount of nitrogen credited varies by the legume crop, stand density, soil type, and harvest management.</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endParaRPr lang="en-US" dirty="0"/>
          </a:p>
        </p:txBody>
      </p:sp>
    </p:spTree>
    <p:extLst>
      <p:ext uri="{BB962C8B-B14F-4D97-AF65-F5344CB8AC3E}">
        <p14:creationId xmlns:p14="http://schemas.microsoft.com/office/powerpoint/2010/main" val="2977894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A6372-58AE-4445-9253-F3617B069832}" type="slidenum">
              <a:rPr lang="en-US" smtClean="0"/>
              <a:t>32</a:t>
            </a:fld>
            <a:endParaRPr lang="en-US" dirty="0"/>
          </a:p>
        </p:txBody>
      </p:sp>
    </p:spTree>
    <p:extLst>
      <p:ext uri="{BB962C8B-B14F-4D97-AF65-F5344CB8AC3E}">
        <p14:creationId xmlns:p14="http://schemas.microsoft.com/office/powerpoint/2010/main" val="1486641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spcBef>
                <a:spcPct val="30000"/>
              </a:spcBef>
              <a:spcAft>
                <a:spcPct val="0"/>
              </a:spcAft>
              <a:defRPr/>
            </a:pPr>
            <a:r>
              <a:rPr lang="en-US" altLang="en-US" sz="1200" dirty="0">
                <a:solidFill>
                  <a:srgbClr val="000000"/>
                </a:solidFill>
                <a:latin typeface="Arial" panose="020B0604020202020204" pitchFamily="34" charset="0"/>
              </a:rPr>
              <a:t>Lower temperatures delay N conversions to nitrate - which is the most mobile form of N.</a:t>
            </a:r>
          </a:p>
          <a:p>
            <a:pPr defTabSz="966612" fontAlgn="base">
              <a:spcBef>
                <a:spcPct val="30000"/>
              </a:spcBef>
              <a:spcAft>
                <a:spcPct val="0"/>
              </a:spcAft>
              <a:defRPr/>
            </a:pPr>
            <a:r>
              <a:rPr lang="en-US" altLang="en-US" sz="1200" dirty="0">
                <a:solidFill>
                  <a:srgbClr val="000000"/>
                </a:solidFill>
                <a:latin typeface="Arial" panose="020B0604020202020204" pitchFamily="34" charset="0"/>
              </a:rPr>
              <a:t>Remember: The assumption of 70% loss of N (total vs. available). (i.e. Losses of N are accounted when determining N credits.) </a:t>
            </a:r>
          </a:p>
          <a:p>
            <a:pPr defTabSz="966612" fontAlgn="base">
              <a:spcBef>
                <a:spcPct val="30000"/>
              </a:spcBef>
              <a:spcAft>
                <a:spcPct val="0"/>
              </a:spcAft>
              <a:tabLst>
                <a:tab pos="246688" algn="l"/>
              </a:tabLs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tabLst>
                <a:tab pos="246688" algn="l"/>
              </a:tabLst>
              <a:defRPr/>
            </a:pPr>
            <a:endParaRPr lang="en-US" altLang="en-US" sz="1200" dirty="0">
              <a:solidFill>
                <a:srgbClr val="000000"/>
              </a:solidFill>
              <a:latin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latin typeface="Times New Roman" pitchFamily="18" charset="0"/>
              </a:rPr>
              <a:t>N credits are present regardless of the methods used to kill the stand  - tillage, herbicide, winter-kill, etc.</a:t>
            </a:r>
          </a:p>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Remember mineralization is temperature dependent. A cool spring may cause early season N deficiency symptoms. In almost all years, the corn will catch up as N is released with warmer temperatures.</a:t>
            </a:r>
          </a:p>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Also remember N leaches. Abundant precipitation in the spring has the potential to result in loss of N - regardless of the source.</a:t>
            </a:r>
          </a:p>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 </a:t>
            </a:r>
          </a:p>
          <a:p>
            <a:pPr defTabSz="966612" fontAlgn="base">
              <a:spcBef>
                <a:spcPct val="30000"/>
              </a:spcBef>
              <a:spcAft>
                <a:spcPct val="0"/>
              </a:spcAft>
              <a:defRPr/>
            </a:pPr>
            <a:r>
              <a:rPr lang="en-US" altLang="en-US" sz="1200" dirty="0">
                <a:solidFill>
                  <a:srgbClr val="000000"/>
                </a:solidFill>
                <a:latin typeface="Arial" panose="020B0604020202020204" pitchFamily="34" charset="0"/>
              </a:rPr>
              <a:t> </a:t>
            </a:r>
            <a:endParaRPr lang="en-US" altLang="en-US" sz="1200" dirty="0">
              <a:solidFill>
                <a:srgbClr val="FF0000"/>
              </a:solidFill>
              <a:latin typeface="Times New Roman" pitchFamily="18" charset="0"/>
            </a:endParaRPr>
          </a:p>
          <a:p>
            <a:pPr defTabSz="966612" fontAlgn="base">
              <a:spcBef>
                <a:spcPct val="30000"/>
              </a:spcBef>
              <a:spcAft>
                <a:spcPct val="0"/>
              </a:spcAf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defRPr/>
            </a:pPr>
            <a:r>
              <a:rPr lang="en-US" altLang="en-US" sz="1200" dirty="0">
                <a:solidFill>
                  <a:srgbClr val="000000"/>
                </a:solidFill>
                <a:latin typeface="Arial" panose="020B0604020202020204" pitchFamily="34" charset="0"/>
              </a:rPr>
              <a:t> </a:t>
            </a:r>
          </a:p>
          <a:p>
            <a:pPr defTabSz="966612" fontAlgn="base">
              <a:spcBef>
                <a:spcPct val="30000"/>
              </a:spcBef>
              <a:spcAft>
                <a:spcPct val="0"/>
              </a:spcAft>
              <a:tabLst>
                <a:tab pos="246688" algn="l"/>
              </a:tabLs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tabLst>
                <a:tab pos="246688" algn="l"/>
              </a:tabLst>
              <a:defRPr/>
            </a:pPr>
            <a:endParaRPr lang="en-US" altLang="en-US" sz="1200" dirty="0">
              <a:solidFill>
                <a:srgbClr val="000000"/>
              </a:solidFill>
              <a:latin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3047994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Both tests measure soil nitrogen (in the nitrate form) that has carried over from the previous growing season and is available to this year’s crop.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p:txBody>
      </p:sp>
      <p:sp>
        <p:nvSpPr>
          <p:cNvPr id="4" name="Slide Number Placeholder 3"/>
          <p:cNvSpPr>
            <a:spLocks noGrp="1"/>
          </p:cNvSpPr>
          <p:nvPr>
            <p:ph type="sldNum" sz="quarter" idx="10"/>
          </p:nvPr>
        </p:nvSpPr>
        <p:spPr>
          <a:xfrm>
            <a:off x="4143587" y="9119474"/>
            <a:ext cx="3169920" cy="481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F5306-C898-4280-AD85-E5E53816D5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a:xfrm>
            <a:off x="4143587" y="0"/>
            <a:ext cx="3169920" cy="48172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083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400" b="1" i="0" dirty="0">
                <a:solidFill>
                  <a:srgbClr val="000000"/>
                </a:solidFill>
                <a:effectLst/>
                <a:highlight>
                  <a:srgbClr val="FFFFFF"/>
                </a:highlight>
                <a:latin typeface="Calibri" panose="020F0502020204030204" pitchFamily="34" charset="0"/>
              </a:rPr>
              <a:t>N3.1.1  The PPNT assesses nitrate carry-over from the previous growing season and is used to adjust preplant or sidedress</a:t>
            </a:r>
            <a:r>
              <a:rPr lang="en-US" sz="1400" b="0" i="0" dirty="0">
                <a:solidFill>
                  <a:srgbClr val="000000"/>
                </a:solidFill>
                <a:effectLst/>
                <a:highlight>
                  <a:srgbClr val="FFFFFF"/>
                </a:highlight>
                <a:latin typeface="Calibri" panose="020F0502020204030204" pitchFamily="34" charset="0"/>
              </a:rPr>
              <a:t> </a:t>
            </a:r>
            <a:endParaRPr lang="en-US" sz="1400" b="0" i="0" dirty="0">
              <a:solidFill>
                <a:srgbClr val="000000"/>
              </a:solidFill>
              <a:effectLst/>
              <a:highlight>
                <a:srgbClr val="FFFFFF"/>
              </a:highlight>
              <a:latin typeface="Segoe UI" panose="020B0502040204020203" pitchFamily="34" charset="0"/>
            </a:endParaRPr>
          </a:p>
          <a:p>
            <a:pPr algn="l" rtl="0" fontAlgn="base"/>
            <a:r>
              <a:rPr lang="en-US" sz="1400" b="1" i="0" dirty="0">
                <a:solidFill>
                  <a:srgbClr val="000000"/>
                </a:solidFill>
                <a:effectLst/>
                <a:highlight>
                  <a:srgbClr val="FFFFFF"/>
                </a:highlight>
                <a:latin typeface="Calibri" panose="020F0502020204030204" pitchFamily="34" charset="0"/>
              </a:rPr>
              <a:t>N application rates for corn and wheat.</a:t>
            </a:r>
            <a:r>
              <a:rPr lang="en-US" sz="1400" b="0" i="0" dirty="0">
                <a:solidFill>
                  <a:srgbClr val="000000"/>
                </a:solidFill>
                <a:effectLst/>
                <a:highlight>
                  <a:srgbClr val="FFFFFF"/>
                </a:highlight>
                <a:latin typeface="Calibri" panose="020F0502020204030204" pitchFamily="34" charset="0"/>
              </a:rPr>
              <a:t> </a:t>
            </a:r>
            <a:endParaRPr lang="en-US" sz="1400" b="0" i="0" dirty="0">
              <a:solidFill>
                <a:srgbClr val="000000"/>
              </a:solidFill>
              <a:effectLst/>
              <a:highlight>
                <a:srgbClr val="FFFFFF"/>
              </a:highlight>
              <a:latin typeface="Segoe UI" panose="020B0502040204020203" pitchFamily="34" charset="0"/>
            </a:endParaRPr>
          </a:p>
          <a:p>
            <a:pPr algn="l" rtl="0" fontAlgn="base"/>
            <a:r>
              <a:rPr lang="en-US" sz="1400" b="1" i="0" dirty="0">
                <a:solidFill>
                  <a:srgbClr val="000000"/>
                </a:solidFill>
                <a:effectLst/>
                <a:highlight>
                  <a:srgbClr val="FFFFFF"/>
                </a:highlight>
                <a:latin typeface="Calibri" panose="020F0502020204030204" pitchFamily="34" charset="0"/>
              </a:rPr>
              <a:t>N3.1.2  PPNT soil samples are collected in the early spring after frost has dissipated and prior to planting or any preplant</a:t>
            </a:r>
            <a:r>
              <a:rPr lang="en-US" sz="1400" b="0" i="0" dirty="0">
                <a:solidFill>
                  <a:srgbClr val="000000"/>
                </a:solidFill>
                <a:effectLst/>
                <a:highlight>
                  <a:srgbClr val="FFFFFF"/>
                </a:highlight>
                <a:latin typeface="Calibri" panose="020F0502020204030204" pitchFamily="34" charset="0"/>
              </a:rPr>
              <a:t> </a:t>
            </a:r>
            <a:endParaRPr lang="en-US" sz="1400" b="0" i="0" dirty="0">
              <a:solidFill>
                <a:srgbClr val="000000"/>
              </a:solidFill>
              <a:effectLst/>
              <a:highlight>
                <a:srgbClr val="FFFFFF"/>
              </a:highlight>
              <a:latin typeface="Segoe UI" panose="020B0502040204020203" pitchFamily="34" charset="0"/>
            </a:endParaRPr>
          </a:p>
          <a:p>
            <a:pPr algn="l" rtl="0" fontAlgn="base"/>
            <a:r>
              <a:rPr lang="en-US" sz="1400" b="1" i="0" dirty="0">
                <a:solidFill>
                  <a:srgbClr val="000000"/>
                </a:solidFill>
                <a:effectLst/>
                <a:highlight>
                  <a:srgbClr val="FFFFFF"/>
                </a:highlight>
                <a:latin typeface="Calibri" panose="020F0502020204030204" pitchFamily="34" charset="0"/>
              </a:rPr>
              <a:t>applications of N. PPNT samples are collected in 0 to 1-foot and 1 to 2-foot depth increments from the soil profile.</a:t>
            </a:r>
            <a:r>
              <a:rPr lang="en-US" sz="1400" b="0" i="0" dirty="0">
                <a:solidFill>
                  <a:srgbClr val="000000"/>
                </a:solidFill>
                <a:effectLst/>
                <a:highlight>
                  <a:srgbClr val="FFFFFF"/>
                </a:highlight>
                <a:latin typeface="Calibri" panose="020F0502020204030204" pitchFamily="34" charset="0"/>
              </a:rPr>
              <a:t> </a:t>
            </a:r>
            <a:endParaRPr lang="en-US" sz="1400" b="0" i="0" dirty="0">
              <a:solidFill>
                <a:srgbClr val="000000"/>
              </a:solidFill>
              <a:effectLst/>
              <a:highlight>
                <a:srgbClr val="FFFFFF"/>
              </a:highlight>
              <a:latin typeface="Segoe UI" panose="020B0502040204020203" pitchFamily="34" charset="0"/>
            </a:endParaRPr>
          </a:p>
          <a:p>
            <a:pPr algn="l" rtl="0" fontAlgn="base"/>
            <a:r>
              <a:rPr lang="en-US" sz="1400" b="1" i="0" dirty="0">
                <a:solidFill>
                  <a:srgbClr val="000000"/>
                </a:solidFill>
                <a:effectLst/>
                <a:highlight>
                  <a:srgbClr val="FFFFFF"/>
                </a:highlight>
                <a:latin typeface="Calibri" panose="020F0502020204030204" pitchFamily="34" charset="0"/>
              </a:rPr>
              <a:t>N3.1.3  PPNT credits (from lab results) should be subtracted from MRTN recommendations.</a:t>
            </a:r>
            <a:r>
              <a:rPr lang="en-US" sz="1400" b="0" i="0" dirty="0">
                <a:solidFill>
                  <a:srgbClr val="000000"/>
                </a:solidFill>
                <a:effectLst/>
                <a:highlight>
                  <a:srgbClr val="FFFFFF"/>
                </a:highlight>
                <a:latin typeface="Calibri" panose="020F0502020204030204" pitchFamily="34" charset="0"/>
              </a:rPr>
              <a:t> </a:t>
            </a:r>
            <a:endParaRPr lang="en-US" sz="1400" b="0" i="0" dirty="0">
              <a:solidFill>
                <a:srgbClr val="000000"/>
              </a:solidFill>
              <a:effectLst/>
              <a:highlight>
                <a:srgbClr val="FFFFFF"/>
              </a:highlight>
              <a:latin typeface="Segoe UI" panose="020B0502040204020203" pitchFamily="34" charset="0"/>
            </a:endParaRPr>
          </a:p>
          <a:p>
            <a:pPr defTabSz="966612" eaLnBrk="0" fontAlgn="base" hangingPunct="0">
              <a:spcBef>
                <a:spcPct val="30000"/>
              </a:spcBef>
              <a:spcAft>
                <a:spcPct val="0"/>
              </a:spcAft>
              <a:tabLst>
                <a:tab pos="243332" algn="l"/>
              </a:tabLst>
              <a:defRPr/>
            </a:pPr>
            <a:endParaRPr lang="en-US" altLang="en-US" sz="1300" dirty="0">
              <a:solidFill>
                <a:srgbClr val="000000"/>
              </a:solidFill>
              <a:latin typeface="Times New Roman" pitchFamily="18" charset="0"/>
            </a:endParaRPr>
          </a:p>
        </p:txBody>
      </p:sp>
      <p:sp>
        <p:nvSpPr>
          <p:cNvPr id="4" name="Slide Number Placeholder 3"/>
          <p:cNvSpPr>
            <a:spLocks noGrp="1"/>
          </p:cNvSpPr>
          <p:nvPr>
            <p:ph type="sldNum" sz="quarter" idx="10"/>
          </p:nvPr>
        </p:nvSpPr>
        <p:spPr>
          <a:xfrm>
            <a:off x="4143587" y="9119474"/>
            <a:ext cx="3169920" cy="481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F5306-C898-4280-AD85-E5E53816D5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a:xfrm>
            <a:off x="4143587" y="0"/>
            <a:ext cx="3169920" cy="48172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895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400" b="1" i="0" dirty="0">
                <a:solidFill>
                  <a:srgbClr val="000000"/>
                </a:solidFill>
                <a:effectLst/>
                <a:highlight>
                  <a:srgbClr val="FFFFFF"/>
                </a:highlight>
                <a:latin typeface="Calibri" panose="020F0502020204030204" pitchFamily="34" charset="0"/>
              </a:rPr>
              <a:t>N3.2.1  The PSNT assesses early season N mineralization, as well as N carry-over from the previous growing season and is used to adjust sidedress N application rate to corn.</a:t>
            </a:r>
            <a:r>
              <a:rPr lang="en-US" sz="1400" b="0" i="0" dirty="0">
                <a:solidFill>
                  <a:srgbClr val="000000"/>
                </a:solidFill>
                <a:effectLst/>
                <a:highlight>
                  <a:srgbClr val="FFFFFF"/>
                </a:highlight>
                <a:latin typeface="Calibri" panose="020F0502020204030204" pitchFamily="34" charset="0"/>
              </a:rPr>
              <a:t> </a:t>
            </a:r>
            <a:endParaRPr lang="en-US" sz="1400" b="0" i="0" dirty="0">
              <a:solidFill>
                <a:srgbClr val="000000"/>
              </a:solidFill>
              <a:effectLst/>
              <a:highlight>
                <a:srgbClr val="FFFFFF"/>
              </a:highlight>
              <a:latin typeface="Segoe UI" panose="020B0502040204020203" pitchFamily="34" charset="0"/>
            </a:endParaRPr>
          </a:p>
          <a:p>
            <a:pPr algn="l" rtl="0" fontAlgn="base"/>
            <a:r>
              <a:rPr lang="en-US" sz="1400" b="1" i="0" dirty="0">
                <a:solidFill>
                  <a:srgbClr val="000000"/>
                </a:solidFill>
                <a:effectLst/>
                <a:highlight>
                  <a:srgbClr val="FFFFFF"/>
                </a:highlight>
                <a:latin typeface="Calibri" panose="020F0502020204030204" pitchFamily="34" charset="0"/>
              </a:rPr>
              <a:t>N3.2.2  PSNT soil samples should be collected when corn is at V3 to V5 (approximately 6 to 12 inches tall) or approximately two weeks before a planned sidedress N application. PSNT samples are collected from the top 1 foot of the soil profile. </a:t>
            </a:r>
            <a:r>
              <a:rPr lang="en-US" sz="1400" b="0" i="0" dirty="0">
                <a:solidFill>
                  <a:srgbClr val="000000"/>
                </a:solidFill>
                <a:effectLst/>
                <a:highlight>
                  <a:srgbClr val="FFFFFF"/>
                </a:highlight>
                <a:latin typeface="Calibri" panose="020F0502020204030204" pitchFamily="34" charset="0"/>
              </a:rPr>
              <a:t> </a:t>
            </a:r>
            <a:endParaRPr lang="en-US" sz="1400" b="0" i="0" dirty="0">
              <a:solidFill>
                <a:srgbClr val="000000"/>
              </a:solidFill>
              <a:effectLst/>
              <a:highlight>
                <a:srgbClr val="FFFFFF"/>
              </a:highlight>
              <a:latin typeface="Segoe UI" panose="020B0502040204020203" pitchFamily="34" charset="0"/>
            </a:endParaRPr>
          </a:p>
          <a:p>
            <a:pPr algn="l" rtl="0" fontAlgn="base"/>
            <a:r>
              <a:rPr lang="en-US" sz="1400" b="1" i="0" dirty="0">
                <a:solidFill>
                  <a:srgbClr val="000000"/>
                </a:solidFill>
                <a:effectLst/>
                <a:highlight>
                  <a:srgbClr val="FFFFFF"/>
                </a:highlight>
                <a:latin typeface="Calibri" panose="020F0502020204030204" pitchFamily="34" charset="0"/>
              </a:rPr>
              <a:t>N3.2.3  PSNT credits (from lab results) should be subtracted from the MRTN sidedress recommendation.</a:t>
            </a:r>
            <a:r>
              <a:rPr lang="en-US" sz="1400" b="0" i="0" dirty="0">
                <a:solidFill>
                  <a:srgbClr val="000000"/>
                </a:solidFill>
                <a:effectLst/>
                <a:highlight>
                  <a:srgbClr val="FFFFFF"/>
                </a:highlight>
                <a:latin typeface="Calibri" panose="020F0502020204030204" pitchFamily="34" charset="0"/>
              </a:rPr>
              <a:t> </a:t>
            </a:r>
            <a:endParaRPr lang="en-US" sz="1400" b="0" i="0" dirty="0">
              <a:solidFill>
                <a:srgbClr val="000000"/>
              </a:solidFill>
              <a:effectLst/>
              <a:highlight>
                <a:srgbClr val="FFFFFF"/>
              </a:highlight>
              <a:latin typeface="Segoe UI" panose="020B0502040204020203" pitchFamily="34" charset="0"/>
            </a:endParaRPr>
          </a:p>
          <a:p>
            <a:pPr defTabSz="966612" eaLnBrk="0" fontAlgn="base" hangingPunct="0">
              <a:spcBef>
                <a:spcPct val="30000"/>
              </a:spcBef>
              <a:spcAft>
                <a:spcPct val="0"/>
              </a:spcAft>
              <a:tabLst>
                <a:tab pos="243332" algn="l"/>
              </a:tabLst>
              <a:defRPr/>
            </a:pPr>
            <a:endParaRPr lang="en-US" altLang="en-US" sz="1300" dirty="0">
              <a:solidFill>
                <a:srgbClr val="000000"/>
              </a:solidFill>
              <a:latin typeface="Times New Roman" pitchFamily="18" charset="0"/>
            </a:endParaRP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Not used on soybeans because recommendations for corn following soybeans already account for N availability based upon the rotation effect. Therefore rates should not be </a:t>
            </a:r>
            <a:r>
              <a:rPr lang="en-US" altLang="en-US" sz="1300">
                <a:solidFill>
                  <a:srgbClr val="000000"/>
                </a:solidFill>
                <a:latin typeface="Times New Roman" pitchFamily="18" charset="0"/>
              </a:rPr>
              <a:t>adjusted using PSNT.</a:t>
            </a:r>
            <a:endParaRPr lang="en-US" altLang="en-US" sz="1300" dirty="0">
              <a:solidFill>
                <a:srgbClr val="000000"/>
              </a:solidFill>
              <a:latin typeface="Times New Roman" pitchFamily="18" charset="0"/>
            </a:endParaRPr>
          </a:p>
        </p:txBody>
      </p:sp>
      <p:sp>
        <p:nvSpPr>
          <p:cNvPr id="4" name="Slide Number Placeholder 3"/>
          <p:cNvSpPr>
            <a:spLocks noGrp="1"/>
          </p:cNvSpPr>
          <p:nvPr>
            <p:ph type="sldNum" sz="quarter" idx="10"/>
          </p:nvPr>
        </p:nvSpPr>
        <p:spPr>
          <a:xfrm>
            <a:off x="4143587" y="9119474"/>
            <a:ext cx="3169920" cy="481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F5306-C898-4280-AD85-E5E53816D5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a:xfrm>
            <a:off x="4143587" y="0"/>
            <a:ext cx="3169920" cy="48172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219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tabLst>
                <a:tab pos="243332" algn="l"/>
              </a:tabLs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p:txBody>
      </p:sp>
      <p:sp>
        <p:nvSpPr>
          <p:cNvPr id="4" name="Slide Number Placeholder 3"/>
          <p:cNvSpPr>
            <a:spLocks noGrp="1"/>
          </p:cNvSpPr>
          <p:nvPr>
            <p:ph type="sldNum" sz="quarter" idx="10"/>
          </p:nvPr>
        </p:nvSpPr>
        <p:spPr>
          <a:xfrm>
            <a:off x="4143587" y="9119474"/>
            <a:ext cx="3169920" cy="481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4F5306-C898-4280-AD85-E5E53816D5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a:xfrm>
            <a:off x="4143587" y="0"/>
            <a:ext cx="3169920" cy="48172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296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dirty="0">
                <a:solidFill>
                  <a:srgbClr val="000000"/>
                </a:solidFill>
                <a:effectLst/>
                <a:highlight>
                  <a:srgbClr val="FFFFFF"/>
                </a:highlight>
                <a:latin typeface="Calibri" panose="020F0502020204030204" pitchFamily="34" charset="0"/>
              </a:rPr>
              <a:t>N3.3.1  The end of season stalk nitrate test can help evaluate current N management strategies for a field. Plants that have received inadequate N will remove N from the lower stalk and leaves during the grain filling period, while those that have received more N than needed to attain maximum yields, tend to accumulate nitrate-N in the lower stalks at the end of the season. Test results can help modify and improve future N management strategies.</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1" i="0" dirty="0">
                <a:solidFill>
                  <a:srgbClr val="000000"/>
                </a:solidFill>
                <a:effectLst/>
                <a:highlight>
                  <a:srgbClr val="FFFFFF"/>
                </a:highlight>
                <a:latin typeface="Calibri" panose="020F0502020204030204" pitchFamily="34" charset="0"/>
              </a:rPr>
              <a:t>N3.3.2  Plant tissue analysis provides the concentration of N, P, K, Ca, Mg, S, Zn, Mn, B, Cu, and Fe in the plant sample. It is important to follow crop-specific guidelines for plant sampling. These sampling guidelines include stage of growth, plant part, and sample size for diagnostic plant tissue analysis.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1" i="0" dirty="0">
                <a:solidFill>
                  <a:srgbClr val="000000"/>
                </a:solidFill>
                <a:effectLst/>
                <a:highlight>
                  <a:srgbClr val="FFFFFF"/>
                </a:highlight>
                <a:latin typeface="Calibri" panose="020F0502020204030204" pitchFamily="34" charset="0"/>
              </a:rPr>
              <a:t>N3.3.3  Normalized Difference Vegetation Index (NDVI) and Normalized Difference </a:t>
            </a:r>
            <a:r>
              <a:rPr lang="en-US" sz="1200" b="1" i="0" dirty="0" err="1">
                <a:solidFill>
                  <a:srgbClr val="000000"/>
                </a:solidFill>
                <a:effectLst/>
                <a:highlight>
                  <a:srgbClr val="FFFFFF"/>
                </a:highlight>
                <a:latin typeface="Calibri" panose="020F0502020204030204" pitchFamily="34" charset="0"/>
              </a:rPr>
              <a:t>RedEdge</a:t>
            </a:r>
            <a:r>
              <a:rPr lang="en-US" sz="1200" b="1" i="0" dirty="0">
                <a:solidFill>
                  <a:srgbClr val="000000"/>
                </a:solidFill>
                <a:effectLst/>
                <a:highlight>
                  <a:srgbClr val="FFFFFF"/>
                </a:highlight>
                <a:latin typeface="Calibri" panose="020F0502020204030204" pitchFamily="34" charset="0"/>
              </a:rPr>
              <a:t> (NDRE) are measures of the state of plant health based on how the plant reflects light at certain frequencies. These indexes give a full picture of chlorophyll content which is one of the main nitrogen indicators. It is important to understand that these are newer technologies and their direct application to fertilizer rate has not yet been confirmed.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866422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81765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1" i="0" u="none" strike="noStrike" dirty="0">
                <a:solidFill>
                  <a:srgbClr val="0F4761"/>
                </a:solidFill>
                <a:effectLst/>
                <a:highlight>
                  <a:srgbClr val="F5F5F5"/>
                </a:highlight>
                <a:latin typeface="Calibri" panose="020F0502020204030204" pitchFamily="34" charset="0"/>
              </a:rPr>
              <a:t>N1.2.1  Nitrogen is present in several forms, some available and some not available for plant uptake.</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N1.2.2  Nitrogen is added into an agricultural system via biological fixation by legume plants, soil organic matter, crop residue, manures and biosolids, commercial fertilizer, and atmospheric fixation and deposition.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N1.2.3  During the normal nitrogen cycle, nitrogen can be lost via denitrification, volatilization, leaching, and NH4+ fixation.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N1.2.4  Nitrogen losses in an agronomic cropping system include harvest, leaching, runoff and erosion.</a:t>
            </a:r>
            <a:endParaRPr lang="en-US" b="0" i="0" dirty="0">
              <a:solidFill>
                <a:srgbClr val="000000"/>
              </a:solidFill>
              <a:effectLst/>
              <a:highlight>
                <a:srgbClr val="F5F5F5"/>
              </a:highlight>
              <a:latin typeface="Arial" panose="020B0604020202020204" pitchFamily="34" charset="0"/>
            </a:endParaRPr>
          </a:p>
          <a:p>
            <a:endParaRPr lang="en-US" dirty="0"/>
          </a:p>
          <a:p>
            <a:endParaRPr lang="en-US" dirty="0"/>
          </a:p>
          <a:p>
            <a:r>
              <a:rPr lang="en-US" dirty="0"/>
              <a:t>Atmosphere contains 78% nitrogen as N</a:t>
            </a:r>
            <a:r>
              <a:rPr lang="en-US" baseline="-25000" dirty="0"/>
              <a:t>2 </a:t>
            </a:r>
            <a:r>
              <a:rPr lang="en-US" dirty="0"/>
              <a:t>gas - Plants cannot use this N directly</a:t>
            </a:r>
          </a:p>
          <a:p>
            <a:r>
              <a:rPr lang="en-US" dirty="0"/>
              <a:t>Plants use N in ammonium (NH4+) and nitrate (NO3-) forms</a:t>
            </a:r>
          </a:p>
          <a:p>
            <a:r>
              <a:rPr lang="en-US" dirty="0"/>
              <a:t>Nitrogen from air must be converted for plant use</a:t>
            </a:r>
          </a:p>
          <a:p>
            <a:pPr lvl="1"/>
            <a:r>
              <a:rPr lang="en-US" dirty="0"/>
              <a:t>Biological fixation (Rhizobia bacteria and legumes)</a:t>
            </a:r>
          </a:p>
          <a:p>
            <a:pPr lvl="1"/>
            <a:r>
              <a:rPr lang="en-US" dirty="0"/>
              <a:t>Chemical fixation (fertilizers)</a:t>
            </a:r>
          </a:p>
          <a:p>
            <a:r>
              <a:rPr lang="en-US" dirty="0"/>
              <a:t>Nitrogen can also be provided through Soil Organic Matter</a:t>
            </a:r>
          </a:p>
          <a:p>
            <a:endParaRPr lang="en-US" dirty="0"/>
          </a:p>
        </p:txBody>
      </p:sp>
    </p:spTree>
    <p:extLst>
      <p:ext uri="{BB962C8B-B14F-4D97-AF65-F5344CB8AC3E}">
        <p14:creationId xmlns:p14="http://schemas.microsoft.com/office/powerpoint/2010/main" val="1201435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N4.1.1  Nitrogen fertilizers commonly used in Wisconsin includes urea (46% N), ammonium sulfate (21% N), anhydrous ammonia (82% N), 28% urea ammonium nitrate (UAN), 32% urea ammonium nitrate (UAN).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2345501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N4.1.2  Nitrogen fertilizers are interchangeable, however, due to application methods of liquid, dry, and gas products, application timing may heavily influence fertilizer type purchased.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233866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N4.1.3  Nitrogen application rates are adjusted based on previous crop and nutrient credits from manure and legumes.</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041472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N4.1.4  Fertilizer blends are commonly applied to Wisconsin field crops needing nitrogen and other macronutrients; these blends are based on application rate, soil test value, crop need, and fertilizer product purchased.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3037290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5042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4211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6246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N4.2.1  The best times to apply nitrogen in Wisconsin depends on soil type and soil temperature. Generally, from a water quality protection and farm economics perspective, fall applications of commercial fertilizer nitrogen should be avoided.</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2867402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854D8-9694-373F-F7C2-24B36B36F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55360-8A54-9829-0663-B6F9D33CB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49745-6DDD-F58E-44E6-42E7958784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N4.2.1  The best times to apply nitrogen in Wisconsin depends on soil type and soil temperature. Generally, from a water quality protection and farm economics perspective, fall applications of commercial fertilizer nitrogen should be avoided.</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165343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N4.2.2 The best time to apply manure in Wisconsin is prior to planting or after soil temperatures have dropped below 50 degrees F in the fall.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233471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This process is time and temperature dependent.</a:t>
            </a:r>
          </a:p>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Process begins with soil temps &gt; 50 degrees F and accelerates with warmer temps.</a:t>
            </a:r>
          </a:p>
          <a:p>
            <a:endParaRPr lang="en-US" dirty="0"/>
          </a:p>
        </p:txBody>
      </p:sp>
      <p:sp>
        <p:nvSpPr>
          <p:cNvPr id="4" name="Slide Number Placeholder 3"/>
          <p:cNvSpPr>
            <a:spLocks noGrp="1"/>
          </p:cNvSpPr>
          <p:nvPr>
            <p:ph type="sldNum" sz="quarter" idx="5"/>
          </p:nvPr>
        </p:nvSpPr>
        <p:spPr/>
        <p:txBody>
          <a:bodyPr/>
          <a:lstStyle/>
          <a:p>
            <a:fld id="{007AD4E3-036A-4E3C-8A8D-F78F8F1F69F8}" type="slidenum">
              <a:rPr lang="en-US" smtClean="0"/>
              <a:t>6</a:t>
            </a:fld>
            <a:endParaRPr lang="en-US"/>
          </a:p>
        </p:txBody>
      </p:sp>
    </p:spTree>
    <p:extLst>
      <p:ext uri="{BB962C8B-B14F-4D97-AF65-F5344CB8AC3E}">
        <p14:creationId xmlns:p14="http://schemas.microsoft.com/office/powerpoint/2010/main" val="2981694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dirty="0">
                <a:solidFill>
                  <a:srgbClr val="000000"/>
                </a:solidFill>
                <a:effectLst/>
                <a:highlight>
                  <a:srgbClr val="FFFFFF"/>
                </a:highlight>
                <a:latin typeface="Calibri" panose="020F0502020204030204" pitchFamily="34" charset="0"/>
              </a:rPr>
              <a:t>N4.2.3  Nitrogen applications are restricted by environmental and landscape restrictions include soil temperature, soil type, and proximity to bedrock.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3486029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N4.2.4  </a:t>
            </a:r>
            <a:r>
              <a:rPr lang="en-US" sz="1200" b="1" i="0" dirty="0" err="1">
                <a:solidFill>
                  <a:srgbClr val="000000"/>
                </a:solidFill>
                <a:effectLst/>
                <a:highlight>
                  <a:srgbClr val="FFFFFF"/>
                </a:highlight>
                <a:latin typeface="Calibri" panose="020F0502020204030204" pitchFamily="34" charset="0"/>
              </a:rPr>
              <a:t>SnapPlus</a:t>
            </a:r>
            <a:r>
              <a:rPr lang="en-US" sz="1200" b="1" i="0" dirty="0">
                <a:solidFill>
                  <a:srgbClr val="000000"/>
                </a:solidFill>
                <a:effectLst/>
                <a:highlight>
                  <a:srgbClr val="FFFFFF"/>
                </a:highlight>
                <a:latin typeface="Calibri" panose="020F0502020204030204" pitchFamily="34" charset="0"/>
              </a:rPr>
              <a:t> can provide manure restriction and prohibition area maps.</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8284775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dirty="0">
                <a:solidFill>
                  <a:srgbClr val="000000"/>
                </a:solidFill>
                <a:effectLst/>
                <a:highlight>
                  <a:srgbClr val="FFFFFF"/>
                </a:highlight>
                <a:latin typeface="Calibri" panose="020F0502020204030204" pitchFamily="34" charset="0"/>
              </a:rPr>
              <a:t>N4.3.1  Application method of N (surface, injection, broadcast, band, foliar, and incorporation) has advantages and disadvantages both environmentally and economically.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332294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9684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N4.3.2  Starter fertilizer is often desired, however, is not always necessary.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2723318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1836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N4.3.3  Split applying nitrogen has become common practice on many Wisconsin farms and is a way to reduce risk but may not always be necessary based on soil type.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3947982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372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Most Wis. soils are 1-5% organic matter, organic soils range from 20-50+%.</a:t>
            </a:r>
          </a:p>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About 2-3% of soil OM decomposes annually.</a:t>
            </a:r>
          </a:p>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Process begins with soil temps &gt; 50 degrees F and accelerates with warmer temps.</a:t>
            </a:r>
          </a:p>
          <a:p>
            <a:endParaRPr lang="en-US" dirty="0"/>
          </a:p>
        </p:txBody>
      </p:sp>
      <p:sp>
        <p:nvSpPr>
          <p:cNvPr id="4" name="Slide Number Placeholder 3"/>
          <p:cNvSpPr>
            <a:spLocks noGrp="1"/>
          </p:cNvSpPr>
          <p:nvPr>
            <p:ph type="sldNum" sz="quarter" idx="5"/>
          </p:nvPr>
        </p:nvSpPr>
        <p:spPr/>
        <p:txBody>
          <a:bodyPr/>
          <a:lstStyle/>
          <a:p>
            <a:fld id="{007AD4E3-036A-4E3C-8A8D-F78F8F1F69F8}" type="slidenum">
              <a:rPr lang="en-US" smtClean="0"/>
              <a:t>8</a:t>
            </a:fld>
            <a:endParaRPr lang="en-US"/>
          </a:p>
        </p:txBody>
      </p:sp>
    </p:spTree>
    <p:extLst>
      <p:ext uri="{BB962C8B-B14F-4D97-AF65-F5344CB8AC3E}">
        <p14:creationId xmlns:p14="http://schemas.microsoft.com/office/powerpoint/2010/main" val="402216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latin typeface="Times New Roman" pitchFamily="18" charset="0"/>
              </a:rPr>
              <a:t>Process begins with soil temps &gt; 50 degrees F and accelerates with warmer temps.</a:t>
            </a:r>
          </a:p>
          <a:p>
            <a:endParaRPr lang="en-US" dirty="0"/>
          </a:p>
        </p:txBody>
      </p:sp>
      <p:sp>
        <p:nvSpPr>
          <p:cNvPr id="4" name="Slide Number Placeholder 3"/>
          <p:cNvSpPr>
            <a:spLocks noGrp="1"/>
          </p:cNvSpPr>
          <p:nvPr>
            <p:ph type="sldNum" sz="quarter" idx="5"/>
          </p:nvPr>
        </p:nvSpPr>
        <p:spPr/>
        <p:txBody>
          <a:bodyPr/>
          <a:lstStyle/>
          <a:p>
            <a:fld id="{007AD4E3-036A-4E3C-8A8D-F78F8F1F69F8}" type="slidenum">
              <a:rPr lang="en-US" smtClean="0"/>
              <a:t>9</a:t>
            </a:fld>
            <a:endParaRPr lang="en-US"/>
          </a:p>
        </p:txBody>
      </p:sp>
    </p:spTree>
    <p:extLst>
      <p:ext uri="{BB962C8B-B14F-4D97-AF65-F5344CB8AC3E}">
        <p14:creationId xmlns:p14="http://schemas.microsoft.com/office/powerpoint/2010/main" val="296997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Immobilization is the conversion of plant-available nitrate or ammonium organic, unavailable N. This is caused when carbon-rich residues are added to soil. Bacteria that consume the residue temporarily tie up the available N. This N is eventually released as the organic matter decomposes. </a:t>
            </a:r>
          </a:p>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Process begins with soil temps &gt; 50 degrees F and accelerates with warmer temps.</a:t>
            </a:r>
          </a:p>
          <a:p>
            <a:endParaRPr lang="en-US" dirty="0"/>
          </a:p>
        </p:txBody>
      </p:sp>
      <p:sp>
        <p:nvSpPr>
          <p:cNvPr id="4" name="Slide Number Placeholder 3"/>
          <p:cNvSpPr>
            <a:spLocks noGrp="1"/>
          </p:cNvSpPr>
          <p:nvPr>
            <p:ph type="sldNum" sz="quarter" idx="5"/>
          </p:nvPr>
        </p:nvSpPr>
        <p:spPr/>
        <p:txBody>
          <a:bodyPr/>
          <a:lstStyle/>
          <a:p>
            <a:fld id="{007AD4E3-036A-4E3C-8A8D-F78F8F1F69F8}" type="slidenum">
              <a:rPr lang="en-US" smtClean="0"/>
              <a:t>10</a:t>
            </a:fld>
            <a:endParaRPr lang="en-US"/>
          </a:p>
        </p:txBody>
      </p:sp>
    </p:spTree>
    <p:extLst>
      <p:ext uri="{BB962C8B-B14F-4D97-AF65-F5344CB8AC3E}">
        <p14:creationId xmlns:p14="http://schemas.microsoft.com/office/powerpoint/2010/main" val="2892177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endParaRPr lang="en-US" altLang="en-US" sz="1300" dirty="0">
              <a:solidFill>
                <a:srgbClr val="000000"/>
              </a:solidFill>
              <a:latin typeface="Times New Roman" pitchFamily="18" charset="0"/>
            </a:endParaRPr>
          </a:p>
        </p:txBody>
      </p:sp>
      <p:sp>
        <p:nvSpPr>
          <p:cNvPr id="4" name="Slide Number Placeholder 3"/>
          <p:cNvSpPr>
            <a:spLocks noGrp="1"/>
          </p:cNvSpPr>
          <p:nvPr>
            <p:ph type="sldNum" sz="quarter" idx="10"/>
          </p:nvPr>
        </p:nvSpPr>
        <p:spPr>
          <a:xfrm>
            <a:off x="4143587" y="9119474"/>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F5306-C898-4280-AD85-E5E53816D50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a:xfrm>
            <a:off x="4143587" y="0"/>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9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tabLst>
                <a:tab pos="243332" algn="l"/>
              </a:tabLst>
              <a:defRPr/>
            </a:pPr>
            <a:endParaRPr lang="en-US" altLang="en-US" sz="1300" dirty="0">
              <a:solidFill>
                <a:srgbClr val="000000"/>
              </a:solidFill>
              <a:latin typeface="Times New Roman" pitchFamily="18" charset="0"/>
            </a:endParaRP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a:p>
            <a:pPr defTabSz="966612" eaLnBrk="0" fontAlgn="base" hangingPunct="0">
              <a:spcBef>
                <a:spcPct val="30000"/>
              </a:spcBef>
              <a:spcAft>
                <a:spcPct val="0"/>
              </a:spcAft>
              <a:defRPr/>
            </a:pPr>
            <a:r>
              <a:rPr lang="en-US" altLang="en-US" sz="1300" dirty="0">
                <a:solidFill>
                  <a:srgbClr val="000000"/>
                </a:solidFill>
                <a:latin typeface="Times New Roman" pitchFamily="18" charset="0"/>
              </a:rPr>
              <a:t> </a:t>
            </a:r>
          </a:p>
        </p:txBody>
      </p:sp>
      <p:sp>
        <p:nvSpPr>
          <p:cNvPr id="4" name="Slide Number Placeholder 3"/>
          <p:cNvSpPr>
            <a:spLocks noGrp="1"/>
          </p:cNvSpPr>
          <p:nvPr>
            <p:ph type="sldNum" sz="quarter" idx="10"/>
          </p:nvPr>
        </p:nvSpPr>
        <p:spPr>
          <a:xfrm>
            <a:off x="4143587" y="9119474"/>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F5306-C898-4280-AD85-E5E53816D50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a:xfrm>
            <a:off x="4143587" y="0"/>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272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 N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006699"/>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161918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2 Nitrogen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3434058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3 Nitrogen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121121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4 Nitrogen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83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11904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33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 Soil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14389622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14171502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 Phosphor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CC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1195466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9966"/>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28472050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3366"/>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32527815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 SnapPl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A5C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A5CF4C"/>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39870865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4.1 Nitrogen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6532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1 Nitrogen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4939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1056857655"/>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82" r:id="rId3"/>
    <p:sldLayoutId id="2147483683" r:id="rId4"/>
    <p:sldLayoutId id="2147483684" r:id="rId5"/>
    <p:sldLayoutId id="2147483685" r:id="rId6"/>
    <p:sldLayoutId id="2147483686" r:id="rId7"/>
    <p:sldLayoutId id="2147483713" r:id="rId8"/>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Nitrogen</a:t>
            </a:r>
            <a:endParaRPr lang="en-US" b="1" spc="100" dirty="0"/>
          </a:p>
        </p:txBody>
      </p:sp>
    </p:spTree>
    <p:extLst>
      <p:ext uri="{BB962C8B-B14F-4D97-AF65-F5344CB8AC3E}">
        <p14:creationId xmlns:p14="http://schemas.microsoft.com/office/powerpoint/2010/main" val="28094407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714" r:id="rId5"/>
    <p:sldLayoutId id="2147483715"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33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ipcm.wisc.edu/wp-content/uploads/sites/54/2023/08/NPM-Fast-Facts-Magazine.pdf" TargetMode="Externa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https://www.nachurs.com/nutrient-function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4.sv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BD48-A5E7-CEBB-C382-4BCFC95FB666}"/>
              </a:ext>
            </a:extLst>
          </p:cNvPr>
          <p:cNvSpPr>
            <a:spLocks noGrp="1"/>
          </p:cNvSpPr>
          <p:nvPr>
            <p:ph type="title"/>
          </p:nvPr>
        </p:nvSpPr>
        <p:spPr/>
        <p:txBody>
          <a:bodyPr/>
          <a:lstStyle/>
          <a:p>
            <a:r>
              <a:rPr lang="en-US" dirty="0"/>
              <a:t>Nitrogen Management</a:t>
            </a:r>
          </a:p>
        </p:txBody>
      </p:sp>
      <p:sp>
        <p:nvSpPr>
          <p:cNvPr id="3" name="Text Placeholder 2">
            <a:extLst>
              <a:ext uri="{FF2B5EF4-FFF2-40B4-BE49-F238E27FC236}">
                <a16:creationId xmlns:a16="http://schemas.microsoft.com/office/drawing/2014/main" id="{1116CCAF-44D1-C9B8-03D9-98A0A63F249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077298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7E5D9F1-9477-AF40-7FDA-623CEE7AAFB1}"/>
              </a:ext>
            </a:extLst>
          </p:cNvPr>
          <p:cNvSpPr>
            <a:spLocks noGrp="1"/>
          </p:cNvSpPr>
          <p:nvPr>
            <p:ph idx="1"/>
          </p:nvPr>
        </p:nvSpPr>
        <p:spPr>
          <a:xfrm>
            <a:off x="1236497" y="1747811"/>
            <a:ext cx="10515600" cy="4351338"/>
          </a:xfrm>
        </p:spPr>
        <p:txBody>
          <a:bodyPr/>
          <a:lstStyle/>
          <a:p>
            <a:r>
              <a:rPr lang="en-US" sz="3600" dirty="0">
                <a:solidFill>
                  <a:schemeClr val="bg1">
                    <a:lumMod val="65000"/>
                  </a:schemeClr>
                </a:solidFill>
              </a:rPr>
              <a:t>Biological fixation (symbiotic)</a:t>
            </a:r>
          </a:p>
          <a:p>
            <a:r>
              <a:rPr lang="en-US" sz="3600" dirty="0">
                <a:solidFill>
                  <a:schemeClr val="bg1">
                    <a:lumMod val="65000"/>
                  </a:schemeClr>
                </a:solidFill>
              </a:rPr>
              <a:t>Chemical / industrial fixation</a:t>
            </a:r>
          </a:p>
          <a:p>
            <a:r>
              <a:rPr lang="en-US" sz="3600" dirty="0">
                <a:solidFill>
                  <a:schemeClr val="bg1">
                    <a:lumMod val="65000"/>
                  </a:schemeClr>
                </a:solidFill>
              </a:rPr>
              <a:t>Mineralization (ammonification)</a:t>
            </a:r>
          </a:p>
          <a:p>
            <a:r>
              <a:rPr lang="en-US" sz="3600" dirty="0">
                <a:solidFill>
                  <a:schemeClr val="bg1">
                    <a:lumMod val="65000"/>
                  </a:schemeClr>
                </a:solidFill>
              </a:rPr>
              <a:t>Nitrification</a:t>
            </a:r>
          </a:p>
          <a:p>
            <a:pPr>
              <a:spcAft>
                <a:spcPts val="1200"/>
              </a:spcAft>
            </a:pPr>
            <a:r>
              <a:rPr lang="en-US" sz="3600" dirty="0"/>
              <a:t>Immobilization</a:t>
            </a:r>
            <a:endParaRPr lang="en-US" sz="2800" dirty="0"/>
          </a:p>
          <a:p>
            <a:pPr marL="0" indent="0">
              <a:buClr>
                <a:srgbClr val="009900"/>
              </a:buClr>
              <a:buNone/>
            </a:pPr>
            <a:r>
              <a:rPr lang="en-US" sz="3600" dirty="0"/>
              <a:t>		NO</a:t>
            </a:r>
            <a:r>
              <a:rPr lang="en-US" sz="3600" baseline="-25000" dirty="0"/>
              <a:t>3</a:t>
            </a:r>
            <a:r>
              <a:rPr lang="en-US" sz="3600" baseline="30000" dirty="0"/>
              <a:t>-</a:t>
            </a:r>
            <a:r>
              <a:rPr lang="en-US" sz="3600" dirty="0"/>
              <a:t> or NH</a:t>
            </a:r>
            <a:r>
              <a:rPr lang="en-US" sz="3600" baseline="-25000" dirty="0"/>
              <a:t>4</a:t>
            </a:r>
            <a:r>
              <a:rPr lang="en-US" sz="3600" baseline="30000" dirty="0"/>
              <a:t>+ 			    </a:t>
            </a:r>
            <a:r>
              <a:rPr lang="en-US" sz="3600" dirty="0"/>
              <a:t>Organic N</a:t>
            </a:r>
            <a:r>
              <a:rPr lang="en-US" sz="3600" baseline="30000" dirty="0">
                <a:solidFill>
                  <a:srgbClr val="000000"/>
                </a:solidFill>
              </a:rPr>
              <a:t> </a:t>
            </a:r>
            <a:r>
              <a:rPr lang="en-US" sz="3600" baseline="-25000" dirty="0">
                <a:solidFill>
                  <a:srgbClr val="000000"/>
                </a:solidFill>
              </a:rPr>
              <a:t>	</a:t>
            </a:r>
            <a:endParaRPr lang="en-US" sz="3600" dirty="0">
              <a:solidFill>
                <a:srgbClr val="000000"/>
              </a:solidFill>
            </a:endParaRPr>
          </a:p>
          <a:p>
            <a:pPr marL="0" indent="0">
              <a:buClr>
                <a:srgbClr val="009900"/>
              </a:buClr>
              <a:buNone/>
            </a:pPr>
            <a:endParaRPr lang="en-US" sz="3600" baseline="-25000" dirty="0"/>
          </a:p>
          <a:p>
            <a:pPr>
              <a:buClr>
                <a:srgbClr val="009900"/>
              </a:buClr>
            </a:pPr>
            <a:endParaRPr lang="en-US" sz="3600" dirty="0"/>
          </a:p>
          <a:p>
            <a:endParaRPr lang="en-US" dirty="0"/>
          </a:p>
        </p:txBody>
      </p:sp>
      <p:sp>
        <p:nvSpPr>
          <p:cNvPr id="5" name="TextBox 4">
            <a:extLst>
              <a:ext uri="{FF2B5EF4-FFF2-40B4-BE49-F238E27FC236}">
                <a16:creationId xmlns:a16="http://schemas.microsoft.com/office/drawing/2014/main" id="{956BAE57-4FA4-457D-740E-BB77F5BEFECB}"/>
              </a:ext>
            </a:extLst>
          </p:cNvPr>
          <p:cNvSpPr txBox="1"/>
          <p:nvPr/>
        </p:nvSpPr>
        <p:spPr>
          <a:xfrm>
            <a:off x="3361995" y="5544081"/>
            <a:ext cx="1666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inorganic N</a:t>
            </a:r>
          </a:p>
        </p:txBody>
      </p:sp>
      <p:sp>
        <p:nvSpPr>
          <p:cNvPr id="6" name="TextBox 5">
            <a:extLst>
              <a:ext uri="{FF2B5EF4-FFF2-40B4-BE49-F238E27FC236}">
                <a16:creationId xmlns:a16="http://schemas.microsoft.com/office/drawing/2014/main" id="{2A6051E7-6422-E395-0751-E93931D235ED}"/>
              </a:ext>
            </a:extLst>
          </p:cNvPr>
          <p:cNvSpPr txBox="1"/>
          <p:nvPr/>
        </p:nvSpPr>
        <p:spPr>
          <a:xfrm>
            <a:off x="5803304" y="4769074"/>
            <a:ext cx="1908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soil bacteria</a:t>
            </a:r>
          </a:p>
        </p:txBody>
      </p:sp>
      <p:sp>
        <p:nvSpPr>
          <p:cNvPr id="7" name="Rectangle 5">
            <a:extLst>
              <a:ext uri="{FF2B5EF4-FFF2-40B4-BE49-F238E27FC236}">
                <a16:creationId xmlns:a16="http://schemas.microsoft.com/office/drawing/2014/main" id="{5C70AE3A-8A2F-2A48-E000-801AEAE918C8}"/>
              </a:ext>
            </a:extLst>
          </p:cNvPr>
          <p:cNvSpPr>
            <a:spLocks noChangeArrowheads="1"/>
          </p:cNvSpPr>
          <p:nvPr/>
        </p:nvSpPr>
        <p:spPr bwMode="auto">
          <a:xfrm>
            <a:off x="4654402" y="6127711"/>
            <a:ext cx="3679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663300"/>
                </a:solidFill>
                <a:effectLst/>
                <a:uLnTx/>
                <a:uFillTx/>
                <a:latin typeface="Times New Roman" panose="02020603050405020304" pitchFamily="18" charset="0"/>
                <a:ea typeface="+mn-ea"/>
                <a:cs typeface="+mn-cs"/>
              </a:rPr>
              <a:t>(Soil Temp. &gt; 50 degrees F)</a:t>
            </a:r>
          </a:p>
        </p:txBody>
      </p:sp>
      <p:cxnSp>
        <p:nvCxnSpPr>
          <p:cNvPr id="3" name="Straight Arrow Connector 2">
            <a:extLst>
              <a:ext uri="{FF2B5EF4-FFF2-40B4-BE49-F238E27FC236}">
                <a16:creationId xmlns:a16="http://schemas.microsoft.com/office/drawing/2014/main" id="{ED094F91-E9E8-84B6-2AB0-4AB30FEC7FC8}"/>
              </a:ext>
            </a:extLst>
          </p:cNvPr>
          <p:cNvCxnSpPr>
            <a:cxnSpLocks/>
          </p:cNvCxnSpPr>
          <p:nvPr/>
        </p:nvCxnSpPr>
        <p:spPr>
          <a:xfrm>
            <a:off x="5741807" y="5259301"/>
            <a:ext cx="203125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9" name="Title 8">
            <a:extLst>
              <a:ext uri="{FF2B5EF4-FFF2-40B4-BE49-F238E27FC236}">
                <a16:creationId xmlns:a16="http://schemas.microsoft.com/office/drawing/2014/main" id="{813A774A-F13A-6848-FA19-B5621D696EB1}"/>
              </a:ext>
            </a:extLst>
          </p:cNvPr>
          <p:cNvSpPr>
            <a:spLocks noGrp="1"/>
          </p:cNvSpPr>
          <p:nvPr>
            <p:ph type="title"/>
          </p:nvPr>
        </p:nvSpPr>
        <p:spPr/>
        <p:txBody>
          <a:bodyPr/>
          <a:lstStyle/>
          <a:p>
            <a:r>
              <a:rPr lang="en-US" dirty="0"/>
              <a:t>Nitrogen Reactions</a:t>
            </a:r>
          </a:p>
        </p:txBody>
      </p:sp>
    </p:spTree>
    <p:extLst>
      <p:ext uri="{BB962C8B-B14F-4D97-AF65-F5344CB8AC3E}">
        <p14:creationId xmlns:p14="http://schemas.microsoft.com/office/powerpoint/2010/main" val="3238155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Carbon:Nitrogen</a:t>
            </a:r>
            <a:r>
              <a:rPr lang="en-US" dirty="0"/>
              <a:t> Ratio Effects on N Release</a:t>
            </a:r>
          </a:p>
        </p:txBody>
      </p:sp>
      <p:sp>
        <p:nvSpPr>
          <p:cNvPr id="6" name="TextBox 5">
            <a:extLst>
              <a:ext uri="{FF2B5EF4-FFF2-40B4-BE49-F238E27FC236}">
                <a16:creationId xmlns:a16="http://schemas.microsoft.com/office/drawing/2014/main" id="{05833DB0-01D6-CD37-AE3B-7208E7D49BCA}"/>
              </a:ext>
            </a:extLst>
          </p:cNvPr>
          <p:cNvSpPr txBox="1"/>
          <p:nvPr/>
        </p:nvSpPr>
        <p:spPr>
          <a:xfrm>
            <a:off x="6819144" y="2251594"/>
            <a:ext cx="3158067" cy="523220"/>
          </a:xfrm>
          <a:prstGeom prst="rect">
            <a:avLst/>
          </a:prstGeom>
          <a:noFill/>
        </p:spPr>
        <p:txBody>
          <a:bodyPr wrap="square" rtlCol="0">
            <a:spAutoFit/>
          </a:bodyPr>
          <a:lstStyle/>
          <a:p>
            <a:r>
              <a:rPr lang="en-US" sz="2800" dirty="0"/>
              <a:t>C:N ratio </a:t>
            </a:r>
            <a:r>
              <a:rPr lang="en-US" sz="2800" b="1" u="sng" dirty="0"/>
              <a:t>more</a:t>
            </a:r>
            <a:r>
              <a:rPr lang="en-US" sz="2800" dirty="0"/>
              <a:t> than</a:t>
            </a:r>
          </a:p>
        </p:txBody>
      </p:sp>
      <p:sp>
        <p:nvSpPr>
          <p:cNvPr id="7" name="TextBox 6">
            <a:extLst>
              <a:ext uri="{FF2B5EF4-FFF2-40B4-BE49-F238E27FC236}">
                <a16:creationId xmlns:a16="http://schemas.microsoft.com/office/drawing/2014/main" id="{59FC39F1-D156-BD08-006C-A7ABBA4F63CE}"/>
              </a:ext>
            </a:extLst>
          </p:cNvPr>
          <p:cNvSpPr txBox="1"/>
          <p:nvPr/>
        </p:nvSpPr>
        <p:spPr>
          <a:xfrm>
            <a:off x="2258151" y="2243430"/>
            <a:ext cx="3242734" cy="523220"/>
          </a:xfrm>
          <a:prstGeom prst="rect">
            <a:avLst/>
          </a:prstGeom>
          <a:noFill/>
        </p:spPr>
        <p:txBody>
          <a:bodyPr wrap="square" rtlCol="0">
            <a:spAutoFit/>
          </a:bodyPr>
          <a:lstStyle/>
          <a:p>
            <a:r>
              <a:rPr lang="en-US" sz="2800" dirty="0"/>
              <a:t>C:N ratio </a:t>
            </a:r>
            <a:r>
              <a:rPr lang="en-US" sz="2800" b="1" u="sng" dirty="0"/>
              <a:t>less</a:t>
            </a:r>
            <a:r>
              <a:rPr lang="en-US" sz="2800" dirty="0"/>
              <a:t> than</a:t>
            </a:r>
          </a:p>
        </p:txBody>
      </p:sp>
      <p:sp>
        <p:nvSpPr>
          <p:cNvPr id="8" name="TextBox 7">
            <a:extLst>
              <a:ext uri="{FF2B5EF4-FFF2-40B4-BE49-F238E27FC236}">
                <a16:creationId xmlns:a16="http://schemas.microsoft.com/office/drawing/2014/main" id="{2C37B12B-A125-4D36-8ED4-83BEFFBE4D88}"/>
              </a:ext>
            </a:extLst>
          </p:cNvPr>
          <p:cNvSpPr txBox="1"/>
          <p:nvPr/>
        </p:nvSpPr>
        <p:spPr>
          <a:xfrm>
            <a:off x="2911926" y="2878092"/>
            <a:ext cx="1591732" cy="584775"/>
          </a:xfrm>
          <a:prstGeom prst="rect">
            <a:avLst/>
          </a:prstGeom>
          <a:noFill/>
        </p:spPr>
        <p:txBody>
          <a:bodyPr wrap="square" rtlCol="0">
            <a:spAutoFit/>
          </a:bodyPr>
          <a:lstStyle/>
          <a:p>
            <a:r>
              <a:rPr lang="en-US" sz="3200" b="1" dirty="0"/>
              <a:t>&lt; 20:1</a:t>
            </a:r>
          </a:p>
        </p:txBody>
      </p:sp>
      <p:sp>
        <p:nvSpPr>
          <p:cNvPr id="9" name="TextBox 8">
            <a:extLst>
              <a:ext uri="{FF2B5EF4-FFF2-40B4-BE49-F238E27FC236}">
                <a16:creationId xmlns:a16="http://schemas.microsoft.com/office/drawing/2014/main" id="{38547C66-E260-75B7-EB4C-B157D36FFC31}"/>
              </a:ext>
            </a:extLst>
          </p:cNvPr>
          <p:cNvSpPr txBox="1"/>
          <p:nvPr/>
        </p:nvSpPr>
        <p:spPr>
          <a:xfrm>
            <a:off x="7574028" y="2886256"/>
            <a:ext cx="1871437" cy="584775"/>
          </a:xfrm>
          <a:prstGeom prst="rect">
            <a:avLst/>
          </a:prstGeom>
          <a:noFill/>
        </p:spPr>
        <p:txBody>
          <a:bodyPr wrap="square" rtlCol="0">
            <a:spAutoFit/>
          </a:bodyPr>
          <a:lstStyle/>
          <a:p>
            <a:r>
              <a:rPr lang="en-US" sz="3200" b="1" dirty="0"/>
              <a:t>&gt; 30:1 </a:t>
            </a:r>
          </a:p>
        </p:txBody>
      </p:sp>
      <p:sp>
        <p:nvSpPr>
          <p:cNvPr id="10" name="TextBox 9">
            <a:extLst>
              <a:ext uri="{FF2B5EF4-FFF2-40B4-BE49-F238E27FC236}">
                <a16:creationId xmlns:a16="http://schemas.microsoft.com/office/drawing/2014/main" id="{0BDA826E-B61D-BCDD-8589-F976BBBABCB5}"/>
              </a:ext>
            </a:extLst>
          </p:cNvPr>
          <p:cNvSpPr txBox="1"/>
          <p:nvPr/>
        </p:nvSpPr>
        <p:spPr>
          <a:xfrm>
            <a:off x="2662807" y="3574309"/>
            <a:ext cx="2433422" cy="523220"/>
          </a:xfrm>
          <a:prstGeom prst="rect">
            <a:avLst/>
          </a:prstGeom>
          <a:noFill/>
        </p:spPr>
        <p:txBody>
          <a:bodyPr wrap="square" rtlCol="0">
            <a:spAutoFit/>
          </a:bodyPr>
          <a:lstStyle/>
          <a:p>
            <a:r>
              <a:rPr lang="en-US" sz="2800" b="1" dirty="0">
                <a:solidFill>
                  <a:schemeClr val="accent3"/>
                </a:solidFill>
              </a:rPr>
              <a:t>will release N</a:t>
            </a:r>
          </a:p>
        </p:txBody>
      </p:sp>
      <p:sp>
        <p:nvSpPr>
          <p:cNvPr id="11" name="TextBox 10">
            <a:extLst>
              <a:ext uri="{FF2B5EF4-FFF2-40B4-BE49-F238E27FC236}">
                <a16:creationId xmlns:a16="http://schemas.microsoft.com/office/drawing/2014/main" id="{C6E068E8-9AC9-958F-9A86-74AE43E2E764}"/>
              </a:ext>
            </a:extLst>
          </p:cNvPr>
          <p:cNvSpPr txBox="1"/>
          <p:nvPr/>
        </p:nvSpPr>
        <p:spPr>
          <a:xfrm>
            <a:off x="7337255" y="3583517"/>
            <a:ext cx="2121843" cy="523220"/>
          </a:xfrm>
          <a:prstGeom prst="rect">
            <a:avLst/>
          </a:prstGeom>
          <a:noFill/>
        </p:spPr>
        <p:txBody>
          <a:bodyPr wrap="square" rtlCol="0">
            <a:spAutoFit/>
          </a:bodyPr>
          <a:lstStyle/>
          <a:p>
            <a:r>
              <a:rPr lang="en-US" sz="2800" b="1" dirty="0">
                <a:solidFill>
                  <a:schemeClr val="accent6"/>
                </a:solidFill>
              </a:rPr>
              <a:t>will tie-up N</a:t>
            </a:r>
          </a:p>
        </p:txBody>
      </p:sp>
      <p:sp>
        <p:nvSpPr>
          <p:cNvPr id="12" name="TextBox 11">
            <a:extLst>
              <a:ext uri="{FF2B5EF4-FFF2-40B4-BE49-F238E27FC236}">
                <a16:creationId xmlns:a16="http://schemas.microsoft.com/office/drawing/2014/main" id="{9B678710-65A5-7C2B-9B9E-371F0ADCE1C9}"/>
              </a:ext>
            </a:extLst>
          </p:cNvPr>
          <p:cNvSpPr txBox="1"/>
          <p:nvPr/>
        </p:nvSpPr>
        <p:spPr>
          <a:xfrm>
            <a:off x="2445802" y="4875254"/>
            <a:ext cx="2867431" cy="830997"/>
          </a:xfrm>
          <a:prstGeom prst="rect">
            <a:avLst/>
          </a:prstGeom>
          <a:noFill/>
        </p:spPr>
        <p:txBody>
          <a:bodyPr wrap="square" rtlCol="0">
            <a:spAutoFit/>
          </a:bodyPr>
          <a:lstStyle/>
          <a:p>
            <a:r>
              <a:rPr lang="en-US" sz="2400" dirty="0"/>
              <a:t>Alfalfa hay: </a:t>
            </a:r>
            <a:r>
              <a:rPr lang="en-US" sz="2400" b="1" dirty="0">
                <a:solidFill>
                  <a:schemeClr val="accent3"/>
                </a:solidFill>
              </a:rPr>
              <a:t>12:1</a:t>
            </a:r>
          </a:p>
          <a:p>
            <a:r>
              <a:rPr lang="en-US" sz="2400" dirty="0"/>
              <a:t>Rotted manure: </a:t>
            </a:r>
            <a:r>
              <a:rPr lang="en-US" sz="2400" b="1" dirty="0">
                <a:solidFill>
                  <a:schemeClr val="accent3"/>
                </a:solidFill>
              </a:rPr>
              <a:t>15:1</a:t>
            </a:r>
          </a:p>
        </p:txBody>
      </p:sp>
      <p:sp>
        <p:nvSpPr>
          <p:cNvPr id="13" name="TextBox 12">
            <a:extLst>
              <a:ext uri="{FF2B5EF4-FFF2-40B4-BE49-F238E27FC236}">
                <a16:creationId xmlns:a16="http://schemas.microsoft.com/office/drawing/2014/main" id="{479C09A4-9EE9-12D5-95D3-CD8A92461CAF}"/>
              </a:ext>
            </a:extLst>
          </p:cNvPr>
          <p:cNvSpPr txBox="1"/>
          <p:nvPr/>
        </p:nvSpPr>
        <p:spPr>
          <a:xfrm>
            <a:off x="7243184" y="4875794"/>
            <a:ext cx="2309984" cy="830997"/>
          </a:xfrm>
          <a:prstGeom prst="rect">
            <a:avLst/>
          </a:prstGeom>
          <a:noFill/>
        </p:spPr>
        <p:txBody>
          <a:bodyPr wrap="square" rtlCol="0">
            <a:spAutoFit/>
          </a:bodyPr>
          <a:lstStyle/>
          <a:p>
            <a:r>
              <a:rPr lang="en-US" sz="2400" dirty="0"/>
              <a:t>Corn stalks: </a:t>
            </a:r>
            <a:r>
              <a:rPr lang="en-US" sz="2400" b="1" dirty="0">
                <a:solidFill>
                  <a:schemeClr val="accent6"/>
                </a:solidFill>
              </a:rPr>
              <a:t>60:1</a:t>
            </a:r>
          </a:p>
          <a:p>
            <a:r>
              <a:rPr lang="en-US" sz="2400" dirty="0"/>
              <a:t>Straw: </a:t>
            </a:r>
            <a:r>
              <a:rPr lang="en-US" sz="2400" b="1" dirty="0">
                <a:solidFill>
                  <a:schemeClr val="accent6"/>
                </a:solidFill>
              </a:rPr>
              <a:t>80:1</a:t>
            </a:r>
          </a:p>
        </p:txBody>
      </p:sp>
      <p:cxnSp>
        <p:nvCxnSpPr>
          <p:cNvPr id="15" name="Straight Connector 14">
            <a:extLst>
              <a:ext uri="{FF2B5EF4-FFF2-40B4-BE49-F238E27FC236}">
                <a16:creationId xmlns:a16="http://schemas.microsoft.com/office/drawing/2014/main" id="{68BE475C-66DC-A306-0F0F-547BA02DB940}"/>
              </a:ext>
            </a:extLst>
          </p:cNvPr>
          <p:cNvCxnSpPr>
            <a:cxnSpLocks/>
          </p:cNvCxnSpPr>
          <p:nvPr/>
        </p:nvCxnSpPr>
        <p:spPr>
          <a:xfrm>
            <a:off x="6096000" y="2041072"/>
            <a:ext cx="0" cy="3861707"/>
          </a:xfrm>
          <a:prstGeom prst="line">
            <a:avLst/>
          </a:prstGeom>
          <a:ln w="38100"/>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A8E9B96C-78FA-8DF2-6D8C-BC23D9BB21AB}"/>
              </a:ext>
            </a:extLst>
          </p:cNvPr>
          <p:cNvSpPr txBox="1"/>
          <p:nvPr/>
        </p:nvSpPr>
        <p:spPr>
          <a:xfrm>
            <a:off x="870095" y="6299310"/>
            <a:ext cx="3135086" cy="369332"/>
          </a:xfrm>
          <a:prstGeom prst="rect">
            <a:avLst/>
          </a:prstGeom>
          <a:noFill/>
        </p:spPr>
        <p:txBody>
          <a:bodyPr wrap="square" rtlCol="0">
            <a:spAutoFit/>
          </a:bodyPr>
          <a:lstStyle/>
          <a:p>
            <a:r>
              <a:rPr lang="en-US" b="1" dirty="0"/>
              <a:t>NM Fast facts magazine pg. 16</a:t>
            </a:r>
          </a:p>
        </p:txBody>
      </p:sp>
    </p:spTree>
    <p:extLst>
      <p:ext uri="{BB962C8B-B14F-4D97-AF65-F5344CB8AC3E}">
        <p14:creationId xmlns:p14="http://schemas.microsoft.com/office/powerpoint/2010/main" val="1828878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Reactions</a:t>
            </a:r>
          </a:p>
        </p:txBody>
      </p:sp>
      <p:sp>
        <p:nvSpPr>
          <p:cNvPr id="6" name="Content Placeholder 5">
            <a:extLst>
              <a:ext uri="{FF2B5EF4-FFF2-40B4-BE49-F238E27FC236}">
                <a16:creationId xmlns:a16="http://schemas.microsoft.com/office/drawing/2014/main" id="{9478B402-8ADB-BFD6-FC84-029FDE3C6F23}"/>
              </a:ext>
            </a:extLst>
          </p:cNvPr>
          <p:cNvSpPr>
            <a:spLocks noGrp="1"/>
          </p:cNvSpPr>
          <p:nvPr>
            <p:ph idx="1"/>
          </p:nvPr>
        </p:nvSpPr>
        <p:spPr/>
        <p:txBody>
          <a:bodyPr/>
          <a:lstStyle/>
          <a:p>
            <a:r>
              <a:rPr lang="en-US" dirty="0">
                <a:solidFill>
                  <a:schemeClr val="bg2">
                    <a:lumMod val="75000"/>
                  </a:schemeClr>
                </a:solidFill>
              </a:rPr>
              <a:t>Biological fixation (symbiotic)</a:t>
            </a:r>
          </a:p>
          <a:p>
            <a:r>
              <a:rPr lang="en-US" dirty="0">
                <a:solidFill>
                  <a:schemeClr val="bg2">
                    <a:lumMod val="75000"/>
                  </a:schemeClr>
                </a:solidFill>
              </a:rPr>
              <a:t>Chemical / industrial fixation</a:t>
            </a:r>
          </a:p>
          <a:p>
            <a:r>
              <a:rPr lang="en-US" dirty="0">
                <a:solidFill>
                  <a:schemeClr val="bg2">
                    <a:lumMod val="75000"/>
                  </a:schemeClr>
                </a:solidFill>
              </a:rPr>
              <a:t>Mineralization (ammonification)</a:t>
            </a:r>
          </a:p>
          <a:p>
            <a:r>
              <a:rPr lang="en-US" dirty="0">
                <a:solidFill>
                  <a:schemeClr val="bg2">
                    <a:lumMod val="75000"/>
                  </a:schemeClr>
                </a:solidFill>
              </a:rPr>
              <a:t>Nitrification</a:t>
            </a:r>
          </a:p>
          <a:p>
            <a:r>
              <a:rPr lang="en-US" dirty="0">
                <a:solidFill>
                  <a:schemeClr val="bg2">
                    <a:lumMod val="75000"/>
                  </a:schemeClr>
                </a:solidFill>
              </a:rPr>
              <a:t>Immobilization</a:t>
            </a:r>
          </a:p>
          <a:p>
            <a:r>
              <a:rPr lang="en-US" dirty="0"/>
              <a:t>Denitrification</a:t>
            </a:r>
          </a:p>
          <a:p>
            <a:pPr marL="0" indent="0">
              <a:buNone/>
            </a:pPr>
            <a:r>
              <a:rPr lang="en-US" dirty="0"/>
              <a:t>		NO</a:t>
            </a:r>
            <a:r>
              <a:rPr lang="en-US" baseline="-25000" dirty="0"/>
              <a:t>3</a:t>
            </a:r>
            <a:r>
              <a:rPr lang="en-US" baseline="30000" dirty="0"/>
              <a:t>-</a:t>
            </a:r>
            <a:r>
              <a:rPr lang="en-US" dirty="0"/>
              <a:t> 				N</a:t>
            </a:r>
            <a:r>
              <a:rPr lang="en-US" baseline="-25000" dirty="0"/>
              <a:t>2</a:t>
            </a:r>
            <a:r>
              <a:rPr lang="en-US" dirty="0"/>
              <a:t> + N</a:t>
            </a:r>
            <a:r>
              <a:rPr lang="en-US" baseline="-25000" dirty="0"/>
              <a:t>2</a:t>
            </a:r>
            <a:r>
              <a:rPr lang="en-US" dirty="0"/>
              <a:t>O 	</a:t>
            </a:r>
          </a:p>
          <a:p>
            <a:endParaRPr lang="en-US" dirty="0"/>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6137" y="4995902"/>
            <a:ext cx="1347333" cy="256054"/>
          </a:xfrm>
          <a:prstGeom prst="rect">
            <a:avLst/>
          </a:prstGeom>
        </p:spPr>
      </p:pic>
      <p:sp>
        <p:nvSpPr>
          <p:cNvPr id="11" name="Rectangle 5"/>
          <p:cNvSpPr>
            <a:spLocks noChangeArrowheads="1"/>
          </p:cNvSpPr>
          <p:nvPr/>
        </p:nvSpPr>
        <p:spPr bwMode="auto">
          <a:xfrm>
            <a:off x="3319908" y="6087359"/>
            <a:ext cx="3679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663300"/>
                </a:solidFill>
                <a:effectLst/>
                <a:uLnTx/>
                <a:uFillTx/>
                <a:latin typeface="Times New Roman" panose="02020603050405020304" pitchFamily="18" charset="0"/>
                <a:ea typeface="+mn-ea"/>
                <a:cs typeface="+mn-cs"/>
              </a:rPr>
              <a:t>(Soil Temp. &gt; 50 degrees F)</a:t>
            </a:r>
          </a:p>
        </p:txBody>
      </p:sp>
      <p:sp>
        <p:nvSpPr>
          <p:cNvPr id="8" name="TextBox 7"/>
          <p:cNvSpPr txBox="1"/>
          <p:nvPr/>
        </p:nvSpPr>
        <p:spPr>
          <a:xfrm>
            <a:off x="4205677" y="4525838"/>
            <a:ext cx="1908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soil bacteria</a:t>
            </a:r>
          </a:p>
        </p:txBody>
      </p:sp>
      <p:sp>
        <p:nvSpPr>
          <p:cNvPr id="13" name="TextBox 12"/>
          <p:cNvSpPr txBox="1"/>
          <p:nvPr/>
        </p:nvSpPr>
        <p:spPr>
          <a:xfrm>
            <a:off x="2404154" y="5346247"/>
            <a:ext cx="1666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nitrate</a:t>
            </a:r>
          </a:p>
        </p:txBody>
      </p:sp>
      <p:sp>
        <p:nvSpPr>
          <p:cNvPr id="9" name="TextBox 8"/>
          <p:cNvSpPr txBox="1"/>
          <p:nvPr/>
        </p:nvSpPr>
        <p:spPr>
          <a:xfrm>
            <a:off x="6238068" y="5346247"/>
            <a:ext cx="22457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gases lost to air</a:t>
            </a:r>
          </a:p>
        </p:txBody>
      </p:sp>
      <p:sp>
        <p:nvSpPr>
          <p:cNvPr id="10" name="TextBox 9"/>
          <p:cNvSpPr txBox="1"/>
          <p:nvPr/>
        </p:nvSpPr>
        <p:spPr>
          <a:xfrm>
            <a:off x="4205677" y="5144965"/>
            <a:ext cx="19082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wet soils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low oxygen</a:t>
            </a:r>
          </a:p>
        </p:txBody>
      </p:sp>
    </p:spTree>
    <p:extLst>
      <p:ext uri="{BB962C8B-B14F-4D97-AF65-F5344CB8AC3E}">
        <p14:creationId xmlns:p14="http://schemas.microsoft.com/office/powerpoint/2010/main" val="92079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457" y="707722"/>
            <a:ext cx="9955086" cy="910466"/>
          </a:xfrm>
        </p:spPr>
        <p:txBody>
          <a:bodyPr/>
          <a:lstStyle/>
          <a:p>
            <a:r>
              <a:rPr lang="en-US" dirty="0"/>
              <a:t>Nitrogen Loss:  Denitrification </a:t>
            </a:r>
            <a:r>
              <a:rPr lang="en-US" u="sng" dirty="0"/>
              <a:t> </a:t>
            </a:r>
          </a:p>
        </p:txBody>
      </p:sp>
      <p:sp>
        <p:nvSpPr>
          <p:cNvPr id="4" name="Content Placeholder 3">
            <a:extLst>
              <a:ext uri="{FF2B5EF4-FFF2-40B4-BE49-F238E27FC236}">
                <a16:creationId xmlns:a16="http://schemas.microsoft.com/office/drawing/2014/main" id="{B21B3E77-B91C-B5B0-43E8-98A327C7F043}"/>
              </a:ext>
            </a:extLst>
          </p:cNvPr>
          <p:cNvSpPr>
            <a:spLocks noGrp="1"/>
          </p:cNvSpPr>
          <p:nvPr>
            <p:ph idx="1"/>
          </p:nvPr>
        </p:nvSpPr>
        <p:spPr>
          <a:xfrm>
            <a:off x="977146" y="2502700"/>
            <a:ext cx="4844377" cy="3946961"/>
          </a:xfrm>
        </p:spPr>
        <p:txBody>
          <a:bodyPr>
            <a:normAutofit/>
          </a:bodyPr>
          <a:lstStyle/>
          <a:p>
            <a:pPr>
              <a:spcBef>
                <a:spcPts val="0"/>
              </a:spcBef>
              <a:spcAft>
                <a:spcPts val="1200"/>
              </a:spcAft>
            </a:pPr>
            <a:r>
              <a:rPr lang="en-US" sz="2600" dirty="0"/>
              <a:t>Poorly drained, poorly aerated soils</a:t>
            </a:r>
          </a:p>
          <a:p>
            <a:pPr>
              <a:spcBef>
                <a:spcPts val="0"/>
              </a:spcBef>
              <a:spcAft>
                <a:spcPts val="1200"/>
              </a:spcAft>
            </a:pPr>
            <a:r>
              <a:rPr lang="en-US" sz="2600" dirty="0"/>
              <a:t>Ponded, waterlogged soils</a:t>
            </a:r>
          </a:p>
          <a:p>
            <a:pPr>
              <a:spcBef>
                <a:spcPts val="0"/>
              </a:spcBef>
              <a:spcAft>
                <a:spcPts val="1200"/>
              </a:spcAft>
            </a:pPr>
            <a:r>
              <a:rPr lang="en-US" sz="2600" dirty="0"/>
              <a:t>2-3 days of standing water can cause most of the nitrate-N to be lost. </a:t>
            </a:r>
          </a:p>
          <a:p>
            <a:endParaRPr lang="en-US" dirty="0"/>
          </a:p>
        </p:txBody>
      </p:sp>
      <p:sp>
        <p:nvSpPr>
          <p:cNvPr id="5" name="TextBox 4">
            <a:extLst>
              <a:ext uri="{FF2B5EF4-FFF2-40B4-BE49-F238E27FC236}">
                <a16:creationId xmlns:a16="http://schemas.microsoft.com/office/drawing/2014/main" id="{8D358487-3B01-5FDA-1777-64F6C6E34905}"/>
              </a:ext>
            </a:extLst>
          </p:cNvPr>
          <p:cNvSpPr txBox="1"/>
          <p:nvPr/>
        </p:nvSpPr>
        <p:spPr>
          <a:xfrm>
            <a:off x="6152464" y="2502700"/>
            <a:ext cx="5913350" cy="2246769"/>
          </a:xfrm>
          <a:prstGeom prst="rect">
            <a:avLst/>
          </a:prstGeom>
          <a:noFill/>
        </p:spPr>
        <p:txBody>
          <a:bodyPr wrap="square">
            <a:spAutoFit/>
          </a:bodyPr>
          <a:lstStyle/>
          <a:p>
            <a:pPr marL="457200" indent="-457200">
              <a:spcAft>
                <a:spcPts val="1200"/>
              </a:spcAft>
              <a:buFont typeface="Arial" panose="020B0604020202020204" pitchFamily="34" charset="0"/>
              <a:buChar char="•"/>
            </a:pPr>
            <a:r>
              <a:rPr lang="en-US" sz="2600" dirty="0"/>
              <a:t>Sidedress N applications on soils that are often wet</a:t>
            </a:r>
          </a:p>
          <a:p>
            <a:pPr marL="457200" indent="-457200">
              <a:spcAft>
                <a:spcPts val="1200"/>
              </a:spcAft>
              <a:buFont typeface="Arial" panose="020B0604020202020204" pitchFamily="34" charset="0"/>
              <a:buChar char="•"/>
            </a:pPr>
            <a:r>
              <a:rPr lang="en-US" sz="2600" dirty="0"/>
              <a:t>Use a nitrification inhibitor with preplant N applications to soils that are often wet. </a:t>
            </a:r>
          </a:p>
        </p:txBody>
      </p:sp>
      <p:cxnSp>
        <p:nvCxnSpPr>
          <p:cNvPr id="7" name="Straight Connector 6">
            <a:extLst>
              <a:ext uri="{FF2B5EF4-FFF2-40B4-BE49-F238E27FC236}">
                <a16:creationId xmlns:a16="http://schemas.microsoft.com/office/drawing/2014/main" id="{7D935C71-28A7-FE48-8526-9C12310D2B65}"/>
              </a:ext>
            </a:extLst>
          </p:cNvPr>
          <p:cNvCxnSpPr/>
          <p:nvPr/>
        </p:nvCxnSpPr>
        <p:spPr>
          <a:xfrm>
            <a:off x="914400" y="2296471"/>
            <a:ext cx="11098443"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3AC7314D-107F-FE9F-D1AA-395AE9C09F5F}"/>
              </a:ext>
            </a:extLst>
          </p:cNvPr>
          <p:cNvCxnSpPr>
            <a:cxnSpLocks/>
          </p:cNvCxnSpPr>
          <p:nvPr/>
        </p:nvCxnSpPr>
        <p:spPr>
          <a:xfrm>
            <a:off x="6039537" y="1822450"/>
            <a:ext cx="0" cy="3754692"/>
          </a:xfrm>
          <a:prstGeom prst="line">
            <a:avLst/>
          </a:prstGeom>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6CD8A43B-C018-100D-3C60-721CCFB1FCED}"/>
              </a:ext>
            </a:extLst>
          </p:cNvPr>
          <p:cNvSpPr txBox="1"/>
          <p:nvPr/>
        </p:nvSpPr>
        <p:spPr>
          <a:xfrm>
            <a:off x="1409916" y="1713224"/>
            <a:ext cx="10407483" cy="584775"/>
          </a:xfrm>
          <a:prstGeom prst="rect">
            <a:avLst/>
          </a:prstGeom>
          <a:noFill/>
        </p:spPr>
        <p:txBody>
          <a:bodyPr wrap="square" rtlCol="0">
            <a:spAutoFit/>
          </a:bodyPr>
          <a:lstStyle/>
          <a:p>
            <a:r>
              <a:rPr lang="en-US" sz="3200" b="1" dirty="0"/>
              <a:t>Practices favoring loss	       Practices minimizing loss</a:t>
            </a:r>
          </a:p>
        </p:txBody>
      </p:sp>
    </p:spTree>
    <p:extLst>
      <p:ext uri="{BB962C8B-B14F-4D97-AF65-F5344CB8AC3E}">
        <p14:creationId xmlns:p14="http://schemas.microsoft.com/office/powerpoint/2010/main" val="643292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497" y="674974"/>
            <a:ext cx="9955086" cy="910466"/>
          </a:xfrm>
        </p:spPr>
        <p:txBody>
          <a:bodyPr/>
          <a:lstStyle/>
          <a:p>
            <a:r>
              <a:rPr lang="en-US" dirty="0"/>
              <a:t>Nitrogen Loss:  Leaching </a:t>
            </a:r>
            <a:r>
              <a:rPr lang="en-US" u="sng" dirty="0"/>
              <a:t> </a:t>
            </a:r>
          </a:p>
        </p:txBody>
      </p:sp>
      <p:sp>
        <p:nvSpPr>
          <p:cNvPr id="5" name="Content Placeholder 4">
            <a:extLst>
              <a:ext uri="{FF2B5EF4-FFF2-40B4-BE49-F238E27FC236}">
                <a16:creationId xmlns:a16="http://schemas.microsoft.com/office/drawing/2014/main" id="{968F7682-1E82-DFE1-5F58-C8C79AF7E076}"/>
              </a:ext>
            </a:extLst>
          </p:cNvPr>
          <p:cNvSpPr>
            <a:spLocks noGrp="1"/>
          </p:cNvSpPr>
          <p:nvPr>
            <p:ph idx="1"/>
          </p:nvPr>
        </p:nvSpPr>
        <p:spPr>
          <a:xfrm>
            <a:off x="1236497" y="2457227"/>
            <a:ext cx="4515150" cy="3248543"/>
          </a:xfrm>
        </p:spPr>
        <p:txBody>
          <a:bodyPr>
            <a:normAutofit fontScale="62500" lnSpcReduction="20000"/>
          </a:bodyPr>
          <a:lstStyle/>
          <a:p>
            <a:pPr>
              <a:lnSpc>
                <a:spcPct val="120000"/>
              </a:lnSpc>
              <a:spcBef>
                <a:spcPts val="0"/>
              </a:spcBef>
              <a:spcAft>
                <a:spcPts val="1200"/>
              </a:spcAft>
            </a:pPr>
            <a:r>
              <a:rPr lang="en-US" sz="4200" dirty="0"/>
              <a:t>Coarse-textured soils (sands)</a:t>
            </a:r>
          </a:p>
          <a:p>
            <a:pPr>
              <a:lnSpc>
                <a:spcPct val="120000"/>
              </a:lnSpc>
              <a:spcBef>
                <a:spcPts val="0"/>
              </a:spcBef>
              <a:spcAft>
                <a:spcPts val="1200"/>
              </a:spcAft>
            </a:pPr>
            <a:r>
              <a:rPr lang="en-US" sz="4200" dirty="0"/>
              <a:t>Nitrate-N fertilizers (UAN, ammonium nitrate)</a:t>
            </a:r>
          </a:p>
          <a:p>
            <a:pPr>
              <a:lnSpc>
                <a:spcPct val="120000"/>
              </a:lnSpc>
              <a:spcBef>
                <a:spcPts val="0"/>
              </a:spcBef>
              <a:spcAft>
                <a:spcPts val="1200"/>
              </a:spcAft>
            </a:pPr>
            <a:r>
              <a:rPr lang="en-US" sz="4200" dirty="0"/>
              <a:t>Significant rainfall after application</a:t>
            </a:r>
          </a:p>
          <a:p>
            <a:pPr marL="0" indent="0">
              <a:buNone/>
            </a:pPr>
            <a:r>
              <a:rPr lang="en-US" dirty="0"/>
              <a:t> </a:t>
            </a:r>
          </a:p>
          <a:p>
            <a:pPr marL="0" indent="0">
              <a:buNone/>
            </a:pPr>
            <a:endParaRPr lang="en-US" dirty="0"/>
          </a:p>
        </p:txBody>
      </p:sp>
      <p:sp>
        <p:nvSpPr>
          <p:cNvPr id="6" name="TextBox 5">
            <a:extLst>
              <a:ext uri="{FF2B5EF4-FFF2-40B4-BE49-F238E27FC236}">
                <a16:creationId xmlns:a16="http://schemas.microsoft.com/office/drawing/2014/main" id="{CBADB146-EA6C-B1CE-4205-99979E9ECF99}"/>
              </a:ext>
            </a:extLst>
          </p:cNvPr>
          <p:cNvSpPr txBox="1"/>
          <p:nvPr/>
        </p:nvSpPr>
        <p:spPr>
          <a:xfrm>
            <a:off x="6327428" y="2453019"/>
            <a:ext cx="5191447" cy="184665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600" dirty="0"/>
              <a:t>Use ammonium fertilizers (anhydrous, urea, ammonium sulfate)</a:t>
            </a:r>
          </a:p>
          <a:p>
            <a:pPr marL="285750" indent="-285750">
              <a:spcAft>
                <a:spcPts val="1200"/>
              </a:spcAft>
              <a:buFont typeface="Arial" panose="020B0604020202020204" pitchFamily="34" charset="0"/>
              <a:buChar char="•"/>
            </a:pPr>
            <a:r>
              <a:rPr lang="en-US" sz="2600" dirty="0"/>
              <a:t>Delay applications (split, sidedress)</a:t>
            </a:r>
          </a:p>
        </p:txBody>
      </p:sp>
      <p:sp>
        <p:nvSpPr>
          <p:cNvPr id="7" name="TextBox 6">
            <a:extLst>
              <a:ext uri="{FF2B5EF4-FFF2-40B4-BE49-F238E27FC236}">
                <a16:creationId xmlns:a16="http://schemas.microsoft.com/office/drawing/2014/main" id="{75A83E10-52BC-DDEC-8D11-96AA445369DF}"/>
              </a:ext>
            </a:extLst>
          </p:cNvPr>
          <p:cNvSpPr txBox="1"/>
          <p:nvPr/>
        </p:nvSpPr>
        <p:spPr>
          <a:xfrm>
            <a:off x="1409916" y="1713224"/>
            <a:ext cx="10407483" cy="584775"/>
          </a:xfrm>
          <a:prstGeom prst="rect">
            <a:avLst/>
          </a:prstGeom>
          <a:noFill/>
        </p:spPr>
        <p:txBody>
          <a:bodyPr wrap="square" rtlCol="0">
            <a:spAutoFit/>
          </a:bodyPr>
          <a:lstStyle/>
          <a:p>
            <a:r>
              <a:rPr lang="en-US" sz="3200" b="1" dirty="0"/>
              <a:t>Practices favoring loss	       Practices minimizing loss</a:t>
            </a:r>
          </a:p>
        </p:txBody>
      </p:sp>
      <p:cxnSp>
        <p:nvCxnSpPr>
          <p:cNvPr id="8" name="Straight Connector 7">
            <a:extLst>
              <a:ext uri="{FF2B5EF4-FFF2-40B4-BE49-F238E27FC236}">
                <a16:creationId xmlns:a16="http://schemas.microsoft.com/office/drawing/2014/main" id="{EFC9506A-DD76-3FA8-A554-4A91BE4A4A21}"/>
              </a:ext>
            </a:extLst>
          </p:cNvPr>
          <p:cNvCxnSpPr>
            <a:cxnSpLocks/>
          </p:cNvCxnSpPr>
          <p:nvPr/>
        </p:nvCxnSpPr>
        <p:spPr>
          <a:xfrm>
            <a:off x="6039537" y="1822450"/>
            <a:ext cx="0" cy="3754692"/>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ACE330FD-CAD0-F48F-F6A1-B09BB978EC7B}"/>
              </a:ext>
            </a:extLst>
          </p:cNvPr>
          <p:cNvCxnSpPr/>
          <p:nvPr/>
        </p:nvCxnSpPr>
        <p:spPr>
          <a:xfrm>
            <a:off x="914400" y="2296471"/>
            <a:ext cx="11098443"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946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457" y="681037"/>
            <a:ext cx="8179106" cy="910466"/>
          </a:xfrm>
        </p:spPr>
        <p:txBody>
          <a:bodyPr>
            <a:normAutofit fontScale="90000"/>
          </a:bodyPr>
          <a:lstStyle/>
          <a:p>
            <a:r>
              <a:rPr lang="en-US" dirty="0"/>
              <a:t>Nitrogen Loss:  Ammonia Volatilization </a:t>
            </a:r>
            <a:r>
              <a:rPr lang="en-US" u="sng" dirty="0"/>
              <a:t> </a:t>
            </a:r>
          </a:p>
        </p:txBody>
      </p:sp>
      <p:sp>
        <p:nvSpPr>
          <p:cNvPr id="4" name="Content Placeholder 3">
            <a:extLst>
              <a:ext uri="{FF2B5EF4-FFF2-40B4-BE49-F238E27FC236}">
                <a16:creationId xmlns:a16="http://schemas.microsoft.com/office/drawing/2014/main" id="{5EF7234C-F41E-B811-D93C-1C8DECB02BFA}"/>
              </a:ext>
            </a:extLst>
          </p:cNvPr>
          <p:cNvSpPr>
            <a:spLocks noGrp="1"/>
          </p:cNvSpPr>
          <p:nvPr>
            <p:ph idx="1"/>
          </p:nvPr>
        </p:nvSpPr>
        <p:spPr>
          <a:xfrm>
            <a:off x="996095" y="2419720"/>
            <a:ext cx="5165803" cy="3171535"/>
          </a:xfrm>
        </p:spPr>
        <p:txBody>
          <a:bodyPr>
            <a:normAutofit/>
          </a:bodyPr>
          <a:lstStyle/>
          <a:p>
            <a:pPr>
              <a:lnSpc>
                <a:spcPct val="100000"/>
              </a:lnSpc>
            </a:pPr>
            <a:r>
              <a:rPr lang="en-US" sz="2400" dirty="0"/>
              <a:t>No rain or irrigation after application</a:t>
            </a:r>
          </a:p>
          <a:p>
            <a:pPr>
              <a:lnSpc>
                <a:spcPct val="100000"/>
              </a:lnSpc>
            </a:pPr>
            <a:r>
              <a:rPr lang="en-US" sz="2400" dirty="0"/>
              <a:t>Crop residue on the soil surface</a:t>
            </a:r>
          </a:p>
          <a:p>
            <a:pPr>
              <a:lnSpc>
                <a:spcPct val="100000"/>
              </a:lnSpc>
            </a:pPr>
            <a:r>
              <a:rPr lang="en-US" sz="2400" dirty="0"/>
              <a:t>High temperatures</a:t>
            </a:r>
          </a:p>
          <a:p>
            <a:pPr>
              <a:lnSpc>
                <a:spcPct val="100000"/>
              </a:lnSpc>
            </a:pPr>
            <a:r>
              <a:rPr lang="en-US" sz="2400" dirty="0"/>
              <a:t>High soil pH</a:t>
            </a:r>
          </a:p>
          <a:p>
            <a:pPr>
              <a:lnSpc>
                <a:spcPct val="100000"/>
              </a:lnSpc>
            </a:pPr>
            <a:r>
              <a:rPr lang="en-US" sz="2400" dirty="0"/>
              <a:t>Low clay &amp; organic matter (low CEC)</a:t>
            </a:r>
          </a:p>
          <a:p>
            <a:pPr>
              <a:lnSpc>
                <a:spcPct val="100000"/>
              </a:lnSpc>
            </a:pPr>
            <a:r>
              <a:rPr lang="en-US" sz="2400" dirty="0"/>
              <a:t>Initially moist soil followed by drying </a:t>
            </a:r>
          </a:p>
          <a:p>
            <a:endParaRPr lang="en-US" dirty="0"/>
          </a:p>
          <a:p>
            <a:endParaRPr lang="en-US" dirty="0"/>
          </a:p>
        </p:txBody>
      </p:sp>
      <p:sp>
        <p:nvSpPr>
          <p:cNvPr id="8" name="Content Placeholder 7">
            <a:extLst>
              <a:ext uri="{FF2B5EF4-FFF2-40B4-BE49-F238E27FC236}">
                <a16:creationId xmlns:a16="http://schemas.microsoft.com/office/drawing/2014/main" id="{F0302096-071D-4687-3253-535234BA7C05}"/>
              </a:ext>
            </a:extLst>
          </p:cNvPr>
          <p:cNvSpPr txBox="1">
            <a:spLocks/>
          </p:cNvSpPr>
          <p:nvPr/>
        </p:nvSpPr>
        <p:spPr>
          <a:xfrm>
            <a:off x="6284259" y="2412268"/>
            <a:ext cx="5728447" cy="4064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Incorporate/inject or rainfall/irrigation after application</a:t>
            </a:r>
          </a:p>
          <a:p>
            <a:r>
              <a:rPr lang="en-US" sz="2400" dirty="0"/>
              <a:t>Maintain soil pH</a:t>
            </a:r>
          </a:p>
          <a:p>
            <a:r>
              <a:rPr lang="en-US" sz="2400" dirty="0"/>
              <a:t>Urease inhibitors (ex. </a:t>
            </a:r>
            <a:r>
              <a:rPr lang="en-US" sz="2400" dirty="0" err="1"/>
              <a:t>Agrotain</a:t>
            </a:r>
            <a:r>
              <a:rPr lang="en-US" sz="2400" dirty="0"/>
              <a:t>) to reduce loss from urea fertilizers</a:t>
            </a:r>
          </a:p>
          <a:p>
            <a:pPr lvl="1"/>
            <a:r>
              <a:rPr lang="en-US" sz="2000" dirty="0"/>
              <a:t>Economic benefit from inhibitors is uncertain</a:t>
            </a:r>
          </a:p>
          <a:p>
            <a:r>
              <a:rPr lang="en-US" sz="2400" dirty="0"/>
              <a:t>Winter applications of urea susceptible to loss</a:t>
            </a:r>
          </a:p>
          <a:p>
            <a:r>
              <a:rPr lang="en-US" sz="2400" dirty="0"/>
              <a:t>Preplant applications of urea on sands should be avoided </a:t>
            </a:r>
          </a:p>
          <a:p>
            <a:endParaRPr lang="en-US" dirty="0"/>
          </a:p>
        </p:txBody>
      </p:sp>
      <p:cxnSp>
        <p:nvCxnSpPr>
          <p:cNvPr id="3" name="Straight Connector 2">
            <a:extLst>
              <a:ext uri="{FF2B5EF4-FFF2-40B4-BE49-F238E27FC236}">
                <a16:creationId xmlns:a16="http://schemas.microsoft.com/office/drawing/2014/main" id="{E5D2C305-BAAE-C15C-B8EF-EAC03EF2B9CB}"/>
              </a:ext>
            </a:extLst>
          </p:cNvPr>
          <p:cNvCxnSpPr/>
          <p:nvPr/>
        </p:nvCxnSpPr>
        <p:spPr>
          <a:xfrm>
            <a:off x="914400" y="2296471"/>
            <a:ext cx="11098443" cy="0"/>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1486E75C-D24D-2FE7-2C8F-008D01CABB96}"/>
              </a:ext>
            </a:extLst>
          </p:cNvPr>
          <p:cNvCxnSpPr>
            <a:cxnSpLocks/>
          </p:cNvCxnSpPr>
          <p:nvPr/>
        </p:nvCxnSpPr>
        <p:spPr>
          <a:xfrm>
            <a:off x="6039537" y="1822450"/>
            <a:ext cx="0" cy="4592310"/>
          </a:xfrm>
          <a:prstGeom prst="line">
            <a:avLst/>
          </a:prstGeom>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90E2FB35-B012-E35A-3337-49CCD8AD22D9}"/>
              </a:ext>
            </a:extLst>
          </p:cNvPr>
          <p:cNvSpPr txBox="1"/>
          <p:nvPr/>
        </p:nvSpPr>
        <p:spPr>
          <a:xfrm>
            <a:off x="1409916" y="1713224"/>
            <a:ext cx="10407483" cy="584775"/>
          </a:xfrm>
          <a:prstGeom prst="rect">
            <a:avLst/>
          </a:prstGeom>
          <a:noFill/>
        </p:spPr>
        <p:txBody>
          <a:bodyPr wrap="square" rtlCol="0">
            <a:spAutoFit/>
          </a:bodyPr>
          <a:lstStyle/>
          <a:p>
            <a:r>
              <a:rPr lang="en-US" sz="3200" b="1" dirty="0"/>
              <a:t>Practices favoring loss	       Practices minimizing loss</a:t>
            </a:r>
          </a:p>
        </p:txBody>
      </p:sp>
    </p:spTree>
    <p:extLst>
      <p:ext uri="{BB962C8B-B14F-4D97-AF65-F5344CB8AC3E}">
        <p14:creationId xmlns:p14="http://schemas.microsoft.com/office/powerpoint/2010/main" val="862518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10EE-BA36-F4F1-9799-C451B6780341}"/>
              </a:ext>
            </a:extLst>
          </p:cNvPr>
          <p:cNvSpPr>
            <a:spLocks noGrp="1"/>
          </p:cNvSpPr>
          <p:nvPr>
            <p:ph type="title"/>
          </p:nvPr>
        </p:nvSpPr>
        <p:spPr/>
        <p:txBody>
          <a:bodyPr>
            <a:normAutofit fontScale="90000"/>
          </a:bodyPr>
          <a:lstStyle/>
          <a:p>
            <a:r>
              <a:rPr lang="en-US" dirty="0"/>
              <a:t>Nitrogen Recommendations and Crediting</a:t>
            </a:r>
          </a:p>
        </p:txBody>
      </p:sp>
    </p:spTree>
    <p:extLst>
      <p:ext uri="{BB962C8B-B14F-4D97-AF65-F5344CB8AC3E}">
        <p14:creationId xmlns:p14="http://schemas.microsoft.com/office/powerpoint/2010/main" val="128816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812B7-2572-3C9D-A1B9-74FD480BDCE7}"/>
              </a:ext>
            </a:extLst>
          </p:cNvPr>
          <p:cNvSpPr>
            <a:spLocks noGrp="1"/>
          </p:cNvSpPr>
          <p:nvPr>
            <p:ph type="title"/>
          </p:nvPr>
        </p:nvSpPr>
        <p:spPr/>
        <p:txBody>
          <a:bodyPr/>
          <a:lstStyle/>
          <a:p>
            <a:r>
              <a:rPr lang="en-US" dirty="0"/>
              <a:t>Goals of Nitrogen Management</a:t>
            </a:r>
          </a:p>
        </p:txBody>
      </p:sp>
      <p:sp>
        <p:nvSpPr>
          <p:cNvPr id="3" name="Content Placeholder 2">
            <a:extLst>
              <a:ext uri="{FF2B5EF4-FFF2-40B4-BE49-F238E27FC236}">
                <a16:creationId xmlns:a16="http://schemas.microsoft.com/office/drawing/2014/main" id="{6DA54D2F-7B77-1C02-F3D5-BF0CE0FC8633}"/>
              </a:ext>
            </a:extLst>
          </p:cNvPr>
          <p:cNvSpPr>
            <a:spLocks noGrp="1"/>
          </p:cNvSpPr>
          <p:nvPr>
            <p:ph idx="1"/>
          </p:nvPr>
        </p:nvSpPr>
        <p:spPr>
          <a:xfrm>
            <a:off x="1236496" y="1825625"/>
            <a:ext cx="9955087" cy="1702435"/>
          </a:xfrm>
        </p:spPr>
        <p:txBody>
          <a:bodyPr>
            <a:normAutofit/>
          </a:bodyPr>
          <a:lstStyle/>
          <a:p>
            <a:pPr>
              <a:lnSpc>
                <a:spcPct val="100000"/>
              </a:lnSpc>
            </a:pPr>
            <a:r>
              <a:rPr lang="en-US" dirty="0"/>
              <a:t>Avoid environmental risks due to above-optimum N use</a:t>
            </a:r>
          </a:p>
          <a:p>
            <a:pPr>
              <a:lnSpc>
                <a:spcPct val="100000"/>
              </a:lnSpc>
            </a:pPr>
            <a:r>
              <a:rPr lang="en-US" dirty="0"/>
              <a:t>Maximize economic return with optimum N rates</a:t>
            </a:r>
          </a:p>
        </p:txBody>
      </p:sp>
    </p:spTree>
    <p:extLst>
      <p:ext uri="{BB962C8B-B14F-4D97-AF65-F5344CB8AC3E}">
        <p14:creationId xmlns:p14="http://schemas.microsoft.com/office/powerpoint/2010/main" val="318477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0FAB-A64A-631D-6BAF-A4BAEC7DB035}"/>
              </a:ext>
            </a:extLst>
          </p:cNvPr>
          <p:cNvSpPr>
            <a:spLocks noGrp="1"/>
          </p:cNvSpPr>
          <p:nvPr>
            <p:ph type="title"/>
          </p:nvPr>
        </p:nvSpPr>
        <p:spPr>
          <a:xfrm>
            <a:off x="1211581" y="693942"/>
            <a:ext cx="9955086" cy="910466"/>
          </a:xfrm>
        </p:spPr>
        <p:txBody>
          <a:bodyPr/>
          <a:lstStyle/>
          <a:p>
            <a:r>
              <a:rPr lang="en-US" dirty="0"/>
              <a:t>Economic Optimum N Rate (EONR)</a:t>
            </a:r>
          </a:p>
        </p:txBody>
      </p:sp>
      <p:graphicFrame>
        <p:nvGraphicFramePr>
          <p:cNvPr id="4" name="Table 3">
            <a:extLst>
              <a:ext uri="{FF2B5EF4-FFF2-40B4-BE49-F238E27FC236}">
                <a16:creationId xmlns:a16="http://schemas.microsoft.com/office/drawing/2014/main" id="{DB36DB04-594A-43EA-81B6-496F0BD393CB}"/>
              </a:ext>
            </a:extLst>
          </p:cNvPr>
          <p:cNvGraphicFramePr>
            <a:graphicFrameLocks noGrp="1"/>
          </p:cNvGraphicFramePr>
          <p:nvPr/>
        </p:nvGraphicFramePr>
        <p:xfrm>
          <a:off x="1256645" y="1667197"/>
          <a:ext cx="10048724" cy="1975163"/>
        </p:xfrm>
        <a:graphic>
          <a:graphicData uri="http://schemas.openxmlformats.org/drawingml/2006/table">
            <a:tbl>
              <a:tblPr firstRow="1" bandRow="1">
                <a:tableStyleId>{5C22544A-7EE6-4342-B048-85BDC9FD1C3A}</a:tableStyleId>
              </a:tblPr>
              <a:tblGrid>
                <a:gridCol w="5024362">
                  <a:extLst>
                    <a:ext uri="{9D8B030D-6E8A-4147-A177-3AD203B41FA5}">
                      <a16:colId xmlns:a16="http://schemas.microsoft.com/office/drawing/2014/main" val="20000"/>
                    </a:ext>
                  </a:extLst>
                </a:gridCol>
                <a:gridCol w="5024362">
                  <a:extLst>
                    <a:ext uri="{9D8B030D-6E8A-4147-A177-3AD203B41FA5}">
                      <a16:colId xmlns:a16="http://schemas.microsoft.com/office/drawing/2014/main" val="20001"/>
                    </a:ext>
                  </a:extLst>
                </a:gridCol>
              </a:tblGrid>
              <a:tr h="1975163">
                <a:tc>
                  <a:txBody>
                    <a:bodyPr/>
                    <a:lstStyle/>
                    <a:p>
                      <a:pPr algn="ctr"/>
                      <a:r>
                        <a:rPr lang="en-US" sz="4000" dirty="0">
                          <a:solidFill>
                            <a:schemeClr val="tx1"/>
                          </a:solidFill>
                        </a:rPr>
                        <a:t>Cost of last</a:t>
                      </a:r>
                    </a:p>
                    <a:p>
                      <a:pPr algn="ctr"/>
                      <a:r>
                        <a:rPr lang="en-US" sz="4000" dirty="0">
                          <a:solidFill>
                            <a:schemeClr val="tx1"/>
                          </a:solidFill>
                        </a:rPr>
                        <a:t>increment of</a:t>
                      </a:r>
                      <a:r>
                        <a:rPr lang="en-US" sz="4000" baseline="0" dirty="0">
                          <a:solidFill>
                            <a:schemeClr val="tx1"/>
                          </a:solidFill>
                        </a:rPr>
                        <a:t> </a:t>
                      </a:r>
                    </a:p>
                    <a:p>
                      <a:pPr algn="ctr"/>
                      <a:r>
                        <a:rPr lang="en-US" sz="4000" baseline="0" dirty="0">
                          <a:solidFill>
                            <a:schemeClr val="tx1"/>
                          </a:solidFill>
                        </a:rPr>
                        <a:t>N added</a:t>
                      </a:r>
                      <a:endParaRPr lang="en-US" sz="400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dirty="0">
                          <a:solidFill>
                            <a:schemeClr val="tx1"/>
                          </a:solidFill>
                        </a:rPr>
                        <a:t>Value of </a:t>
                      </a:r>
                    </a:p>
                    <a:p>
                      <a:pPr algn="ctr"/>
                      <a:r>
                        <a:rPr lang="en-US" sz="4000" dirty="0">
                          <a:solidFill>
                            <a:schemeClr val="tx1"/>
                          </a:solidFill>
                        </a:rPr>
                        <a:t>yield increase</a:t>
                      </a:r>
                    </a:p>
                    <a:p>
                      <a:pPr algn="ctr"/>
                      <a:r>
                        <a:rPr lang="en-US" sz="4000" dirty="0">
                          <a:solidFill>
                            <a:schemeClr val="tx1"/>
                          </a:solidFill>
                        </a:rPr>
                        <a:t>produced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Text Box 21">
            <a:extLst>
              <a:ext uri="{FF2B5EF4-FFF2-40B4-BE49-F238E27FC236}">
                <a16:creationId xmlns:a16="http://schemas.microsoft.com/office/drawing/2014/main" id="{E8126DA9-B50C-1424-90DE-B686B672B470}"/>
              </a:ext>
            </a:extLst>
          </p:cNvPr>
          <p:cNvSpPr txBox="1">
            <a:spLocks noChangeArrowheads="1"/>
          </p:cNvSpPr>
          <p:nvPr/>
        </p:nvSpPr>
        <p:spPr bwMode="auto">
          <a:xfrm>
            <a:off x="5666568" y="213086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7" name="TextBox 6">
            <a:extLst>
              <a:ext uri="{FF2B5EF4-FFF2-40B4-BE49-F238E27FC236}">
                <a16:creationId xmlns:a16="http://schemas.microsoft.com/office/drawing/2014/main" id="{683C6A97-B1ED-5ECF-11D2-2E7102A092A7}"/>
              </a:ext>
            </a:extLst>
          </p:cNvPr>
          <p:cNvSpPr txBox="1"/>
          <p:nvPr/>
        </p:nvSpPr>
        <p:spPr>
          <a:xfrm>
            <a:off x="7436535" y="3833988"/>
            <a:ext cx="3315286" cy="2204899"/>
          </a:xfrm>
          <a:prstGeom prst="rect">
            <a:avLst/>
          </a:prstGeom>
          <a:noFill/>
        </p:spPr>
        <p:txBody>
          <a:bodyPr wrap="square">
            <a:spAutoFit/>
          </a:bodyPr>
          <a:lstStyle/>
          <a:p>
            <a:pPr>
              <a:lnSpc>
                <a:spcPct val="200000"/>
              </a:lnSpc>
            </a:pPr>
            <a:r>
              <a:rPr lang="en-US" sz="2400" dirty="0"/>
              <a:t>Economic return </a:t>
            </a:r>
          </a:p>
          <a:p>
            <a:pPr>
              <a:lnSpc>
                <a:spcPct val="200000"/>
              </a:lnSpc>
            </a:pPr>
            <a:r>
              <a:rPr lang="en-US" sz="2400" dirty="0"/>
              <a:t>Crop recovery of N</a:t>
            </a:r>
          </a:p>
          <a:p>
            <a:pPr>
              <a:lnSpc>
                <a:spcPct val="200000"/>
              </a:lnSpc>
            </a:pPr>
            <a:r>
              <a:rPr lang="en-US" sz="2400" dirty="0"/>
              <a:t>Potential for N loss</a:t>
            </a:r>
          </a:p>
        </p:txBody>
      </p:sp>
      <p:sp>
        <p:nvSpPr>
          <p:cNvPr id="9" name="TextBox 8">
            <a:extLst>
              <a:ext uri="{FF2B5EF4-FFF2-40B4-BE49-F238E27FC236}">
                <a16:creationId xmlns:a16="http://schemas.microsoft.com/office/drawing/2014/main" id="{6B4DEFC0-0D2A-E795-CF78-C6209B0C1072}"/>
              </a:ext>
            </a:extLst>
          </p:cNvPr>
          <p:cNvSpPr txBox="1"/>
          <p:nvPr/>
        </p:nvSpPr>
        <p:spPr>
          <a:xfrm>
            <a:off x="1510445" y="4780201"/>
            <a:ext cx="4991099" cy="584775"/>
          </a:xfrm>
          <a:prstGeom prst="rect">
            <a:avLst/>
          </a:prstGeom>
          <a:noFill/>
        </p:spPr>
        <p:txBody>
          <a:bodyPr wrap="square">
            <a:spAutoFit/>
          </a:bodyPr>
          <a:lstStyle/>
          <a:p>
            <a:r>
              <a:rPr lang="en-US" sz="3200" b="1" dirty="0">
                <a:solidFill>
                  <a:schemeClr val="accent3"/>
                </a:solidFill>
              </a:rPr>
              <a:t>As N Rates Align with EONR</a:t>
            </a:r>
          </a:p>
        </p:txBody>
      </p:sp>
      <p:pic>
        <p:nvPicPr>
          <p:cNvPr id="11" name="Graphic 10" descr="Arrow: Straight with solid fill">
            <a:extLst>
              <a:ext uri="{FF2B5EF4-FFF2-40B4-BE49-F238E27FC236}">
                <a16:creationId xmlns:a16="http://schemas.microsoft.com/office/drawing/2014/main" id="{F3819273-E68A-B838-364D-79EB43188B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9968447" y="4803849"/>
            <a:ext cx="508726" cy="508726"/>
          </a:xfrm>
          <a:prstGeom prst="rect">
            <a:avLst/>
          </a:prstGeom>
        </p:spPr>
      </p:pic>
      <p:pic>
        <p:nvPicPr>
          <p:cNvPr id="12" name="Graphic 11" descr="Arrow: Straight with solid fill">
            <a:extLst>
              <a:ext uri="{FF2B5EF4-FFF2-40B4-BE49-F238E27FC236}">
                <a16:creationId xmlns:a16="http://schemas.microsoft.com/office/drawing/2014/main" id="{D1EB4B16-31DD-B71B-E2D6-965EA1A3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968447" y="5530161"/>
            <a:ext cx="508726" cy="508726"/>
          </a:xfrm>
          <a:prstGeom prst="rect">
            <a:avLst/>
          </a:prstGeom>
        </p:spPr>
      </p:pic>
      <p:pic>
        <p:nvPicPr>
          <p:cNvPr id="13" name="Graphic 12" descr="Arrow: Straight with solid fill">
            <a:extLst>
              <a:ext uri="{FF2B5EF4-FFF2-40B4-BE49-F238E27FC236}">
                <a16:creationId xmlns:a16="http://schemas.microsoft.com/office/drawing/2014/main" id="{2443597E-555C-EE21-57BD-7EC362C882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636070" y="4077536"/>
            <a:ext cx="508726" cy="508726"/>
          </a:xfrm>
          <a:prstGeom prst="rect">
            <a:avLst/>
          </a:prstGeom>
        </p:spPr>
      </p:pic>
    </p:spTree>
    <p:extLst>
      <p:ext uri="{BB962C8B-B14F-4D97-AF65-F5344CB8AC3E}">
        <p14:creationId xmlns:p14="http://schemas.microsoft.com/office/powerpoint/2010/main" val="4132545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67FF9-A4F1-BCD8-8680-C2AFEF5C6C5B}"/>
              </a:ext>
            </a:extLst>
          </p:cNvPr>
          <p:cNvSpPr>
            <a:spLocks noGrp="1"/>
          </p:cNvSpPr>
          <p:nvPr>
            <p:ph type="title"/>
          </p:nvPr>
        </p:nvSpPr>
        <p:spPr/>
        <p:txBody>
          <a:bodyPr/>
          <a:lstStyle/>
          <a:p>
            <a:r>
              <a:rPr lang="en-US" dirty="0"/>
              <a:t>UW Nitrogen Recommendations for Corn</a:t>
            </a:r>
          </a:p>
        </p:txBody>
      </p:sp>
      <p:sp>
        <p:nvSpPr>
          <p:cNvPr id="3" name="Content Placeholder 2">
            <a:extLst>
              <a:ext uri="{FF2B5EF4-FFF2-40B4-BE49-F238E27FC236}">
                <a16:creationId xmlns:a16="http://schemas.microsoft.com/office/drawing/2014/main" id="{75982B75-3E39-CC32-1D41-B76AD8FBEF63}"/>
              </a:ext>
            </a:extLst>
          </p:cNvPr>
          <p:cNvSpPr>
            <a:spLocks noGrp="1"/>
          </p:cNvSpPr>
          <p:nvPr>
            <p:ph idx="1"/>
          </p:nvPr>
        </p:nvSpPr>
        <p:spPr>
          <a:xfrm>
            <a:off x="1236495" y="1690688"/>
            <a:ext cx="9955087" cy="2609215"/>
          </a:xfrm>
        </p:spPr>
        <p:txBody>
          <a:bodyPr>
            <a:normAutofit lnSpcReduction="10000"/>
          </a:bodyPr>
          <a:lstStyle/>
          <a:p>
            <a:r>
              <a:rPr lang="en-US" sz="3200" dirty="0"/>
              <a:t>Based on:</a:t>
            </a:r>
          </a:p>
          <a:p>
            <a:pPr lvl="1"/>
            <a:r>
              <a:rPr lang="en-US" sz="2800" dirty="0"/>
              <a:t>Corn &amp; nitrogen prices</a:t>
            </a:r>
          </a:p>
          <a:p>
            <a:pPr lvl="1"/>
            <a:r>
              <a:rPr lang="en-US" sz="2800" dirty="0"/>
              <a:t>Soil yield potential</a:t>
            </a:r>
          </a:p>
          <a:p>
            <a:pPr lvl="1"/>
            <a:r>
              <a:rPr lang="en-US" sz="2800" dirty="0"/>
              <a:t>Soil texture (sands vs. others)</a:t>
            </a:r>
          </a:p>
          <a:p>
            <a:pPr lvl="1"/>
            <a:r>
              <a:rPr lang="en-US" sz="2800" dirty="0"/>
              <a:t>Previous crop</a:t>
            </a:r>
          </a:p>
          <a:p>
            <a:pPr lvl="1"/>
            <a:r>
              <a:rPr lang="en-US" sz="2800" dirty="0"/>
              <a:t>Irrigation (sands and loamy sands)</a:t>
            </a:r>
          </a:p>
          <a:p>
            <a:endParaRPr lang="en-US" dirty="0"/>
          </a:p>
        </p:txBody>
      </p:sp>
      <p:sp>
        <p:nvSpPr>
          <p:cNvPr id="5" name="TextBox 4">
            <a:extLst>
              <a:ext uri="{FF2B5EF4-FFF2-40B4-BE49-F238E27FC236}">
                <a16:creationId xmlns:a16="http://schemas.microsoft.com/office/drawing/2014/main" id="{3EDD7F37-9761-0AEB-7688-E8E9EA492344}"/>
              </a:ext>
            </a:extLst>
          </p:cNvPr>
          <p:cNvSpPr txBox="1"/>
          <p:nvPr/>
        </p:nvSpPr>
        <p:spPr>
          <a:xfrm>
            <a:off x="3371779" y="4996934"/>
            <a:ext cx="5684520" cy="707886"/>
          </a:xfrm>
          <a:prstGeom prst="rect">
            <a:avLst/>
          </a:prstGeom>
          <a:noFill/>
          <a:ln w="38100">
            <a:solidFill>
              <a:schemeClr val="accent3"/>
            </a:solidFill>
          </a:ln>
        </p:spPr>
        <p:txBody>
          <a:bodyPr wrap="square">
            <a:spAutoFit/>
          </a:bodyPr>
          <a:lstStyle/>
          <a:p>
            <a:pPr marL="0" indent="0" algn="ctr">
              <a:buNone/>
            </a:pPr>
            <a:r>
              <a:rPr lang="en-US" sz="4000" b="1" dirty="0"/>
              <a:t>**Not Corn Yield Goal**</a:t>
            </a:r>
          </a:p>
        </p:txBody>
      </p:sp>
    </p:spTree>
    <p:extLst>
      <p:ext uri="{BB962C8B-B14F-4D97-AF65-F5344CB8AC3E}">
        <p14:creationId xmlns:p14="http://schemas.microsoft.com/office/powerpoint/2010/main" val="2674795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p:txBody>
          <a:bodyPr>
            <a:normAutofit fontScale="90000"/>
          </a:bodyPr>
          <a:lstStyle/>
          <a:p>
            <a:r>
              <a:rPr lang="en-US" dirty="0">
                <a:ea typeface="Calibri Light"/>
                <a:cs typeface="Calibri Light"/>
              </a:rPr>
              <a:t>Following Along in Fast Facts? </a:t>
            </a:r>
            <a:br>
              <a:rPr lang="en-US" dirty="0">
                <a:ea typeface="Calibri Light"/>
                <a:cs typeface="Calibri Light"/>
              </a:rPr>
            </a:br>
            <a:endParaRPr lang="en-US" dirty="0"/>
          </a:p>
        </p:txBody>
      </p:sp>
      <p:sp>
        <p:nvSpPr>
          <p:cNvPr id="3" name="Content Placeholder 2">
            <a:extLst>
              <a:ext uri="{FF2B5EF4-FFF2-40B4-BE49-F238E27FC236}">
                <a16:creationId xmlns:a16="http://schemas.microsoft.com/office/drawing/2014/main" id="{970F4FDE-2E9E-B1A3-AC28-2480F48F80A2}"/>
              </a:ext>
            </a:extLst>
          </p:cNvPr>
          <p:cNvSpPr>
            <a:spLocks noGrp="1"/>
          </p:cNvSpPr>
          <p:nvPr>
            <p:ph idx="1"/>
          </p:nvPr>
        </p:nvSpPr>
        <p:spPr>
          <a:xfrm>
            <a:off x="1330624" y="1726440"/>
            <a:ext cx="5972050" cy="4351338"/>
          </a:xfrm>
        </p:spPr>
        <p:txBody>
          <a:bodyPr vert="horz" lIns="91440" tIns="45720" rIns="91440" bIns="45720" rtlCol="0" anchor="t">
            <a:normAutofit/>
          </a:bodyPr>
          <a:lstStyle/>
          <a:p>
            <a:pPr marL="0" indent="0">
              <a:buNone/>
            </a:pPr>
            <a:r>
              <a:rPr lang="en-US" dirty="0">
                <a:ea typeface="Calibri Light"/>
                <a:cs typeface="Calibri Light"/>
              </a:rPr>
              <a:t>Nitrogen</a:t>
            </a:r>
            <a:r>
              <a:rPr lang="en-US" dirty="0">
                <a:ea typeface="Calibri Light"/>
                <a:cs typeface="Calibri"/>
              </a:rPr>
              <a:t>: </a:t>
            </a:r>
            <a:r>
              <a:rPr lang="en-US" dirty="0">
                <a:ea typeface="Calibri"/>
                <a:cs typeface="Calibri"/>
              </a:rPr>
              <a:t>Pages 13-19 in </a:t>
            </a:r>
            <a:r>
              <a:rPr lang="en-US" dirty="0">
                <a:ea typeface="Calibri"/>
                <a:cs typeface="Calibri"/>
                <a:hlinkClick r:id="rId2"/>
              </a:rPr>
              <a:t>Nutrient Management Fast Facts</a:t>
            </a:r>
            <a:endParaRPr lang="en-US" dirty="0">
              <a:ea typeface="Calibri"/>
              <a:cs typeface="Calibri"/>
            </a:endParaRPr>
          </a:p>
          <a:p>
            <a:pPr marL="0" indent="0">
              <a:buNone/>
            </a:pPr>
            <a:endParaRPr lang="en-US" dirty="0">
              <a:ea typeface="+mn-lt"/>
              <a:cs typeface="+mn-lt"/>
            </a:endParaRPr>
          </a:p>
        </p:txBody>
      </p:sp>
      <p:pic>
        <p:nvPicPr>
          <p:cNvPr id="5" name="Picture 4">
            <a:extLst>
              <a:ext uri="{FF2B5EF4-FFF2-40B4-BE49-F238E27FC236}">
                <a16:creationId xmlns:a16="http://schemas.microsoft.com/office/drawing/2014/main" id="{BF1D0C83-41C4-DB1C-2EB1-D545073C1431}"/>
              </a:ext>
            </a:extLst>
          </p:cNvPr>
          <p:cNvPicPr>
            <a:picLocks noChangeAspect="1"/>
          </p:cNvPicPr>
          <p:nvPr/>
        </p:nvPicPr>
        <p:blipFill>
          <a:blip r:embed="rId3"/>
          <a:stretch>
            <a:fillRect/>
          </a:stretch>
        </p:blipFill>
        <p:spPr>
          <a:xfrm>
            <a:off x="7756891" y="445754"/>
            <a:ext cx="3833813" cy="5000626"/>
          </a:xfrm>
          <a:prstGeom prst="rect">
            <a:avLst/>
          </a:prstGeom>
        </p:spPr>
      </p:pic>
      <p:pic>
        <p:nvPicPr>
          <p:cNvPr id="6" name="Picture 5" descr="A qr code on a white background&#10;&#10;Description automatically generated">
            <a:hlinkClick r:id="rId2"/>
            <a:extLst>
              <a:ext uri="{FF2B5EF4-FFF2-40B4-BE49-F238E27FC236}">
                <a16:creationId xmlns:a16="http://schemas.microsoft.com/office/drawing/2014/main" id="{72AF1A8B-5625-7CE2-60CD-B572EC4FE4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985" y="3277426"/>
            <a:ext cx="3325545" cy="3325545"/>
          </a:xfrm>
          <a:prstGeom prst="rect">
            <a:avLst/>
          </a:prstGeom>
        </p:spPr>
      </p:pic>
    </p:spTree>
    <p:extLst>
      <p:ext uri="{BB962C8B-B14F-4D97-AF65-F5344CB8AC3E}">
        <p14:creationId xmlns:p14="http://schemas.microsoft.com/office/powerpoint/2010/main" val="139644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8454-390B-746A-5AD5-00322D7A7907}"/>
              </a:ext>
            </a:extLst>
          </p:cNvPr>
          <p:cNvSpPr>
            <a:spLocks noGrp="1"/>
          </p:cNvSpPr>
          <p:nvPr>
            <p:ph type="title"/>
          </p:nvPr>
        </p:nvSpPr>
        <p:spPr>
          <a:xfrm>
            <a:off x="1118457" y="747854"/>
            <a:ext cx="9955086" cy="910466"/>
          </a:xfrm>
        </p:spPr>
        <p:txBody>
          <a:bodyPr/>
          <a:lstStyle/>
          <a:p>
            <a:r>
              <a:rPr lang="en-US" dirty="0"/>
              <a:t>Price Adjusted N Guidelines for Corn</a:t>
            </a:r>
          </a:p>
        </p:txBody>
      </p:sp>
      <p:sp>
        <p:nvSpPr>
          <p:cNvPr id="3" name="Content Placeholder 2">
            <a:extLst>
              <a:ext uri="{FF2B5EF4-FFF2-40B4-BE49-F238E27FC236}">
                <a16:creationId xmlns:a16="http://schemas.microsoft.com/office/drawing/2014/main" id="{68358B9B-1988-6980-FE18-16D0393D8E2C}"/>
              </a:ext>
            </a:extLst>
          </p:cNvPr>
          <p:cNvSpPr>
            <a:spLocks noGrp="1"/>
          </p:cNvSpPr>
          <p:nvPr>
            <p:ph idx="1"/>
          </p:nvPr>
        </p:nvSpPr>
        <p:spPr/>
        <p:txBody>
          <a:bodyPr/>
          <a:lstStyle/>
          <a:p>
            <a:r>
              <a:rPr lang="en-US" dirty="0"/>
              <a:t>Maximum Return to N (MRTN)</a:t>
            </a:r>
          </a:p>
          <a:p>
            <a:pPr lvl="1"/>
            <a:r>
              <a:rPr lang="en-US" dirty="0"/>
              <a:t>Flexibility in rates based on economics</a:t>
            </a:r>
          </a:p>
          <a:p>
            <a:pPr lvl="2"/>
            <a:r>
              <a:rPr lang="en-US" dirty="0"/>
              <a:t>Cost of N</a:t>
            </a:r>
          </a:p>
          <a:p>
            <a:pPr lvl="2"/>
            <a:r>
              <a:rPr lang="en-US" dirty="0"/>
              <a:t>Price of Corn</a:t>
            </a:r>
          </a:p>
          <a:p>
            <a:r>
              <a:rPr lang="en-US" dirty="0"/>
              <a:t>Cropping Systems approach</a:t>
            </a:r>
          </a:p>
          <a:p>
            <a:pPr lvl="1"/>
            <a:r>
              <a:rPr lang="en-US" dirty="0"/>
              <a:t>Corn after soybeans, small grains</a:t>
            </a:r>
          </a:p>
          <a:p>
            <a:pPr lvl="1"/>
            <a:r>
              <a:rPr lang="en-US" dirty="0"/>
              <a:t>Corn after corn, forage legumes, green manures, etc.</a:t>
            </a:r>
          </a:p>
          <a:p>
            <a:r>
              <a:rPr lang="en-US" dirty="0"/>
              <a:t>Multi-state, regional approach</a:t>
            </a:r>
          </a:p>
          <a:p>
            <a:pPr lvl="1"/>
            <a:r>
              <a:rPr lang="en-US" dirty="0"/>
              <a:t>WI, IA, IL, MN, OH, IN, MI</a:t>
            </a:r>
          </a:p>
        </p:txBody>
      </p:sp>
    </p:spTree>
    <p:extLst>
      <p:ext uri="{BB962C8B-B14F-4D97-AF65-F5344CB8AC3E}">
        <p14:creationId xmlns:p14="http://schemas.microsoft.com/office/powerpoint/2010/main" val="3599021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95C1D0-0D6D-9611-0F24-0C3F77E346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91" r="2129" b="3260"/>
          <a:stretch/>
        </p:blipFill>
        <p:spPr>
          <a:xfrm>
            <a:off x="760784" y="1471401"/>
            <a:ext cx="11338214" cy="4418118"/>
          </a:xfrm>
          <a:prstGeom prst="rect">
            <a:avLst/>
          </a:prstGeom>
        </p:spPr>
      </p:pic>
      <p:sp>
        <p:nvSpPr>
          <p:cNvPr id="8" name="TextBox 7">
            <a:extLst>
              <a:ext uri="{FF2B5EF4-FFF2-40B4-BE49-F238E27FC236}">
                <a16:creationId xmlns:a16="http://schemas.microsoft.com/office/drawing/2014/main" id="{A39A2B0A-EAB4-0C29-DD3C-73243EFB59A6}"/>
              </a:ext>
            </a:extLst>
          </p:cNvPr>
          <p:cNvSpPr txBox="1"/>
          <p:nvPr/>
        </p:nvSpPr>
        <p:spPr>
          <a:xfrm>
            <a:off x="968189" y="6231503"/>
            <a:ext cx="3135086" cy="369332"/>
          </a:xfrm>
          <a:prstGeom prst="rect">
            <a:avLst/>
          </a:prstGeom>
          <a:noFill/>
        </p:spPr>
        <p:txBody>
          <a:bodyPr wrap="square" rtlCol="0">
            <a:spAutoFit/>
          </a:bodyPr>
          <a:lstStyle/>
          <a:p>
            <a:r>
              <a:rPr lang="en-US" b="1" dirty="0"/>
              <a:t>NM Fast facts magazine pg. 17</a:t>
            </a:r>
          </a:p>
        </p:txBody>
      </p:sp>
      <p:sp>
        <p:nvSpPr>
          <p:cNvPr id="9" name="Title 1">
            <a:extLst>
              <a:ext uri="{FF2B5EF4-FFF2-40B4-BE49-F238E27FC236}">
                <a16:creationId xmlns:a16="http://schemas.microsoft.com/office/drawing/2014/main" id="{5B0289A8-21C4-63C6-67FF-ACB9409D13CF}"/>
              </a:ext>
            </a:extLst>
          </p:cNvPr>
          <p:cNvSpPr>
            <a:spLocks noGrp="1"/>
          </p:cNvSpPr>
          <p:nvPr>
            <p:ph type="title"/>
          </p:nvPr>
        </p:nvSpPr>
        <p:spPr>
          <a:xfrm>
            <a:off x="968189" y="679274"/>
            <a:ext cx="5968143" cy="910466"/>
          </a:xfrm>
        </p:spPr>
        <p:txBody>
          <a:bodyPr>
            <a:normAutofit fontScale="90000"/>
          </a:bodyPr>
          <a:lstStyle/>
          <a:p>
            <a:r>
              <a:rPr lang="en-US" dirty="0"/>
              <a:t>Determining MRTN Example</a:t>
            </a:r>
          </a:p>
        </p:txBody>
      </p:sp>
    </p:spTree>
    <p:extLst>
      <p:ext uri="{BB962C8B-B14F-4D97-AF65-F5344CB8AC3E}">
        <p14:creationId xmlns:p14="http://schemas.microsoft.com/office/powerpoint/2010/main" val="1591897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C3E2B4-B795-C80D-9AB7-988FC905E484}"/>
              </a:ext>
            </a:extLst>
          </p:cNvPr>
          <p:cNvPicPr>
            <a:picLocks noChangeAspect="1"/>
          </p:cNvPicPr>
          <p:nvPr/>
        </p:nvPicPr>
        <p:blipFill>
          <a:blip r:embed="rId3"/>
          <a:stretch>
            <a:fillRect/>
          </a:stretch>
        </p:blipFill>
        <p:spPr>
          <a:xfrm>
            <a:off x="966573" y="1387874"/>
            <a:ext cx="11044730" cy="4258097"/>
          </a:xfrm>
          <a:prstGeom prst="rect">
            <a:avLst/>
          </a:prstGeom>
        </p:spPr>
      </p:pic>
      <p:sp>
        <p:nvSpPr>
          <p:cNvPr id="7" name="TextBox 6">
            <a:extLst>
              <a:ext uri="{FF2B5EF4-FFF2-40B4-BE49-F238E27FC236}">
                <a16:creationId xmlns:a16="http://schemas.microsoft.com/office/drawing/2014/main" id="{1B345D2E-1D72-65C2-5FB2-28199E4BE9D7}"/>
              </a:ext>
            </a:extLst>
          </p:cNvPr>
          <p:cNvSpPr txBox="1"/>
          <p:nvPr/>
        </p:nvSpPr>
        <p:spPr>
          <a:xfrm>
            <a:off x="968189" y="6231503"/>
            <a:ext cx="3135086" cy="369332"/>
          </a:xfrm>
          <a:prstGeom prst="rect">
            <a:avLst/>
          </a:prstGeom>
          <a:noFill/>
        </p:spPr>
        <p:txBody>
          <a:bodyPr wrap="square" rtlCol="0">
            <a:spAutoFit/>
          </a:bodyPr>
          <a:lstStyle/>
          <a:p>
            <a:r>
              <a:rPr lang="en-US" b="1" dirty="0"/>
              <a:t>NM Fast facts magazine pg. 17</a:t>
            </a:r>
          </a:p>
        </p:txBody>
      </p:sp>
    </p:spTree>
    <p:extLst>
      <p:ext uri="{BB962C8B-B14F-4D97-AF65-F5344CB8AC3E}">
        <p14:creationId xmlns:p14="http://schemas.microsoft.com/office/powerpoint/2010/main" val="38195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0E112E-43D2-D261-024B-13485D28AC87}"/>
              </a:ext>
            </a:extLst>
          </p:cNvPr>
          <p:cNvSpPr txBox="1"/>
          <p:nvPr/>
        </p:nvSpPr>
        <p:spPr>
          <a:xfrm>
            <a:off x="968189" y="6231503"/>
            <a:ext cx="3135086" cy="369332"/>
          </a:xfrm>
          <a:prstGeom prst="rect">
            <a:avLst/>
          </a:prstGeom>
          <a:noFill/>
        </p:spPr>
        <p:txBody>
          <a:bodyPr wrap="square" rtlCol="0">
            <a:spAutoFit/>
          </a:bodyPr>
          <a:lstStyle/>
          <a:p>
            <a:r>
              <a:rPr lang="en-US" b="1" dirty="0"/>
              <a:t>NM Fast facts magazine pg. 18</a:t>
            </a:r>
          </a:p>
        </p:txBody>
      </p:sp>
      <p:pic>
        <p:nvPicPr>
          <p:cNvPr id="7" name="Picture 6">
            <a:extLst>
              <a:ext uri="{FF2B5EF4-FFF2-40B4-BE49-F238E27FC236}">
                <a16:creationId xmlns:a16="http://schemas.microsoft.com/office/drawing/2014/main" id="{DC3D9811-AB32-E18F-8124-D999596F721F}"/>
              </a:ext>
            </a:extLst>
          </p:cNvPr>
          <p:cNvPicPr>
            <a:picLocks noChangeAspect="1"/>
          </p:cNvPicPr>
          <p:nvPr/>
        </p:nvPicPr>
        <p:blipFill>
          <a:blip r:embed="rId2"/>
          <a:stretch>
            <a:fillRect/>
          </a:stretch>
        </p:blipFill>
        <p:spPr>
          <a:xfrm>
            <a:off x="1404747" y="820718"/>
            <a:ext cx="9382506" cy="5216564"/>
          </a:xfrm>
          <a:prstGeom prst="rect">
            <a:avLst/>
          </a:prstGeom>
        </p:spPr>
      </p:pic>
    </p:spTree>
    <p:extLst>
      <p:ext uri="{BB962C8B-B14F-4D97-AF65-F5344CB8AC3E}">
        <p14:creationId xmlns:p14="http://schemas.microsoft.com/office/powerpoint/2010/main" val="1415192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D5A105-82ED-D379-C6DE-734DF736E7E7}"/>
              </a:ext>
            </a:extLst>
          </p:cNvPr>
          <p:cNvSpPr txBox="1"/>
          <p:nvPr/>
        </p:nvSpPr>
        <p:spPr>
          <a:xfrm>
            <a:off x="968189" y="6231503"/>
            <a:ext cx="3135086" cy="369332"/>
          </a:xfrm>
          <a:prstGeom prst="rect">
            <a:avLst/>
          </a:prstGeom>
          <a:noFill/>
        </p:spPr>
        <p:txBody>
          <a:bodyPr wrap="square" rtlCol="0">
            <a:spAutoFit/>
          </a:bodyPr>
          <a:lstStyle/>
          <a:p>
            <a:r>
              <a:rPr lang="en-US" b="1" dirty="0"/>
              <a:t>NM Fast facts magazine pg. 18</a:t>
            </a:r>
          </a:p>
        </p:txBody>
      </p:sp>
      <p:pic>
        <p:nvPicPr>
          <p:cNvPr id="6" name="Picture 5">
            <a:extLst>
              <a:ext uri="{FF2B5EF4-FFF2-40B4-BE49-F238E27FC236}">
                <a16:creationId xmlns:a16="http://schemas.microsoft.com/office/drawing/2014/main" id="{A3778834-E89F-4A70-A988-F2ECAAE04F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5960" y="1525527"/>
            <a:ext cx="10897343" cy="3806945"/>
          </a:xfrm>
          <a:prstGeom prst="rect">
            <a:avLst/>
          </a:prstGeom>
        </p:spPr>
      </p:pic>
    </p:spTree>
    <p:extLst>
      <p:ext uri="{BB962C8B-B14F-4D97-AF65-F5344CB8AC3E}">
        <p14:creationId xmlns:p14="http://schemas.microsoft.com/office/powerpoint/2010/main" val="2446304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E1FA-214B-534D-4546-9E82B263BCE9}"/>
              </a:ext>
            </a:extLst>
          </p:cNvPr>
          <p:cNvSpPr>
            <a:spLocks noGrp="1"/>
          </p:cNvSpPr>
          <p:nvPr>
            <p:ph type="title"/>
          </p:nvPr>
        </p:nvSpPr>
        <p:spPr/>
        <p:txBody>
          <a:bodyPr/>
          <a:lstStyle/>
          <a:p>
            <a:r>
              <a:rPr lang="en-US" dirty="0"/>
              <a:t>Manure Nitrogen Considerations</a:t>
            </a:r>
          </a:p>
        </p:txBody>
      </p:sp>
    </p:spTree>
    <p:extLst>
      <p:ext uri="{BB962C8B-B14F-4D97-AF65-F5344CB8AC3E}">
        <p14:creationId xmlns:p14="http://schemas.microsoft.com/office/powerpoint/2010/main" val="3004478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536CC88-F28A-D320-FA06-7347D431D2B4}"/>
              </a:ext>
            </a:extLst>
          </p:cNvPr>
          <p:cNvSpPr txBox="1"/>
          <p:nvPr/>
        </p:nvSpPr>
        <p:spPr>
          <a:xfrm>
            <a:off x="1236495" y="4112440"/>
            <a:ext cx="9955087" cy="1852495"/>
          </a:xfrm>
          <a:prstGeom prst="rect">
            <a:avLst/>
          </a:prstGeom>
          <a:noFill/>
          <a:ln w="38100">
            <a:solidFill>
              <a:schemeClr val="tx1"/>
            </a:solidFill>
          </a:ln>
        </p:spPr>
        <p:txBody>
          <a:bodyPr wrap="square" rtlCol="0">
            <a:spAutoFit/>
          </a:bodyPr>
          <a:lstStyle/>
          <a:p>
            <a:endParaRPr lang="en-US" dirty="0"/>
          </a:p>
        </p:txBody>
      </p:sp>
      <p:sp>
        <p:nvSpPr>
          <p:cNvPr id="3" name="Title 2">
            <a:extLst>
              <a:ext uri="{FF2B5EF4-FFF2-40B4-BE49-F238E27FC236}">
                <a16:creationId xmlns:a16="http://schemas.microsoft.com/office/drawing/2014/main" id="{75A1F42F-EB39-6B04-D108-DA37B89C4F56}"/>
              </a:ext>
            </a:extLst>
          </p:cNvPr>
          <p:cNvSpPr>
            <a:spLocks noGrp="1"/>
          </p:cNvSpPr>
          <p:nvPr>
            <p:ph type="title"/>
          </p:nvPr>
        </p:nvSpPr>
        <p:spPr/>
        <p:txBody>
          <a:bodyPr/>
          <a:lstStyle/>
          <a:p>
            <a:r>
              <a:rPr lang="en-US" dirty="0"/>
              <a:t>Manure considerations</a:t>
            </a:r>
          </a:p>
        </p:txBody>
      </p:sp>
      <p:sp>
        <p:nvSpPr>
          <p:cNvPr id="4" name="Content Placeholder 3">
            <a:extLst>
              <a:ext uri="{FF2B5EF4-FFF2-40B4-BE49-F238E27FC236}">
                <a16:creationId xmlns:a16="http://schemas.microsoft.com/office/drawing/2014/main" id="{16FB54C5-C857-0B3C-406E-BB8840BE30E4}"/>
              </a:ext>
            </a:extLst>
          </p:cNvPr>
          <p:cNvSpPr>
            <a:spLocks noGrp="1"/>
          </p:cNvSpPr>
          <p:nvPr>
            <p:ph idx="1"/>
          </p:nvPr>
        </p:nvSpPr>
        <p:spPr/>
        <p:txBody>
          <a:bodyPr/>
          <a:lstStyle/>
          <a:p>
            <a:r>
              <a:rPr lang="en-US" dirty="0"/>
              <a:t>Manure contains valuable nutrients (N, P, K)</a:t>
            </a:r>
          </a:p>
          <a:p>
            <a:r>
              <a:rPr lang="en-US" dirty="0"/>
              <a:t>N in manure is in two forms</a:t>
            </a:r>
          </a:p>
          <a:p>
            <a:pPr lvl="1"/>
            <a:r>
              <a:rPr lang="en-US" dirty="0"/>
              <a:t>Plant available N</a:t>
            </a:r>
          </a:p>
          <a:p>
            <a:pPr lvl="1"/>
            <a:r>
              <a:rPr lang="en-US" dirty="0"/>
              <a:t>Organically-bound N </a:t>
            </a:r>
          </a:p>
          <a:p>
            <a:pPr lvl="1"/>
            <a:endParaRPr lang="en-US" dirty="0"/>
          </a:p>
          <a:p>
            <a:endParaRPr lang="en-US" dirty="0"/>
          </a:p>
        </p:txBody>
      </p:sp>
      <p:sp>
        <p:nvSpPr>
          <p:cNvPr id="6" name="TextBox 5">
            <a:extLst>
              <a:ext uri="{FF2B5EF4-FFF2-40B4-BE49-F238E27FC236}">
                <a16:creationId xmlns:a16="http://schemas.microsoft.com/office/drawing/2014/main" id="{81EA2CD3-6BC8-2B89-4009-EF84C292D694}"/>
              </a:ext>
            </a:extLst>
          </p:cNvPr>
          <p:cNvSpPr txBox="1"/>
          <p:nvPr/>
        </p:nvSpPr>
        <p:spPr>
          <a:xfrm>
            <a:off x="1372272" y="4161523"/>
            <a:ext cx="4060339" cy="1754326"/>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336600"/>
                </a:solidFill>
                <a:effectLst/>
                <a:uLnTx/>
                <a:uFillTx/>
                <a:latin typeface="Calibri Light" panose="020F0302020204030204"/>
                <a:ea typeface="+mj-ea"/>
                <a:cs typeface="+mj-cs"/>
              </a:rPr>
              <a:t>If You Are Going To </a:t>
            </a:r>
            <a:br>
              <a:rPr kumimoji="0" lang="en-US" altLang="en-US" sz="4000" b="1" i="0" u="none" strike="noStrike" kern="1200" cap="none" spc="0" normalizeH="0" baseline="0" noProof="0" dirty="0">
                <a:ln>
                  <a:noFill/>
                </a:ln>
                <a:solidFill>
                  <a:srgbClr val="336600"/>
                </a:solidFill>
                <a:effectLst/>
                <a:uLnTx/>
                <a:uFillTx/>
                <a:latin typeface="Calibri Light" panose="020F0302020204030204"/>
                <a:ea typeface="+mj-ea"/>
                <a:cs typeface="+mj-cs"/>
              </a:rPr>
            </a:br>
            <a:r>
              <a:rPr kumimoji="0" lang="en-US" altLang="en-US" sz="4000" b="1" i="0" u="none" strike="noStrike" kern="1200" cap="none" spc="0" normalizeH="0" baseline="0" noProof="0" dirty="0">
                <a:ln>
                  <a:noFill/>
                </a:ln>
                <a:solidFill>
                  <a:srgbClr val="336600"/>
                </a:solidFill>
                <a:effectLst/>
                <a:uLnTx/>
                <a:uFillTx/>
                <a:latin typeface="Calibri Light" panose="020F0302020204030204"/>
                <a:ea typeface="+mj-ea"/>
                <a:cs typeface="+mj-cs"/>
              </a:rPr>
              <a:t>Use Manure </a:t>
            </a:r>
            <a:br>
              <a:rPr kumimoji="0" lang="en-US" altLang="en-US" sz="4000" b="1" i="0" u="none" strike="noStrike" kern="1200" cap="none" spc="0" normalizeH="0" baseline="0" noProof="0" dirty="0">
                <a:ln>
                  <a:noFill/>
                </a:ln>
                <a:solidFill>
                  <a:srgbClr val="336600"/>
                </a:solidFill>
                <a:effectLst/>
                <a:uLnTx/>
                <a:uFillTx/>
                <a:latin typeface="Calibri Light" panose="020F0302020204030204"/>
                <a:ea typeface="+mj-ea"/>
                <a:cs typeface="+mj-cs"/>
              </a:rPr>
            </a:br>
            <a:r>
              <a:rPr kumimoji="0" lang="en-US" altLang="en-US" sz="4000" b="1" i="0" u="none" strike="noStrike" kern="1200" cap="none" spc="0" normalizeH="0" baseline="0" noProof="0" dirty="0">
                <a:ln>
                  <a:noFill/>
                </a:ln>
                <a:solidFill>
                  <a:srgbClr val="336600"/>
                </a:solidFill>
                <a:effectLst/>
                <a:uLnTx/>
                <a:uFillTx/>
                <a:latin typeface="Calibri Light" panose="020F0302020204030204"/>
                <a:ea typeface="+mj-ea"/>
                <a:cs typeface="+mj-cs"/>
              </a:rPr>
              <a:t>as a Fertilizer…</a:t>
            </a:r>
            <a:endParaRPr kumimoji="0" lang="en-US" sz="4000" b="1" i="0" u="none" strike="noStrike" kern="1200" cap="none" spc="0" normalizeH="0" baseline="0" noProof="0" dirty="0">
              <a:ln>
                <a:noFill/>
              </a:ln>
              <a:solidFill>
                <a:srgbClr val="336600"/>
              </a:solidFill>
              <a:effectLst/>
              <a:uLnTx/>
              <a:uFillTx/>
              <a:latin typeface="Calibri Light" panose="020F0302020204030204"/>
              <a:ea typeface="+mj-ea"/>
              <a:cs typeface="+mj-cs"/>
            </a:endParaRPr>
          </a:p>
        </p:txBody>
      </p:sp>
      <p:sp>
        <p:nvSpPr>
          <p:cNvPr id="7" name="Text Placeholder 2">
            <a:extLst>
              <a:ext uri="{FF2B5EF4-FFF2-40B4-BE49-F238E27FC236}">
                <a16:creationId xmlns:a16="http://schemas.microsoft.com/office/drawing/2014/main" id="{1DF785A7-50F1-8B8A-033F-1B7313804A5B}"/>
              </a:ext>
            </a:extLst>
          </p:cNvPr>
          <p:cNvSpPr txBox="1">
            <a:spLocks/>
          </p:cNvSpPr>
          <p:nvPr/>
        </p:nvSpPr>
        <p:spPr>
          <a:xfrm>
            <a:off x="7989754" y="4317158"/>
            <a:ext cx="3006393" cy="14430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336600"/>
                </a:solidFill>
                <a:effectLst/>
                <a:uLnTx/>
                <a:uFillTx/>
                <a:latin typeface="Calibri" panose="020F0502020204030204"/>
                <a:ea typeface="+mn-ea"/>
                <a:cs typeface="+mn-cs"/>
              </a:rPr>
              <a:t>Treat It Like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336600"/>
                </a:solidFill>
                <a:effectLst/>
                <a:uLnTx/>
                <a:uFillTx/>
                <a:latin typeface="Calibri" panose="020F0502020204030204"/>
                <a:ea typeface="+mn-ea"/>
                <a:cs typeface="+mn-cs"/>
              </a:rPr>
              <a:t>A Fertilizer!</a:t>
            </a:r>
          </a:p>
        </p:txBody>
      </p:sp>
      <p:pic>
        <p:nvPicPr>
          <p:cNvPr id="9" name="Graphic 8" descr="Turtle with solid fill">
            <a:extLst>
              <a:ext uri="{FF2B5EF4-FFF2-40B4-BE49-F238E27FC236}">
                <a16:creationId xmlns:a16="http://schemas.microsoft.com/office/drawing/2014/main" id="{51FDD62F-EBF1-FF80-4B1B-5A94D820D7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8140" y="3112210"/>
            <a:ext cx="481180" cy="481180"/>
          </a:xfrm>
          <a:prstGeom prst="rect">
            <a:avLst/>
          </a:prstGeom>
        </p:spPr>
      </p:pic>
      <p:pic>
        <p:nvPicPr>
          <p:cNvPr id="15" name="Graphic 14" descr="Rabbit with solid fill">
            <a:extLst>
              <a:ext uri="{FF2B5EF4-FFF2-40B4-BE49-F238E27FC236}">
                <a16:creationId xmlns:a16="http://schemas.microsoft.com/office/drawing/2014/main" id="{CBE0400F-1587-B8CB-650C-A398B3E3CE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8139" y="2709134"/>
            <a:ext cx="481181" cy="481181"/>
          </a:xfrm>
          <a:prstGeom prst="rect">
            <a:avLst/>
          </a:prstGeom>
        </p:spPr>
      </p:pic>
      <p:cxnSp>
        <p:nvCxnSpPr>
          <p:cNvPr id="17" name="Straight Arrow Connector 16">
            <a:extLst>
              <a:ext uri="{FF2B5EF4-FFF2-40B4-BE49-F238E27FC236}">
                <a16:creationId xmlns:a16="http://schemas.microsoft.com/office/drawing/2014/main" id="{384022F7-BFB5-820B-06C1-15F05FF2BA9B}"/>
              </a:ext>
            </a:extLst>
          </p:cNvPr>
          <p:cNvCxnSpPr/>
          <p:nvPr/>
        </p:nvCxnSpPr>
        <p:spPr>
          <a:xfrm>
            <a:off x="4210850" y="3003064"/>
            <a:ext cx="12217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AB19209E-6481-88E1-72F0-05A147DF3FA9}"/>
              </a:ext>
            </a:extLst>
          </p:cNvPr>
          <p:cNvCxnSpPr>
            <a:cxnSpLocks/>
          </p:cNvCxnSpPr>
          <p:nvPr/>
        </p:nvCxnSpPr>
        <p:spPr>
          <a:xfrm>
            <a:off x="4623611" y="3368824"/>
            <a:ext cx="80900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DBACA9B0-EB0C-1936-EF99-A6154C770BC1}"/>
              </a:ext>
            </a:extLst>
          </p:cNvPr>
          <p:cNvCxnSpPr>
            <a:cxnSpLocks/>
          </p:cNvCxnSpPr>
          <p:nvPr/>
        </p:nvCxnSpPr>
        <p:spPr>
          <a:xfrm flipV="1">
            <a:off x="5432611" y="5038686"/>
            <a:ext cx="2225488" cy="784"/>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945497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F8F8-6E06-34BC-FA29-5A29B9F05483}"/>
              </a:ext>
            </a:extLst>
          </p:cNvPr>
          <p:cNvSpPr>
            <a:spLocks noGrp="1"/>
          </p:cNvSpPr>
          <p:nvPr>
            <p:ph type="title"/>
          </p:nvPr>
        </p:nvSpPr>
        <p:spPr/>
        <p:txBody>
          <a:bodyPr/>
          <a:lstStyle/>
          <a:p>
            <a:r>
              <a:rPr lang="en-US" dirty="0"/>
              <a:t>Need to Properly Credit Manure Nutrients</a:t>
            </a:r>
          </a:p>
        </p:txBody>
      </p:sp>
      <p:sp>
        <p:nvSpPr>
          <p:cNvPr id="3" name="Content Placeholder 2">
            <a:extLst>
              <a:ext uri="{FF2B5EF4-FFF2-40B4-BE49-F238E27FC236}">
                <a16:creationId xmlns:a16="http://schemas.microsoft.com/office/drawing/2014/main" id="{38226B0D-80D4-1A2B-C765-5EB13813EF9F}"/>
              </a:ext>
            </a:extLst>
          </p:cNvPr>
          <p:cNvSpPr>
            <a:spLocks noGrp="1"/>
          </p:cNvSpPr>
          <p:nvPr>
            <p:ph idx="1"/>
          </p:nvPr>
        </p:nvSpPr>
        <p:spPr/>
        <p:txBody>
          <a:bodyPr>
            <a:normAutofit/>
          </a:bodyPr>
          <a:lstStyle/>
          <a:p>
            <a:pPr>
              <a:buClr>
                <a:srgbClr val="663300"/>
              </a:buClr>
            </a:pPr>
            <a:r>
              <a:rPr lang="en-US" altLang="en-US" sz="4000" dirty="0"/>
              <a:t>Available nutrient content</a:t>
            </a:r>
          </a:p>
          <a:p>
            <a:pPr lvl="1">
              <a:buClr>
                <a:srgbClr val="663300"/>
              </a:buClr>
            </a:pPr>
            <a:r>
              <a:rPr lang="en-US" altLang="en-US" sz="2800" b="0" dirty="0">
                <a:latin typeface="+mn-lt"/>
              </a:rPr>
              <a:t>Book values</a:t>
            </a:r>
          </a:p>
          <a:p>
            <a:pPr lvl="1">
              <a:buClr>
                <a:srgbClr val="663300"/>
              </a:buClr>
            </a:pPr>
            <a:r>
              <a:rPr lang="en-US" altLang="en-US" sz="2800" b="0" dirty="0">
                <a:latin typeface="+mn-lt"/>
              </a:rPr>
              <a:t>Laboratory analysis</a:t>
            </a:r>
          </a:p>
          <a:p>
            <a:pPr>
              <a:buClr>
                <a:srgbClr val="663300"/>
              </a:buClr>
            </a:pPr>
            <a:r>
              <a:rPr lang="en-US" altLang="en-US" sz="3600" dirty="0">
                <a:latin typeface="+mn-lt"/>
              </a:rPr>
              <a:t>Manure application rate</a:t>
            </a:r>
            <a:endParaRPr lang="en-US" altLang="en-US" sz="3600" b="0" dirty="0">
              <a:latin typeface="+mn-lt"/>
            </a:endParaRPr>
          </a:p>
          <a:p>
            <a:pPr>
              <a:buClr>
                <a:srgbClr val="663300"/>
              </a:buClr>
            </a:pPr>
            <a:r>
              <a:rPr lang="en-US" altLang="en-US" sz="3600" dirty="0">
                <a:latin typeface="+mn-lt"/>
              </a:rPr>
              <a:t>Uniform application</a:t>
            </a:r>
          </a:p>
          <a:p>
            <a:pPr>
              <a:buClr>
                <a:srgbClr val="663300"/>
              </a:buClr>
            </a:pPr>
            <a:r>
              <a:rPr lang="en-US" altLang="en-US" sz="3600" dirty="0">
                <a:latin typeface="+mn-lt"/>
              </a:rPr>
              <a:t>Total manure production</a:t>
            </a:r>
          </a:p>
        </p:txBody>
      </p:sp>
    </p:spTree>
    <p:extLst>
      <p:ext uri="{BB962C8B-B14F-4D97-AF65-F5344CB8AC3E}">
        <p14:creationId xmlns:p14="http://schemas.microsoft.com/office/powerpoint/2010/main" val="24788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C1BD9-7520-C84F-A8CB-EDEF1312F8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6515" y="135731"/>
            <a:ext cx="5909279" cy="6476837"/>
          </a:xfrm>
          <a:prstGeom prst="rect">
            <a:avLst/>
          </a:prstGeom>
        </p:spPr>
      </p:pic>
      <p:pic>
        <p:nvPicPr>
          <p:cNvPr id="9" name="Picture 8">
            <a:extLst>
              <a:ext uri="{FF2B5EF4-FFF2-40B4-BE49-F238E27FC236}">
                <a16:creationId xmlns:a16="http://schemas.microsoft.com/office/drawing/2014/main" id="{F6020C06-971E-A547-B64E-25DBA6F01B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652" y="2654243"/>
            <a:ext cx="2702173" cy="3531605"/>
          </a:xfrm>
          <a:prstGeom prst="rect">
            <a:avLst/>
          </a:prstGeom>
        </p:spPr>
      </p:pic>
      <p:sp>
        <p:nvSpPr>
          <p:cNvPr id="7" name="TextBox 6">
            <a:extLst>
              <a:ext uri="{FF2B5EF4-FFF2-40B4-BE49-F238E27FC236}">
                <a16:creationId xmlns:a16="http://schemas.microsoft.com/office/drawing/2014/main" id="{4A389893-AEC0-D947-B38B-E63EE94B5C19}"/>
              </a:ext>
            </a:extLst>
          </p:cNvPr>
          <p:cNvSpPr txBox="1"/>
          <p:nvPr/>
        </p:nvSpPr>
        <p:spPr>
          <a:xfrm>
            <a:off x="1395929" y="1025332"/>
            <a:ext cx="4471792" cy="1569660"/>
          </a:xfrm>
          <a:prstGeom prst="rect">
            <a:avLst/>
          </a:prstGeom>
          <a:noFill/>
        </p:spPr>
        <p:txBody>
          <a:bodyPr wrap="square" rtlCol="0">
            <a:spAutoFit/>
          </a:bodyPr>
          <a:lstStyle/>
          <a:p>
            <a:pPr algn="ctr"/>
            <a:r>
              <a:rPr lang="en-US" sz="2400" b="1" dirty="0">
                <a:solidFill>
                  <a:srgbClr val="385723"/>
                </a:solidFill>
              </a:rPr>
              <a:t>Book Value manure credits are dependent upon livestock species, manure storage method, and application method.</a:t>
            </a:r>
          </a:p>
        </p:txBody>
      </p:sp>
      <p:sp>
        <p:nvSpPr>
          <p:cNvPr id="2" name="TextBox 1">
            <a:extLst>
              <a:ext uri="{FF2B5EF4-FFF2-40B4-BE49-F238E27FC236}">
                <a16:creationId xmlns:a16="http://schemas.microsoft.com/office/drawing/2014/main" id="{4F8F93C4-62DF-61CA-15A8-BCDC571418E0}"/>
              </a:ext>
            </a:extLst>
          </p:cNvPr>
          <p:cNvSpPr txBox="1"/>
          <p:nvPr/>
        </p:nvSpPr>
        <p:spPr>
          <a:xfrm>
            <a:off x="929652" y="6322943"/>
            <a:ext cx="3135086" cy="369332"/>
          </a:xfrm>
          <a:prstGeom prst="rect">
            <a:avLst/>
          </a:prstGeom>
          <a:noFill/>
        </p:spPr>
        <p:txBody>
          <a:bodyPr wrap="square" rtlCol="0">
            <a:spAutoFit/>
          </a:bodyPr>
          <a:lstStyle/>
          <a:p>
            <a:r>
              <a:rPr lang="en-US" b="1" dirty="0"/>
              <a:t>NM Fast facts magazine pg. 24</a:t>
            </a:r>
          </a:p>
        </p:txBody>
      </p:sp>
    </p:spTree>
    <p:extLst>
      <p:ext uri="{BB962C8B-B14F-4D97-AF65-F5344CB8AC3E}">
        <p14:creationId xmlns:p14="http://schemas.microsoft.com/office/powerpoint/2010/main" val="2494217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E1FA-214B-534D-4546-9E82B263BCE9}"/>
              </a:ext>
            </a:extLst>
          </p:cNvPr>
          <p:cNvSpPr>
            <a:spLocks noGrp="1"/>
          </p:cNvSpPr>
          <p:nvPr>
            <p:ph type="title"/>
          </p:nvPr>
        </p:nvSpPr>
        <p:spPr/>
        <p:txBody>
          <a:bodyPr/>
          <a:lstStyle/>
          <a:p>
            <a:r>
              <a:rPr lang="en-US" dirty="0"/>
              <a:t>Legume Nitrogen Considerations</a:t>
            </a:r>
          </a:p>
        </p:txBody>
      </p:sp>
    </p:spTree>
    <p:extLst>
      <p:ext uri="{BB962C8B-B14F-4D97-AF65-F5344CB8AC3E}">
        <p14:creationId xmlns:p14="http://schemas.microsoft.com/office/powerpoint/2010/main" val="731320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BC4BC2-09E3-202A-DF65-BBB56F23BF05}"/>
              </a:ext>
            </a:extLst>
          </p:cNvPr>
          <p:cNvSpPr>
            <a:spLocks noGrp="1"/>
          </p:cNvSpPr>
          <p:nvPr>
            <p:ph type="title"/>
          </p:nvPr>
        </p:nvSpPr>
        <p:spPr/>
        <p:txBody>
          <a:bodyPr/>
          <a:lstStyle/>
          <a:p>
            <a:r>
              <a:rPr lang="en-US" dirty="0"/>
              <a:t>Function in Plants</a:t>
            </a:r>
          </a:p>
        </p:txBody>
      </p:sp>
      <p:sp>
        <p:nvSpPr>
          <p:cNvPr id="4" name="Content Placeholder 3">
            <a:extLst>
              <a:ext uri="{FF2B5EF4-FFF2-40B4-BE49-F238E27FC236}">
                <a16:creationId xmlns:a16="http://schemas.microsoft.com/office/drawing/2014/main" id="{6899E378-3DF6-6AAE-3304-22B5ED5AD6C9}"/>
              </a:ext>
            </a:extLst>
          </p:cNvPr>
          <p:cNvSpPr>
            <a:spLocks noGrp="1"/>
          </p:cNvSpPr>
          <p:nvPr>
            <p:ph idx="1"/>
          </p:nvPr>
        </p:nvSpPr>
        <p:spPr>
          <a:xfrm>
            <a:off x="1181078" y="1690688"/>
            <a:ext cx="6036961" cy="4351338"/>
          </a:xfrm>
        </p:spPr>
        <p:txBody>
          <a:bodyPr>
            <a:normAutofit/>
          </a:bodyPr>
          <a:lstStyle/>
          <a:p>
            <a:r>
              <a:rPr lang="en-US" dirty="0"/>
              <a:t>Plants uptake more nitrogen (N) than any other element</a:t>
            </a:r>
          </a:p>
          <a:p>
            <a:r>
              <a:rPr lang="en-US" dirty="0"/>
              <a:t>N is essential for many plant cell structures such as:</a:t>
            </a:r>
          </a:p>
          <a:p>
            <a:pPr lvl="1"/>
            <a:r>
              <a:rPr lang="en-US" dirty="0"/>
              <a:t>Protein </a:t>
            </a:r>
          </a:p>
          <a:p>
            <a:pPr lvl="1"/>
            <a:r>
              <a:rPr lang="en-US" dirty="0"/>
              <a:t>Chlorophyll</a:t>
            </a:r>
          </a:p>
          <a:p>
            <a:pPr lvl="1"/>
            <a:r>
              <a:rPr lang="en-US" dirty="0"/>
              <a:t>Nucleic acids in DNA</a:t>
            </a:r>
          </a:p>
          <a:p>
            <a:pPr lvl="1"/>
            <a:r>
              <a:rPr lang="en-US" dirty="0"/>
              <a:t>Enzymes  </a:t>
            </a:r>
          </a:p>
          <a:p>
            <a:r>
              <a:rPr lang="en-US" dirty="0"/>
              <a:t>Plant available forms of N are </a:t>
            </a:r>
            <a:r>
              <a:rPr lang="en-US" b="1" dirty="0"/>
              <a:t>ammonium</a:t>
            </a:r>
            <a:r>
              <a:rPr lang="en-US" dirty="0"/>
              <a:t> (NH4+) and </a:t>
            </a:r>
            <a:r>
              <a:rPr lang="en-US" b="1" dirty="0"/>
              <a:t>nitrate</a:t>
            </a:r>
            <a:r>
              <a:rPr lang="en-US" dirty="0"/>
              <a:t> (NO3-)</a:t>
            </a:r>
          </a:p>
        </p:txBody>
      </p:sp>
      <p:pic>
        <p:nvPicPr>
          <p:cNvPr id="8" name="Picture 7">
            <a:extLst>
              <a:ext uri="{FF2B5EF4-FFF2-40B4-BE49-F238E27FC236}">
                <a16:creationId xmlns:a16="http://schemas.microsoft.com/office/drawing/2014/main" id="{7BA82475-5E79-A86A-C2F3-1442C4C15D60}"/>
              </a:ext>
            </a:extLst>
          </p:cNvPr>
          <p:cNvPicPr>
            <a:picLocks noChangeAspect="1"/>
          </p:cNvPicPr>
          <p:nvPr/>
        </p:nvPicPr>
        <p:blipFill>
          <a:blip r:embed="rId3"/>
          <a:stretch>
            <a:fillRect/>
          </a:stretch>
        </p:blipFill>
        <p:spPr>
          <a:xfrm>
            <a:off x="7245178" y="681037"/>
            <a:ext cx="3765744" cy="5696243"/>
          </a:xfrm>
          <a:prstGeom prst="rect">
            <a:avLst/>
          </a:prstGeom>
        </p:spPr>
      </p:pic>
      <p:sp>
        <p:nvSpPr>
          <p:cNvPr id="10" name="Oval 9">
            <a:extLst>
              <a:ext uri="{FF2B5EF4-FFF2-40B4-BE49-F238E27FC236}">
                <a16:creationId xmlns:a16="http://schemas.microsoft.com/office/drawing/2014/main" id="{D61A71BE-91EA-C067-6624-2DFCC5BC4BF7}"/>
              </a:ext>
            </a:extLst>
          </p:cNvPr>
          <p:cNvSpPr/>
          <p:nvPr/>
        </p:nvSpPr>
        <p:spPr>
          <a:xfrm>
            <a:off x="7273457" y="3574297"/>
            <a:ext cx="1226127" cy="1239982"/>
          </a:xfrm>
          <a:prstGeom prst="ellipse">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E1AA15C-F96E-CE32-A0DB-99E57D276A9A}"/>
              </a:ext>
            </a:extLst>
          </p:cNvPr>
          <p:cNvSpPr/>
          <p:nvPr/>
        </p:nvSpPr>
        <p:spPr>
          <a:xfrm>
            <a:off x="7245178" y="1250617"/>
            <a:ext cx="1226127" cy="1239982"/>
          </a:xfrm>
          <a:prstGeom prst="ellipse">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CABD7A8-D6F0-870A-0AA6-375F1C4ABD51}"/>
              </a:ext>
            </a:extLst>
          </p:cNvPr>
          <p:cNvSpPr txBox="1"/>
          <p:nvPr/>
        </p:nvSpPr>
        <p:spPr>
          <a:xfrm>
            <a:off x="7520833" y="6269558"/>
            <a:ext cx="3214434" cy="215444"/>
          </a:xfrm>
          <a:prstGeom prst="rect">
            <a:avLst/>
          </a:prstGeom>
          <a:noFill/>
        </p:spPr>
        <p:txBody>
          <a:bodyPr wrap="square" rtlCol="0">
            <a:spAutoFit/>
          </a:bodyPr>
          <a:lstStyle/>
          <a:p>
            <a:r>
              <a:rPr lang="en-US" sz="800" dirty="0"/>
              <a:t>Image from </a:t>
            </a:r>
            <a:r>
              <a:rPr lang="en-US" sz="800" dirty="0" err="1"/>
              <a:t>Nachurs</a:t>
            </a:r>
            <a:r>
              <a:rPr lang="en-US" sz="800" dirty="0"/>
              <a:t> </a:t>
            </a:r>
            <a:r>
              <a:rPr lang="en-US" sz="800" dirty="0">
                <a:hlinkClick r:id="rId4"/>
              </a:rPr>
              <a:t>Nutrient Function &amp; Interactions (nachurs.com)</a:t>
            </a:r>
            <a:endParaRPr lang="en-US" sz="800" dirty="0"/>
          </a:p>
        </p:txBody>
      </p:sp>
    </p:spTree>
    <p:extLst>
      <p:ext uri="{BB962C8B-B14F-4D97-AF65-F5344CB8AC3E}">
        <p14:creationId xmlns:p14="http://schemas.microsoft.com/office/powerpoint/2010/main" val="266502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Users\Kevin\Pictures\stdprocesscovcrop06\P9210104.JPG">
            <a:extLst>
              <a:ext uri="{FF2B5EF4-FFF2-40B4-BE49-F238E27FC236}">
                <a16:creationId xmlns:a16="http://schemas.microsoft.com/office/drawing/2014/main" id="{F48C762D-DB1D-DB47-B56E-3BCA4C2D44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1391" y="1579136"/>
            <a:ext cx="6726866" cy="50451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59CA92C-3603-A94C-8E6D-683A5D8379ED}"/>
              </a:ext>
            </a:extLst>
          </p:cNvPr>
          <p:cNvSpPr txBox="1"/>
          <p:nvPr/>
        </p:nvSpPr>
        <p:spPr>
          <a:xfrm>
            <a:off x="5067379" y="1656119"/>
            <a:ext cx="3710861" cy="584775"/>
          </a:xfrm>
          <a:prstGeom prst="rect">
            <a:avLst/>
          </a:prstGeom>
          <a:solidFill>
            <a:schemeClr val="bg1"/>
          </a:solidFill>
        </p:spPr>
        <p:txBody>
          <a:bodyPr wrap="square" rtlCol="0">
            <a:spAutoFit/>
          </a:bodyPr>
          <a:lstStyle/>
          <a:p>
            <a:r>
              <a:rPr lang="en-US" sz="1600" dirty="0"/>
              <a:t>N Fixation via Rhizobia (bacteria) that live symbiotically with legume roots – Nodules</a:t>
            </a:r>
          </a:p>
        </p:txBody>
      </p:sp>
      <p:sp>
        <p:nvSpPr>
          <p:cNvPr id="15" name="TextBox 14">
            <a:extLst>
              <a:ext uri="{FF2B5EF4-FFF2-40B4-BE49-F238E27FC236}">
                <a16:creationId xmlns:a16="http://schemas.microsoft.com/office/drawing/2014/main" id="{7B6B53BC-6A83-5B40-B106-2CC9D049941E}"/>
              </a:ext>
            </a:extLst>
          </p:cNvPr>
          <p:cNvSpPr txBox="1"/>
          <p:nvPr/>
        </p:nvSpPr>
        <p:spPr>
          <a:xfrm>
            <a:off x="2426162" y="5462269"/>
            <a:ext cx="2819400" cy="830997"/>
          </a:xfrm>
          <a:prstGeom prst="rect">
            <a:avLst/>
          </a:prstGeom>
          <a:solidFill>
            <a:schemeClr val="bg1"/>
          </a:solidFill>
        </p:spPr>
        <p:txBody>
          <a:bodyPr wrap="square" rtlCol="0">
            <a:spAutoFit/>
          </a:bodyPr>
          <a:lstStyle/>
          <a:p>
            <a:r>
              <a:rPr lang="en-US" sz="1600" dirty="0"/>
              <a:t>Seeds of legume species should be inoculated with the correct rhizobia bacteria (inoculant)</a:t>
            </a:r>
          </a:p>
        </p:txBody>
      </p:sp>
      <p:cxnSp>
        <p:nvCxnSpPr>
          <p:cNvPr id="17" name="Straight Arrow Connector 16">
            <a:extLst>
              <a:ext uri="{FF2B5EF4-FFF2-40B4-BE49-F238E27FC236}">
                <a16:creationId xmlns:a16="http://schemas.microsoft.com/office/drawing/2014/main" id="{3AD21E97-411A-D146-8228-AB5B633281FF}"/>
              </a:ext>
            </a:extLst>
          </p:cNvPr>
          <p:cNvCxnSpPr>
            <a:cxnSpLocks/>
          </p:cNvCxnSpPr>
          <p:nvPr/>
        </p:nvCxnSpPr>
        <p:spPr>
          <a:xfrm flipH="1">
            <a:off x="6419933" y="2636044"/>
            <a:ext cx="769233" cy="196628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6FB39A8-298F-B845-AB1E-803F7C1F3DDF}"/>
              </a:ext>
            </a:extLst>
          </p:cNvPr>
          <p:cNvSpPr txBox="1"/>
          <p:nvPr/>
        </p:nvSpPr>
        <p:spPr>
          <a:xfrm>
            <a:off x="8889826" y="6053027"/>
            <a:ext cx="2429850" cy="369332"/>
          </a:xfrm>
          <a:prstGeom prst="rect">
            <a:avLst/>
          </a:prstGeom>
          <a:noFill/>
        </p:spPr>
        <p:txBody>
          <a:bodyPr wrap="square" rtlCol="0">
            <a:spAutoFit/>
          </a:bodyPr>
          <a:lstStyle/>
          <a:p>
            <a:r>
              <a:rPr lang="en-US" dirty="0"/>
              <a:t>Photo: Kevin Shelley</a:t>
            </a:r>
          </a:p>
        </p:txBody>
      </p:sp>
      <p:sp>
        <p:nvSpPr>
          <p:cNvPr id="21" name="Title 1">
            <a:extLst>
              <a:ext uri="{FF2B5EF4-FFF2-40B4-BE49-F238E27FC236}">
                <a16:creationId xmlns:a16="http://schemas.microsoft.com/office/drawing/2014/main" id="{6A6EE30B-B4F1-EF45-9A9D-978E5326BBEF}"/>
              </a:ext>
            </a:extLst>
          </p:cNvPr>
          <p:cNvSpPr>
            <a:spLocks noGrp="1"/>
          </p:cNvSpPr>
          <p:nvPr>
            <p:ph type="title"/>
          </p:nvPr>
        </p:nvSpPr>
        <p:spPr>
          <a:xfrm>
            <a:off x="1016959" y="804972"/>
            <a:ext cx="9562935" cy="717330"/>
          </a:xfrm>
          <a:noFill/>
        </p:spPr>
        <p:txBody>
          <a:bodyPr>
            <a:normAutofit fontScale="90000"/>
          </a:bodyPr>
          <a:lstStyle/>
          <a:p>
            <a:r>
              <a:rPr lang="en-US" b="1" dirty="0">
                <a:solidFill>
                  <a:schemeClr val="accent3"/>
                </a:solidFill>
                <a:latin typeface="+mn-lt"/>
              </a:rPr>
              <a:t>Legumes and the biological fixation of Nitrogen</a:t>
            </a:r>
          </a:p>
        </p:txBody>
      </p:sp>
    </p:spTree>
    <p:extLst>
      <p:ext uri="{BB962C8B-B14F-4D97-AF65-F5344CB8AC3E}">
        <p14:creationId xmlns:p14="http://schemas.microsoft.com/office/powerpoint/2010/main" val="3072923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55529-5A0F-A4E0-6953-000274777B0B}"/>
              </a:ext>
            </a:extLst>
          </p:cNvPr>
          <p:cNvSpPr>
            <a:spLocks noGrp="1"/>
          </p:cNvSpPr>
          <p:nvPr>
            <p:ph type="title"/>
          </p:nvPr>
        </p:nvSpPr>
        <p:spPr/>
        <p:txBody>
          <a:bodyPr/>
          <a:lstStyle/>
          <a:p>
            <a:r>
              <a:rPr lang="en-US" dirty="0"/>
              <a:t>Legumes</a:t>
            </a:r>
          </a:p>
        </p:txBody>
      </p:sp>
      <p:sp>
        <p:nvSpPr>
          <p:cNvPr id="3" name="Content Placeholder 2">
            <a:extLst>
              <a:ext uri="{FF2B5EF4-FFF2-40B4-BE49-F238E27FC236}">
                <a16:creationId xmlns:a16="http://schemas.microsoft.com/office/drawing/2014/main" id="{B0F4F194-4DD6-52D0-F61D-7E60F7A7FACF}"/>
              </a:ext>
            </a:extLst>
          </p:cNvPr>
          <p:cNvSpPr>
            <a:spLocks noGrp="1"/>
          </p:cNvSpPr>
          <p:nvPr>
            <p:ph idx="1"/>
          </p:nvPr>
        </p:nvSpPr>
        <p:spPr/>
        <p:txBody>
          <a:bodyPr/>
          <a:lstStyle/>
          <a:p>
            <a:pPr>
              <a:spcBef>
                <a:spcPts val="1200"/>
              </a:spcBef>
              <a:spcAft>
                <a:spcPts val="1200"/>
              </a:spcAft>
            </a:pPr>
            <a:r>
              <a:rPr lang="en-US" dirty="0"/>
              <a:t>Nitrogen credits depend on:</a:t>
            </a:r>
          </a:p>
          <a:p>
            <a:pPr lvl="1">
              <a:spcBef>
                <a:spcPts val="1200"/>
              </a:spcBef>
              <a:spcAft>
                <a:spcPts val="1200"/>
              </a:spcAft>
            </a:pPr>
            <a:r>
              <a:rPr lang="en-US" dirty="0"/>
              <a:t>Crop type (Alfalfa, Soybean, Clover, </a:t>
            </a:r>
            <a:r>
              <a:rPr lang="en-US" dirty="0" err="1"/>
              <a:t>etc</a:t>
            </a:r>
            <a:r>
              <a:rPr lang="en-US" dirty="0"/>
              <a:t>…)</a:t>
            </a:r>
          </a:p>
          <a:p>
            <a:pPr lvl="1">
              <a:spcBef>
                <a:spcPts val="1200"/>
              </a:spcBef>
              <a:spcAft>
                <a:spcPts val="1200"/>
              </a:spcAft>
            </a:pPr>
            <a:r>
              <a:rPr lang="en-US" dirty="0"/>
              <a:t>Soil texture (sands vs. others)</a:t>
            </a:r>
          </a:p>
          <a:p>
            <a:pPr lvl="1">
              <a:spcBef>
                <a:spcPts val="1200"/>
              </a:spcBef>
              <a:spcAft>
                <a:spcPts val="1200"/>
              </a:spcAft>
            </a:pPr>
            <a:r>
              <a:rPr lang="en-US" dirty="0"/>
              <a:t>Harvest management </a:t>
            </a:r>
          </a:p>
          <a:p>
            <a:pPr lvl="1">
              <a:spcBef>
                <a:spcPts val="1200"/>
              </a:spcBef>
              <a:spcAft>
                <a:spcPts val="1200"/>
              </a:spcAft>
            </a:pPr>
            <a:r>
              <a:rPr lang="en-US" dirty="0"/>
              <a:t>Stand density</a:t>
            </a:r>
          </a:p>
          <a:p>
            <a:pPr marL="0" indent="0">
              <a:buNone/>
            </a:pPr>
            <a:endParaRPr lang="en-US" dirty="0"/>
          </a:p>
        </p:txBody>
      </p:sp>
      <p:pic>
        <p:nvPicPr>
          <p:cNvPr id="5" name="Picture 4">
            <a:extLst>
              <a:ext uri="{FF2B5EF4-FFF2-40B4-BE49-F238E27FC236}">
                <a16:creationId xmlns:a16="http://schemas.microsoft.com/office/drawing/2014/main" id="{35385CF9-C82A-1F95-0205-4614FEADEA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7939" y="3480041"/>
            <a:ext cx="4163848" cy="2385663"/>
          </a:xfrm>
          <a:prstGeom prst="rect">
            <a:avLst/>
          </a:prstGeom>
        </p:spPr>
      </p:pic>
      <p:pic>
        <p:nvPicPr>
          <p:cNvPr id="7" name="Picture 6">
            <a:extLst>
              <a:ext uri="{FF2B5EF4-FFF2-40B4-BE49-F238E27FC236}">
                <a16:creationId xmlns:a16="http://schemas.microsoft.com/office/drawing/2014/main" id="{400CF60C-7B10-9A4F-E2B7-7A50A95264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5963" y="1235455"/>
            <a:ext cx="3441420" cy="1933328"/>
          </a:xfrm>
          <a:prstGeom prst="rect">
            <a:avLst/>
          </a:prstGeom>
        </p:spPr>
      </p:pic>
    </p:spTree>
    <p:extLst>
      <p:ext uri="{BB962C8B-B14F-4D97-AF65-F5344CB8AC3E}">
        <p14:creationId xmlns:p14="http://schemas.microsoft.com/office/powerpoint/2010/main" val="3166257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45A3A96-3EBB-1844-9C34-DE8DF77E1014}"/>
              </a:ext>
            </a:extLst>
          </p:cNvPr>
          <p:cNvPicPr>
            <a:picLocks noChangeAspect="1"/>
          </p:cNvPicPr>
          <p:nvPr/>
        </p:nvPicPr>
        <p:blipFill>
          <a:blip r:embed="rId3"/>
          <a:stretch>
            <a:fillRect/>
          </a:stretch>
        </p:blipFill>
        <p:spPr>
          <a:xfrm>
            <a:off x="1114337" y="1103862"/>
            <a:ext cx="9963325" cy="5049374"/>
          </a:xfrm>
          <a:prstGeom prst="rect">
            <a:avLst/>
          </a:prstGeom>
        </p:spPr>
      </p:pic>
      <p:pic>
        <p:nvPicPr>
          <p:cNvPr id="20" name="Picture 19">
            <a:extLst>
              <a:ext uri="{FF2B5EF4-FFF2-40B4-BE49-F238E27FC236}">
                <a16:creationId xmlns:a16="http://schemas.microsoft.com/office/drawing/2014/main" id="{C485C923-B58B-8842-966A-536484A592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0532" y="197454"/>
            <a:ext cx="1573630" cy="2056655"/>
          </a:xfrm>
          <a:prstGeom prst="rect">
            <a:avLst/>
          </a:prstGeom>
        </p:spPr>
      </p:pic>
      <p:sp>
        <p:nvSpPr>
          <p:cNvPr id="2" name="TextBox 1">
            <a:extLst>
              <a:ext uri="{FF2B5EF4-FFF2-40B4-BE49-F238E27FC236}">
                <a16:creationId xmlns:a16="http://schemas.microsoft.com/office/drawing/2014/main" id="{830A4C5C-1C45-B1E4-3F8A-A68E0EAE6916}"/>
              </a:ext>
            </a:extLst>
          </p:cNvPr>
          <p:cNvSpPr txBox="1"/>
          <p:nvPr/>
        </p:nvSpPr>
        <p:spPr>
          <a:xfrm>
            <a:off x="968189" y="6231503"/>
            <a:ext cx="3135086" cy="369332"/>
          </a:xfrm>
          <a:prstGeom prst="rect">
            <a:avLst/>
          </a:prstGeom>
          <a:noFill/>
        </p:spPr>
        <p:txBody>
          <a:bodyPr wrap="square" rtlCol="0">
            <a:spAutoFit/>
          </a:bodyPr>
          <a:lstStyle/>
          <a:p>
            <a:r>
              <a:rPr lang="en-US" b="1" dirty="0"/>
              <a:t>NM Fast facts magazine pg. 18</a:t>
            </a:r>
          </a:p>
        </p:txBody>
      </p:sp>
    </p:spTree>
    <p:extLst>
      <p:ext uri="{BB962C8B-B14F-4D97-AF65-F5344CB8AC3E}">
        <p14:creationId xmlns:p14="http://schemas.microsoft.com/office/powerpoint/2010/main" val="2950521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391" y="700916"/>
            <a:ext cx="5436704" cy="806616"/>
          </a:xfrm>
          <a:noFill/>
        </p:spPr>
        <p:txBody>
          <a:bodyPr/>
          <a:lstStyle/>
          <a:p>
            <a:r>
              <a:rPr lang="en-US" b="1" dirty="0">
                <a:solidFill>
                  <a:schemeClr val="accent3"/>
                </a:solidFill>
                <a:latin typeface="+mn-lt"/>
              </a:rPr>
              <a:t>What about soybeans?</a:t>
            </a:r>
          </a:p>
        </p:txBody>
      </p:sp>
      <p:pic>
        <p:nvPicPr>
          <p:cNvPr id="14" name="Picture 13" descr="Graphical user interface&#10;&#10;Description automatically generated with medium confidence">
            <a:extLst>
              <a:ext uri="{FF2B5EF4-FFF2-40B4-BE49-F238E27FC236}">
                <a16:creationId xmlns:a16="http://schemas.microsoft.com/office/drawing/2014/main" id="{78D0837A-6D90-C649-A985-65D363DDA0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3089" y="1507532"/>
            <a:ext cx="9920614" cy="3156559"/>
          </a:xfrm>
          <a:prstGeom prst="rect">
            <a:avLst/>
          </a:prstGeom>
        </p:spPr>
      </p:pic>
      <p:sp>
        <p:nvSpPr>
          <p:cNvPr id="17" name="TextBox 16">
            <a:extLst>
              <a:ext uri="{FF2B5EF4-FFF2-40B4-BE49-F238E27FC236}">
                <a16:creationId xmlns:a16="http://schemas.microsoft.com/office/drawing/2014/main" id="{599F78BE-0340-9045-A8F3-A70A8CC74FAB}"/>
              </a:ext>
            </a:extLst>
          </p:cNvPr>
          <p:cNvSpPr txBox="1"/>
          <p:nvPr/>
        </p:nvSpPr>
        <p:spPr>
          <a:xfrm>
            <a:off x="6003793" y="4830446"/>
            <a:ext cx="5077216" cy="1200329"/>
          </a:xfrm>
          <a:prstGeom prst="rect">
            <a:avLst/>
          </a:prstGeom>
          <a:noFill/>
        </p:spPr>
        <p:txBody>
          <a:bodyPr wrap="square" rtlCol="0">
            <a:spAutoFit/>
          </a:bodyPr>
          <a:lstStyle/>
          <a:p>
            <a:pPr algn="ctr"/>
            <a:r>
              <a:rPr lang="en-US" sz="2400" b="1" dirty="0">
                <a:solidFill>
                  <a:srgbClr val="385723"/>
                </a:solidFill>
              </a:rPr>
              <a:t>MRTN incorporates an adjustment for corn following soybean to credit the nitrogen available following soybean</a:t>
            </a:r>
          </a:p>
        </p:txBody>
      </p:sp>
      <p:pic>
        <p:nvPicPr>
          <p:cNvPr id="19" name="Picture 18" descr="A picture containing outdoor, green, plant, garden&#10;&#10;Description automatically generated">
            <a:extLst>
              <a:ext uri="{FF2B5EF4-FFF2-40B4-BE49-F238E27FC236}">
                <a16:creationId xmlns:a16="http://schemas.microsoft.com/office/drawing/2014/main" id="{431E7EB1-539A-DF45-A2ED-B176D530BB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925" y="3724452"/>
            <a:ext cx="4100823" cy="2721622"/>
          </a:xfrm>
          <a:prstGeom prst="rect">
            <a:avLst/>
          </a:prstGeom>
        </p:spPr>
      </p:pic>
    </p:spTree>
    <p:extLst>
      <p:ext uri="{BB962C8B-B14F-4D97-AF65-F5344CB8AC3E}">
        <p14:creationId xmlns:p14="http://schemas.microsoft.com/office/powerpoint/2010/main" val="244205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721E-DE58-DCF6-694A-AC710D1B0D28}"/>
              </a:ext>
            </a:extLst>
          </p:cNvPr>
          <p:cNvSpPr>
            <a:spLocks noGrp="1"/>
          </p:cNvSpPr>
          <p:nvPr>
            <p:ph type="title"/>
          </p:nvPr>
        </p:nvSpPr>
        <p:spPr/>
        <p:txBody>
          <a:bodyPr/>
          <a:lstStyle/>
          <a:p>
            <a:r>
              <a:rPr lang="en-US" dirty="0"/>
              <a:t>N crediting example</a:t>
            </a:r>
          </a:p>
        </p:txBody>
      </p:sp>
    </p:spTree>
    <p:extLst>
      <p:ext uri="{BB962C8B-B14F-4D97-AF65-F5344CB8AC3E}">
        <p14:creationId xmlns:p14="http://schemas.microsoft.com/office/powerpoint/2010/main" val="1055596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C86D69-B09E-7591-6432-11A81D7011B0}"/>
              </a:ext>
            </a:extLst>
          </p:cNvPr>
          <p:cNvSpPr>
            <a:spLocks noGrp="1"/>
          </p:cNvSpPr>
          <p:nvPr>
            <p:ph type="title"/>
          </p:nvPr>
        </p:nvSpPr>
        <p:spPr/>
        <p:txBody>
          <a:bodyPr/>
          <a:lstStyle/>
          <a:p>
            <a:r>
              <a:rPr lang="en-US" dirty="0"/>
              <a:t>Nutrient Crediting – Corn Silage</a:t>
            </a:r>
          </a:p>
        </p:txBody>
      </p:sp>
      <p:graphicFrame>
        <p:nvGraphicFramePr>
          <p:cNvPr id="5" name="Table 4">
            <a:extLst>
              <a:ext uri="{FF2B5EF4-FFF2-40B4-BE49-F238E27FC236}">
                <a16:creationId xmlns:a16="http://schemas.microsoft.com/office/drawing/2014/main" id="{8D2914BA-8607-DB45-EC5E-4AF84A07DA63}"/>
              </a:ext>
            </a:extLst>
          </p:cNvPr>
          <p:cNvGraphicFramePr>
            <a:graphicFrameLocks noGrp="1"/>
          </p:cNvGraphicFramePr>
          <p:nvPr/>
        </p:nvGraphicFramePr>
        <p:xfrm>
          <a:off x="1651001" y="1811868"/>
          <a:ext cx="9540582" cy="3962395"/>
        </p:xfrm>
        <a:graphic>
          <a:graphicData uri="http://schemas.openxmlformats.org/drawingml/2006/table">
            <a:tbl>
              <a:tblPr/>
              <a:tblGrid>
                <a:gridCol w="3805947">
                  <a:extLst>
                    <a:ext uri="{9D8B030D-6E8A-4147-A177-3AD203B41FA5}">
                      <a16:colId xmlns:a16="http://schemas.microsoft.com/office/drawing/2014/main" val="724493037"/>
                    </a:ext>
                  </a:extLst>
                </a:gridCol>
                <a:gridCol w="1911545">
                  <a:extLst>
                    <a:ext uri="{9D8B030D-6E8A-4147-A177-3AD203B41FA5}">
                      <a16:colId xmlns:a16="http://schemas.microsoft.com/office/drawing/2014/main" val="1304771057"/>
                    </a:ext>
                  </a:extLst>
                </a:gridCol>
                <a:gridCol w="1911545">
                  <a:extLst>
                    <a:ext uri="{9D8B030D-6E8A-4147-A177-3AD203B41FA5}">
                      <a16:colId xmlns:a16="http://schemas.microsoft.com/office/drawing/2014/main" val="180295204"/>
                    </a:ext>
                  </a:extLst>
                </a:gridCol>
                <a:gridCol w="1911545">
                  <a:extLst>
                    <a:ext uri="{9D8B030D-6E8A-4147-A177-3AD203B41FA5}">
                      <a16:colId xmlns:a16="http://schemas.microsoft.com/office/drawing/2014/main" val="1864849918"/>
                    </a:ext>
                  </a:extLst>
                </a:gridCol>
              </a:tblGrid>
              <a:tr h="728052">
                <a:tc>
                  <a:txBody>
                    <a:bodyPr/>
                    <a:lstStyle/>
                    <a:p>
                      <a:pPr algn="l" fontAlgn="auto"/>
                      <a:r>
                        <a:rPr lang="en-US" sz="1800" b="1" i="0" dirty="0">
                          <a:solidFill>
                            <a:srgbClr val="385723"/>
                          </a:solidFill>
                          <a:effectLst/>
                          <a:latin typeface="Calibri" panose="020F0502020204030204" pitchFamily="34" charset="0"/>
                        </a:rPr>
                        <a:t>​</a:t>
                      </a:r>
                    </a:p>
                  </a:txBody>
                  <a:tcPr>
                    <a:lnL w="12700" cap="flat" cmpd="sng" algn="ctr">
                      <a:solidFill>
                        <a:srgbClr val="FFFFFF"/>
                      </a:solidFill>
                      <a:prstDash val="solid"/>
                      <a:round/>
                      <a:headEnd type="none" w="med" len="med"/>
                      <a:tailEnd type="none" w="med" len="med"/>
                    </a:lnL>
                    <a:lnR w="9449"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1" i="0">
                          <a:solidFill>
                            <a:srgbClr val="385723"/>
                          </a:solidFill>
                          <a:effectLst/>
                          <a:latin typeface="Calibri" panose="020F0502020204030204" pitchFamily="34" charset="0"/>
                        </a:rPr>
                        <a:t>Nitrogen</a:t>
                      </a:r>
                      <a:r>
                        <a:rPr lang="en-US" sz="1800" b="1" i="0">
                          <a:solidFill>
                            <a:srgbClr val="FFFFFF"/>
                          </a:solidFill>
                          <a:effectLst/>
                          <a:latin typeface="Calibri" panose="020F0502020204030204" pitchFamily="34" charset="0"/>
                        </a:rPr>
                        <a:t>​</a:t>
                      </a:r>
                      <a:endParaRPr lang="en-US" b="1" i="0">
                        <a:solidFill>
                          <a:srgbClr val="FFFFFF"/>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1" i="0">
                          <a:solidFill>
                            <a:srgbClr val="385723"/>
                          </a:solidFill>
                          <a:effectLst/>
                          <a:latin typeface="Calibri" panose="020F0502020204030204" pitchFamily="34" charset="0"/>
                        </a:rPr>
                        <a:t>Phosphorus (P</a:t>
                      </a:r>
                      <a:r>
                        <a:rPr lang="en-US" sz="1200" b="1" i="0" baseline="-25000">
                          <a:solidFill>
                            <a:srgbClr val="385723"/>
                          </a:solidFill>
                          <a:effectLst/>
                          <a:latin typeface="Calibri" panose="020F0502020204030204" pitchFamily="34" charset="0"/>
                        </a:rPr>
                        <a:t>2</a:t>
                      </a:r>
                      <a:r>
                        <a:rPr lang="en-US" sz="1800" b="1" i="0">
                          <a:solidFill>
                            <a:srgbClr val="385723"/>
                          </a:solidFill>
                          <a:effectLst/>
                          <a:latin typeface="Calibri" panose="020F0502020204030204" pitchFamily="34" charset="0"/>
                        </a:rPr>
                        <a:t>O</a:t>
                      </a:r>
                      <a:r>
                        <a:rPr lang="en-US" sz="1200" b="1" i="0" baseline="-25000">
                          <a:solidFill>
                            <a:srgbClr val="385723"/>
                          </a:solidFill>
                          <a:effectLst/>
                          <a:latin typeface="Calibri" panose="020F0502020204030204" pitchFamily="34" charset="0"/>
                        </a:rPr>
                        <a:t>5</a:t>
                      </a:r>
                      <a:r>
                        <a:rPr lang="en-US" sz="1800" b="1" i="0">
                          <a:solidFill>
                            <a:srgbClr val="385723"/>
                          </a:solidFill>
                          <a:effectLst/>
                          <a:latin typeface="Calibri" panose="020F0502020204030204" pitchFamily="34" charset="0"/>
                        </a:rPr>
                        <a:t>)</a:t>
                      </a:r>
                      <a:r>
                        <a:rPr lang="en-US" sz="1800" b="1" i="0">
                          <a:solidFill>
                            <a:srgbClr val="FFFFFF"/>
                          </a:solidFill>
                          <a:effectLst/>
                          <a:latin typeface="Calibri" panose="020F0502020204030204" pitchFamily="34" charset="0"/>
                        </a:rPr>
                        <a:t>​</a:t>
                      </a:r>
                      <a:endParaRPr lang="en-US" b="1" i="0">
                        <a:solidFill>
                          <a:srgbClr val="FFFFFF"/>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1" i="0">
                          <a:solidFill>
                            <a:srgbClr val="385723"/>
                          </a:solidFill>
                          <a:effectLst/>
                          <a:latin typeface="Calibri" panose="020F0502020204030204" pitchFamily="34" charset="0"/>
                        </a:rPr>
                        <a:t>Potassium (K</a:t>
                      </a:r>
                      <a:r>
                        <a:rPr lang="en-US" sz="1200" b="1" i="0" baseline="-25000">
                          <a:solidFill>
                            <a:srgbClr val="385723"/>
                          </a:solidFill>
                          <a:effectLst/>
                          <a:latin typeface="Calibri" panose="020F0502020204030204" pitchFamily="34" charset="0"/>
                        </a:rPr>
                        <a:t>2</a:t>
                      </a:r>
                      <a:r>
                        <a:rPr lang="en-US" sz="1800" b="1" i="0">
                          <a:solidFill>
                            <a:srgbClr val="385723"/>
                          </a:solidFill>
                          <a:effectLst/>
                          <a:latin typeface="Calibri" panose="020F0502020204030204" pitchFamily="34" charset="0"/>
                        </a:rPr>
                        <a:t>O)</a:t>
                      </a:r>
                      <a:r>
                        <a:rPr lang="en-US" sz="1800" b="1" i="0">
                          <a:solidFill>
                            <a:srgbClr val="FFFFFF"/>
                          </a:solidFill>
                          <a:effectLst/>
                          <a:latin typeface="Calibri" panose="020F0502020204030204" pitchFamily="34" charset="0"/>
                        </a:rPr>
                        <a:t>​</a:t>
                      </a:r>
                      <a:endParaRPr lang="en-US" b="1" i="0">
                        <a:solidFill>
                          <a:srgbClr val="FFFFFF"/>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1943172"/>
                  </a:ext>
                </a:extLst>
              </a:tr>
              <a:tr h="426141">
                <a:tc>
                  <a:txBody>
                    <a:bodyPr/>
                    <a:lstStyle/>
                    <a:p>
                      <a:pPr algn="l" fontAlgn="base"/>
                      <a:r>
                        <a:rPr lang="en-US" sz="1800" b="1" i="0">
                          <a:solidFill>
                            <a:srgbClr val="385723"/>
                          </a:solidFill>
                          <a:effectLst/>
                          <a:latin typeface="Calibri" panose="020F0502020204030204" pitchFamily="34" charset="0"/>
                        </a:rPr>
                        <a:t>Base Recommendations</a:t>
                      </a:r>
                      <a:r>
                        <a:rPr lang="en-US" sz="1800" b="0" i="0">
                          <a:solidFill>
                            <a:srgbClr val="000000"/>
                          </a:solidFill>
                          <a:effectLst/>
                          <a:latin typeface="Calibri" panose="020F0502020204030204" pitchFamily="34" charset="0"/>
                        </a:rPr>
                        <a:t>​</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a:solidFill>
                            <a:srgbClr val="000000"/>
                          </a:solidFill>
                          <a:effectLst/>
                          <a:latin typeface="Calibri" panose="020F0502020204030204" pitchFamily="34" charset="0"/>
                        </a:rPr>
                        <a:t>180​</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a:solidFill>
                            <a:srgbClr val="000000"/>
                          </a:solidFill>
                          <a:effectLst/>
                          <a:latin typeface="Calibri" panose="020F0502020204030204" pitchFamily="34" charset="0"/>
                        </a:rPr>
                        <a:t>60​</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dirty="0">
                          <a:solidFill>
                            <a:srgbClr val="000000"/>
                          </a:solidFill>
                          <a:effectLst/>
                          <a:latin typeface="Calibri" panose="020F0502020204030204" pitchFamily="34" charset="0"/>
                        </a:rPr>
                        <a:t>60​</a:t>
                      </a:r>
                      <a:endParaRPr lang="en-US" b="0" i="0" dirty="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1772215"/>
                  </a:ext>
                </a:extLst>
              </a:tr>
              <a:tr h="1040075">
                <a:tc>
                  <a:txBody>
                    <a:bodyPr/>
                    <a:lstStyle/>
                    <a:p>
                      <a:pPr algn="l" fontAlgn="base"/>
                      <a:r>
                        <a:rPr lang="en-US" sz="1800" b="1" i="0">
                          <a:solidFill>
                            <a:srgbClr val="385723"/>
                          </a:solidFill>
                          <a:effectLst/>
                          <a:latin typeface="Calibri" panose="020F0502020204030204" pitchFamily="34" charset="0"/>
                        </a:rPr>
                        <a:t>Dairy manure application (12 tons/ac)</a:t>
                      </a:r>
                      <a:r>
                        <a:rPr lang="en-US" sz="1800" b="0" i="0">
                          <a:solidFill>
                            <a:srgbClr val="000000"/>
                          </a:solidFill>
                          <a:effectLst/>
                          <a:latin typeface="Calibri" panose="020F0502020204030204" pitchFamily="34" charset="0"/>
                        </a:rPr>
                        <a:t>​</a:t>
                      </a:r>
                      <a:endParaRPr lang="en-US" b="0" i="0">
                        <a:solidFill>
                          <a:srgbClr val="000000"/>
                        </a:solidFill>
                        <a:effectLst/>
                      </a:endParaRPr>
                    </a:p>
                    <a:p>
                      <a:pPr algn="l" fontAlgn="base"/>
                      <a:r>
                        <a:rPr lang="en-US" sz="1800" b="1" i="0">
                          <a:solidFill>
                            <a:srgbClr val="385723"/>
                          </a:solidFill>
                          <a:effectLst/>
                          <a:latin typeface="Calibri" panose="020F0502020204030204" pitchFamily="34" charset="0"/>
                        </a:rPr>
                        <a:t>3-3-6 book value</a:t>
                      </a:r>
                      <a:r>
                        <a:rPr lang="en-US" sz="1800" b="0" i="0">
                          <a:solidFill>
                            <a:srgbClr val="000000"/>
                          </a:solidFill>
                          <a:effectLst/>
                          <a:latin typeface="Calibri" panose="020F0502020204030204" pitchFamily="34" charset="0"/>
                        </a:rPr>
                        <a:t>​</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a:solidFill>
                            <a:srgbClr val="000000"/>
                          </a:solidFill>
                          <a:effectLst/>
                          <a:latin typeface="Calibri" panose="020F0502020204030204" pitchFamily="34" charset="0"/>
                        </a:rPr>
                        <a:t>36​</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a:solidFill>
                            <a:srgbClr val="000000"/>
                          </a:solidFill>
                          <a:effectLst/>
                          <a:latin typeface="Calibri" panose="020F0502020204030204" pitchFamily="34" charset="0"/>
                        </a:rPr>
                        <a:t>36​</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a:solidFill>
                            <a:srgbClr val="000000"/>
                          </a:solidFill>
                          <a:effectLst/>
                          <a:latin typeface="Calibri" panose="020F0502020204030204" pitchFamily="34" charset="0"/>
                        </a:rPr>
                        <a:t>72​</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3276248"/>
                  </a:ext>
                </a:extLst>
              </a:tr>
              <a:tr h="1040075">
                <a:tc>
                  <a:txBody>
                    <a:bodyPr/>
                    <a:lstStyle/>
                    <a:p>
                      <a:pPr algn="l" fontAlgn="base"/>
                      <a:r>
                        <a:rPr lang="en-US" sz="1800" b="1" i="0">
                          <a:solidFill>
                            <a:srgbClr val="385723"/>
                          </a:solidFill>
                          <a:effectLst/>
                          <a:latin typeface="Calibri" panose="020F0502020204030204" pitchFamily="34" charset="0"/>
                        </a:rPr>
                        <a:t>Proceeding Crop= Alfalfa</a:t>
                      </a:r>
                      <a:r>
                        <a:rPr lang="en-US" sz="1800" b="0" i="0">
                          <a:solidFill>
                            <a:srgbClr val="000000"/>
                          </a:solidFill>
                          <a:effectLst/>
                          <a:latin typeface="Calibri" panose="020F0502020204030204" pitchFamily="34" charset="0"/>
                        </a:rPr>
                        <a:t>​</a:t>
                      </a:r>
                      <a:endParaRPr lang="en-US" b="0" i="0">
                        <a:solidFill>
                          <a:srgbClr val="000000"/>
                        </a:solidFill>
                        <a:effectLst/>
                      </a:endParaRPr>
                    </a:p>
                    <a:p>
                      <a:pPr algn="l" fontAlgn="base"/>
                      <a:r>
                        <a:rPr lang="en-US" sz="1800" b="1" i="0">
                          <a:solidFill>
                            <a:srgbClr val="385723"/>
                          </a:solidFill>
                          <a:effectLst/>
                          <a:latin typeface="Calibri" panose="020F0502020204030204" pitchFamily="34" charset="0"/>
                        </a:rPr>
                        <a:t>Poor stand (0-30% alfalfa, &lt;8” regrowth)</a:t>
                      </a:r>
                      <a:r>
                        <a:rPr lang="en-US" sz="1800" b="0" i="0">
                          <a:solidFill>
                            <a:srgbClr val="000000"/>
                          </a:solidFill>
                          <a:effectLst/>
                          <a:latin typeface="Calibri" panose="020F0502020204030204" pitchFamily="34" charset="0"/>
                        </a:rPr>
                        <a:t>​</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a:solidFill>
                            <a:srgbClr val="000000"/>
                          </a:solidFill>
                          <a:effectLst/>
                          <a:latin typeface="Calibri" panose="020F0502020204030204" pitchFamily="34" charset="0"/>
                        </a:rPr>
                        <a:t>90​</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a:solidFill>
                            <a:srgbClr val="000000"/>
                          </a:solidFill>
                          <a:effectLst/>
                          <a:latin typeface="Calibri" panose="020F0502020204030204" pitchFamily="34" charset="0"/>
                        </a:rPr>
                        <a:t>0​</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a:solidFill>
                            <a:srgbClr val="000000"/>
                          </a:solidFill>
                          <a:effectLst/>
                          <a:latin typeface="Calibri" panose="020F0502020204030204" pitchFamily="34" charset="0"/>
                        </a:rPr>
                        <a:t>0​</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5103655"/>
                  </a:ext>
                </a:extLst>
              </a:tr>
              <a:tr h="728052">
                <a:tc>
                  <a:txBody>
                    <a:bodyPr/>
                    <a:lstStyle/>
                    <a:p>
                      <a:pPr algn="l" fontAlgn="base"/>
                      <a:r>
                        <a:rPr lang="en-US" sz="1800" b="1" i="0">
                          <a:solidFill>
                            <a:srgbClr val="385723"/>
                          </a:solidFill>
                          <a:effectLst/>
                          <a:latin typeface="Calibri" panose="020F0502020204030204" pitchFamily="34" charset="0"/>
                        </a:rPr>
                        <a:t>Commercial Fertilizer that could be applied</a:t>
                      </a:r>
                      <a:r>
                        <a:rPr lang="en-US" sz="1800" b="0" i="0">
                          <a:solidFill>
                            <a:srgbClr val="000000"/>
                          </a:solidFill>
                          <a:effectLst/>
                          <a:latin typeface="Calibri" panose="020F0502020204030204" pitchFamily="34" charset="0"/>
                        </a:rPr>
                        <a:t>​</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a:solidFill>
                            <a:srgbClr val="000000"/>
                          </a:solidFill>
                          <a:effectLst/>
                          <a:latin typeface="Calibri" panose="020F0502020204030204" pitchFamily="34" charset="0"/>
                        </a:rPr>
                        <a:t>54​</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a:solidFill>
                            <a:srgbClr val="000000"/>
                          </a:solidFill>
                          <a:effectLst/>
                          <a:latin typeface="Calibri" panose="020F0502020204030204" pitchFamily="34" charset="0"/>
                        </a:rPr>
                        <a:t>24​</a:t>
                      </a:r>
                      <a:endParaRPr lang="en-US" b="0" i="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tc>
                  <a:txBody>
                    <a:bodyPr/>
                    <a:lstStyle/>
                    <a:p>
                      <a:pPr algn="l" fontAlgn="base"/>
                      <a:r>
                        <a:rPr lang="en-US" sz="1800" b="0" i="0" dirty="0">
                          <a:solidFill>
                            <a:srgbClr val="000000"/>
                          </a:solidFill>
                          <a:effectLst/>
                          <a:latin typeface="Calibri" panose="020F0502020204030204" pitchFamily="34" charset="0"/>
                        </a:rPr>
                        <a:t>0​</a:t>
                      </a:r>
                      <a:endParaRPr lang="en-US" b="0" i="0" dirty="0">
                        <a:solidFill>
                          <a:srgbClr val="000000"/>
                        </a:solidFill>
                        <a:effectLst/>
                      </a:endParaRPr>
                    </a:p>
                  </a:txBody>
                  <a:tcPr>
                    <a:lnL w="9449" cap="flat" cmpd="sng" algn="ctr">
                      <a:solidFill>
                        <a:srgbClr val="000000"/>
                      </a:solidFill>
                      <a:prstDash val="solid"/>
                      <a:round/>
                      <a:headEnd type="none" w="med" len="med"/>
                      <a:tailEnd type="none" w="med" len="med"/>
                    </a:lnL>
                    <a:lnR w="9449" cap="flat" cmpd="sng" algn="ctr">
                      <a:solidFill>
                        <a:srgbClr val="000000"/>
                      </a:solidFill>
                      <a:prstDash val="solid"/>
                      <a:round/>
                      <a:headEnd type="none" w="med" len="med"/>
                      <a:tailEnd type="none" w="med" len="med"/>
                    </a:lnR>
                    <a:lnT w="9449" cap="flat" cmpd="sng" algn="ctr">
                      <a:solidFill>
                        <a:srgbClr val="000000"/>
                      </a:solidFill>
                      <a:prstDash val="solid"/>
                      <a:round/>
                      <a:headEnd type="none" w="med" len="med"/>
                      <a:tailEnd type="none" w="med" len="med"/>
                    </a:lnT>
                    <a:lnB w="944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7419304"/>
                  </a:ext>
                </a:extLst>
              </a:tr>
            </a:tbl>
          </a:graphicData>
        </a:graphic>
      </p:graphicFrame>
      <p:sp>
        <p:nvSpPr>
          <p:cNvPr id="6" name="Rectangle 1">
            <a:extLst>
              <a:ext uri="{FF2B5EF4-FFF2-40B4-BE49-F238E27FC236}">
                <a16:creationId xmlns:a16="http://schemas.microsoft.com/office/drawing/2014/main" id="{8BCEB98A-F32A-4D7D-6173-6540F4B7E8EE}"/>
              </a:ext>
            </a:extLst>
          </p:cNvPr>
          <p:cNvSpPr>
            <a:spLocks noChangeArrowheads="1"/>
          </p:cNvSpPr>
          <p:nvPr/>
        </p:nvSpPr>
        <p:spPr bwMode="auto">
          <a:xfrm>
            <a:off x="2725738" y="2259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16122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5F34-59D5-03AB-1638-617C851FE867}"/>
              </a:ext>
            </a:extLst>
          </p:cNvPr>
          <p:cNvSpPr>
            <a:spLocks noGrp="1"/>
          </p:cNvSpPr>
          <p:nvPr>
            <p:ph type="title"/>
          </p:nvPr>
        </p:nvSpPr>
        <p:spPr/>
        <p:txBody>
          <a:bodyPr>
            <a:normAutofit/>
          </a:bodyPr>
          <a:lstStyle/>
          <a:p>
            <a:r>
              <a:rPr lang="en-US" dirty="0"/>
              <a:t>Other Nitrogen Credit Considerations</a:t>
            </a:r>
          </a:p>
        </p:txBody>
      </p:sp>
      <p:sp>
        <p:nvSpPr>
          <p:cNvPr id="3" name="Content Placeholder 2">
            <a:extLst>
              <a:ext uri="{FF2B5EF4-FFF2-40B4-BE49-F238E27FC236}">
                <a16:creationId xmlns:a16="http://schemas.microsoft.com/office/drawing/2014/main" id="{201D2539-F239-7337-4C4B-7ED58D098856}"/>
              </a:ext>
            </a:extLst>
          </p:cNvPr>
          <p:cNvSpPr>
            <a:spLocks noGrp="1"/>
          </p:cNvSpPr>
          <p:nvPr>
            <p:ph idx="1"/>
          </p:nvPr>
        </p:nvSpPr>
        <p:spPr/>
        <p:txBody>
          <a:bodyPr/>
          <a:lstStyle/>
          <a:p>
            <a:r>
              <a:rPr lang="en-US" dirty="0"/>
              <a:t>Manure applied in the fall retains a full nitrogen credit the following spring.</a:t>
            </a:r>
          </a:p>
          <a:p>
            <a:r>
              <a:rPr lang="en-US" dirty="0"/>
              <a:t>Legume hay killed in the fall retains the same credit as hay killed in the spring.</a:t>
            </a:r>
          </a:p>
          <a:p>
            <a:r>
              <a:rPr lang="en-US" dirty="0"/>
              <a:t>A cool spring may delay release of nitrogen and cause an early-season nitrogen deficiency.</a:t>
            </a:r>
          </a:p>
          <a:p>
            <a:endParaRPr lang="en-US" dirty="0"/>
          </a:p>
        </p:txBody>
      </p:sp>
    </p:spTree>
    <p:extLst>
      <p:ext uri="{BB962C8B-B14F-4D97-AF65-F5344CB8AC3E}">
        <p14:creationId xmlns:p14="http://schemas.microsoft.com/office/powerpoint/2010/main" val="410750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0807-CBBE-7E01-2788-8CF917AF78A9}"/>
              </a:ext>
            </a:extLst>
          </p:cNvPr>
          <p:cNvSpPr>
            <a:spLocks noGrp="1"/>
          </p:cNvSpPr>
          <p:nvPr>
            <p:ph type="title"/>
          </p:nvPr>
        </p:nvSpPr>
        <p:spPr>
          <a:xfrm>
            <a:off x="998501" y="2644494"/>
            <a:ext cx="10788489" cy="910466"/>
          </a:xfrm>
        </p:spPr>
        <p:txBody>
          <a:bodyPr>
            <a:normAutofit fontScale="90000"/>
          </a:bodyPr>
          <a:lstStyle/>
          <a:p>
            <a:r>
              <a:rPr lang="en-US" dirty="0"/>
              <a:t>Adjusting Base Nitrogen Recommendations</a:t>
            </a:r>
          </a:p>
        </p:txBody>
      </p:sp>
    </p:spTree>
    <p:extLst>
      <p:ext uri="{BB962C8B-B14F-4D97-AF65-F5344CB8AC3E}">
        <p14:creationId xmlns:p14="http://schemas.microsoft.com/office/powerpoint/2010/main" val="170949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Nitrate Tests for Corn </a:t>
            </a:r>
          </a:p>
        </p:txBody>
      </p:sp>
      <p:sp>
        <p:nvSpPr>
          <p:cNvPr id="6" name="Content Placeholder 5">
            <a:extLst>
              <a:ext uri="{FF2B5EF4-FFF2-40B4-BE49-F238E27FC236}">
                <a16:creationId xmlns:a16="http://schemas.microsoft.com/office/drawing/2014/main" id="{698E31F7-6F53-DBC1-CCA2-23E760D56F0F}"/>
              </a:ext>
            </a:extLst>
          </p:cNvPr>
          <p:cNvSpPr>
            <a:spLocks noGrp="1"/>
          </p:cNvSpPr>
          <p:nvPr>
            <p:ph idx="1"/>
          </p:nvPr>
        </p:nvSpPr>
        <p:spPr/>
        <p:txBody>
          <a:bodyPr/>
          <a:lstStyle/>
          <a:p>
            <a:r>
              <a:rPr lang="en-US" dirty="0"/>
              <a:t>Two options:</a:t>
            </a:r>
          </a:p>
          <a:p>
            <a:pPr lvl="1"/>
            <a:r>
              <a:rPr lang="en-US" dirty="0"/>
              <a:t>Preplant soil nitrate test (PPNT)</a:t>
            </a:r>
          </a:p>
          <a:p>
            <a:pPr lvl="1"/>
            <a:r>
              <a:rPr lang="en-US" dirty="0"/>
              <a:t>Pre-sidedress soil nitrate test (PSNT)</a:t>
            </a:r>
          </a:p>
          <a:p>
            <a:endParaRPr lang="en-US" dirty="0"/>
          </a:p>
          <a:p>
            <a:r>
              <a:rPr lang="en-US" dirty="0"/>
              <a:t>Agronomic &amp; environmental benefits</a:t>
            </a:r>
          </a:p>
          <a:p>
            <a:endParaRPr lang="en-US" dirty="0"/>
          </a:p>
          <a:p>
            <a:r>
              <a:rPr lang="en-US" dirty="0"/>
              <a:t>Predicts corn N needs</a:t>
            </a:r>
          </a:p>
          <a:p>
            <a:pPr lvl="1"/>
            <a:r>
              <a:rPr lang="en-US" dirty="0"/>
              <a:t>Site- and year-specific</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4452" y="412681"/>
            <a:ext cx="4143804" cy="2783678"/>
          </a:xfrm>
          <a:prstGeom prst="rect">
            <a:avLst/>
          </a:prstGeom>
        </p:spPr>
      </p:pic>
      <p:sp>
        <p:nvSpPr>
          <p:cNvPr id="3" name="TextBox 2">
            <a:extLst>
              <a:ext uri="{FF2B5EF4-FFF2-40B4-BE49-F238E27FC236}">
                <a16:creationId xmlns:a16="http://schemas.microsoft.com/office/drawing/2014/main" id="{5B1A5B74-564E-8D7D-B9DC-7A3E77301574}"/>
              </a:ext>
            </a:extLst>
          </p:cNvPr>
          <p:cNvSpPr txBox="1"/>
          <p:nvPr/>
        </p:nvSpPr>
        <p:spPr>
          <a:xfrm>
            <a:off x="792957" y="6300788"/>
            <a:ext cx="5822156" cy="369332"/>
          </a:xfrm>
          <a:prstGeom prst="rect">
            <a:avLst/>
          </a:prstGeom>
          <a:noFill/>
        </p:spPr>
        <p:txBody>
          <a:bodyPr wrap="square" rtlCol="0">
            <a:spAutoFit/>
          </a:bodyPr>
          <a:lstStyle/>
          <a:p>
            <a:r>
              <a:rPr lang="en-US" b="1" dirty="0"/>
              <a:t>Fast Facts NM Magazine pgs. 20 + 21</a:t>
            </a:r>
          </a:p>
        </p:txBody>
      </p:sp>
    </p:spTree>
    <p:extLst>
      <p:ext uri="{BB962C8B-B14F-4D97-AF65-F5344CB8AC3E}">
        <p14:creationId xmlns:p14="http://schemas.microsoft.com/office/powerpoint/2010/main" val="3761807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Preplant Soil Nitrate Test (PPNT)</a:t>
            </a:r>
          </a:p>
        </p:txBody>
      </p:sp>
      <p:sp>
        <p:nvSpPr>
          <p:cNvPr id="4" name="Content Placeholder 3">
            <a:extLst>
              <a:ext uri="{FF2B5EF4-FFF2-40B4-BE49-F238E27FC236}">
                <a16:creationId xmlns:a16="http://schemas.microsoft.com/office/drawing/2014/main" id="{71E371DE-90F3-5716-212D-5591CA4A69DC}"/>
              </a:ext>
            </a:extLst>
          </p:cNvPr>
          <p:cNvSpPr>
            <a:spLocks noGrp="1"/>
          </p:cNvSpPr>
          <p:nvPr>
            <p:ph idx="1"/>
          </p:nvPr>
        </p:nvSpPr>
        <p:spPr>
          <a:xfrm>
            <a:off x="1236496" y="1825625"/>
            <a:ext cx="5892967" cy="4351338"/>
          </a:xfrm>
        </p:spPr>
        <p:txBody>
          <a:bodyPr/>
          <a:lstStyle/>
          <a:p>
            <a:r>
              <a:rPr lang="en-US" dirty="0"/>
              <a:t>Measures residual (carry-over) nitrate</a:t>
            </a:r>
          </a:p>
          <a:p>
            <a:pPr lvl="1"/>
            <a:r>
              <a:rPr lang="en-US" dirty="0"/>
              <a:t>Corn after corn</a:t>
            </a:r>
          </a:p>
          <a:p>
            <a:pPr lvl="1"/>
            <a:r>
              <a:rPr lang="en-US" dirty="0"/>
              <a:t>Medium- and fine-textured soils</a:t>
            </a:r>
          </a:p>
          <a:p>
            <a:pPr lvl="1"/>
            <a:r>
              <a:rPr lang="en-US" dirty="0"/>
              <a:t>Normal or below normal rainfall</a:t>
            </a:r>
          </a:p>
          <a:p>
            <a:pPr lvl="1"/>
            <a:r>
              <a:rPr lang="en-US" dirty="0"/>
              <a:t>Available N exceeds crop need</a:t>
            </a:r>
          </a:p>
          <a:p>
            <a:pPr marL="0" indent="0">
              <a:buNone/>
            </a:pPr>
            <a:endParaRPr lang="en-US" dirty="0"/>
          </a:p>
          <a:p>
            <a:r>
              <a:rPr lang="en-US" dirty="0"/>
              <a:t>Not applicable on sands, loamy sands </a:t>
            </a:r>
          </a:p>
          <a:p>
            <a:r>
              <a:rPr lang="en-US" dirty="0"/>
              <a:t>PPNT credits should be subtracted from MRTN recommendations</a:t>
            </a:r>
          </a:p>
          <a:p>
            <a:pPr marL="0" indent="0">
              <a:buNone/>
            </a:pPr>
            <a:endParaRPr lang="en-US" dirty="0"/>
          </a:p>
        </p:txBody>
      </p:sp>
      <p:sp>
        <p:nvSpPr>
          <p:cNvPr id="13" name="Content Placeholder 2">
            <a:extLst>
              <a:ext uri="{FF2B5EF4-FFF2-40B4-BE49-F238E27FC236}">
                <a16:creationId xmlns:a16="http://schemas.microsoft.com/office/drawing/2014/main" id="{BBE52781-8828-16C7-A143-4560358F66F0}"/>
              </a:ext>
            </a:extLst>
          </p:cNvPr>
          <p:cNvSpPr txBox="1">
            <a:spLocks/>
          </p:cNvSpPr>
          <p:nvPr/>
        </p:nvSpPr>
        <p:spPr>
          <a:xfrm>
            <a:off x="8069035" y="3219261"/>
            <a:ext cx="2310671" cy="174003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200" dirty="0"/>
              <a:t>Corn after Corn</a:t>
            </a:r>
          </a:p>
          <a:p>
            <a:pPr marL="0" indent="0">
              <a:lnSpc>
                <a:spcPct val="150000"/>
              </a:lnSpc>
              <a:buFont typeface="Arial" panose="020B0604020202020204" pitchFamily="34" charset="0"/>
              <a:buNone/>
            </a:pPr>
            <a:r>
              <a:rPr lang="en-US" sz="3200" dirty="0"/>
              <a:t>Corn after Soybean</a:t>
            </a:r>
          </a:p>
          <a:p>
            <a:pPr marL="0" indent="0">
              <a:lnSpc>
                <a:spcPct val="150000"/>
              </a:lnSpc>
              <a:buFont typeface="Arial" panose="020B0604020202020204" pitchFamily="34" charset="0"/>
              <a:buNone/>
            </a:pPr>
            <a:r>
              <a:rPr lang="en-US" sz="3200" dirty="0"/>
              <a:t>Corn after Alfalfa </a:t>
            </a:r>
          </a:p>
        </p:txBody>
      </p:sp>
      <p:sp>
        <p:nvSpPr>
          <p:cNvPr id="14" name="TextBox 13">
            <a:extLst>
              <a:ext uri="{FF2B5EF4-FFF2-40B4-BE49-F238E27FC236}">
                <a16:creationId xmlns:a16="http://schemas.microsoft.com/office/drawing/2014/main" id="{5FA91678-1E57-3E5A-71DC-5A82BC1DCBAC}"/>
              </a:ext>
            </a:extLst>
          </p:cNvPr>
          <p:cNvSpPr txBox="1"/>
          <p:nvPr/>
        </p:nvSpPr>
        <p:spPr>
          <a:xfrm>
            <a:off x="8029654" y="2636763"/>
            <a:ext cx="2057672" cy="523220"/>
          </a:xfrm>
          <a:prstGeom prst="rect">
            <a:avLst/>
          </a:prstGeom>
          <a:noFill/>
        </p:spPr>
        <p:txBody>
          <a:bodyPr wrap="square" rtlCol="0">
            <a:spAutoFit/>
          </a:bodyPr>
          <a:lstStyle/>
          <a:p>
            <a:r>
              <a:rPr lang="en-US" sz="2800" b="1" dirty="0"/>
              <a:t>Rotation:</a:t>
            </a:r>
          </a:p>
        </p:txBody>
      </p:sp>
      <p:sp>
        <p:nvSpPr>
          <p:cNvPr id="15" name="TextBox 14">
            <a:extLst>
              <a:ext uri="{FF2B5EF4-FFF2-40B4-BE49-F238E27FC236}">
                <a16:creationId xmlns:a16="http://schemas.microsoft.com/office/drawing/2014/main" id="{F8DD48A4-F721-2C61-8285-690F64D43DF7}"/>
              </a:ext>
            </a:extLst>
          </p:cNvPr>
          <p:cNvSpPr txBox="1"/>
          <p:nvPr/>
        </p:nvSpPr>
        <p:spPr>
          <a:xfrm>
            <a:off x="10604552" y="2636763"/>
            <a:ext cx="1155579" cy="523220"/>
          </a:xfrm>
          <a:prstGeom prst="rect">
            <a:avLst/>
          </a:prstGeom>
          <a:noFill/>
        </p:spPr>
        <p:txBody>
          <a:bodyPr wrap="square" rtlCol="0">
            <a:spAutoFit/>
          </a:bodyPr>
          <a:lstStyle/>
          <a:p>
            <a:r>
              <a:rPr lang="en-US" sz="2800" b="1" dirty="0"/>
              <a:t>PPNT</a:t>
            </a:r>
            <a:r>
              <a:rPr lang="en-US" sz="2400" b="1" dirty="0"/>
              <a:t> 	</a:t>
            </a:r>
          </a:p>
        </p:txBody>
      </p:sp>
      <p:sp>
        <p:nvSpPr>
          <p:cNvPr id="17" name="TextBox 16">
            <a:extLst>
              <a:ext uri="{FF2B5EF4-FFF2-40B4-BE49-F238E27FC236}">
                <a16:creationId xmlns:a16="http://schemas.microsoft.com/office/drawing/2014/main" id="{A11E919F-945D-3BF7-039E-A99399561831}"/>
              </a:ext>
            </a:extLst>
          </p:cNvPr>
          <p:cNvSpPr txBox="1"/>
          <p:nvPr/>
        </p:nvSpPr>
        <p:spPr>
          <a:xfrm>
            <a:off x="10778556" y="4212827"/>
            <a:ext cx="779699" cy="584775"/>
          </a:xfrm>
          <a:prstGeom prst="rect">
            <a:avLst/>
          </a:prstGeom>
          <a:noFill/>
        </p:spPr>
        <p:txBody>
          <a:bodyPr wrap="square" rtlCol="0">
            <a:spAutoFit/>
          </a:bodyPr>
          <a:lstStyle/>
          <a:p>
            <a:r>
              <a:rPr lang="en-US" sz="3200" b="1" dirty="0">
                <a:solidFill>
                  <a:schemeClr val="accent3"/>
                </a:solidFill>
              </a:rPr>
              <a:t>X</a:t>
            </a:r>
          </a:p>
        </p:txBody>
      </p:sp>
      <p:pic>
        <p:nvPicPr>
          <p:cNvPr id="20" name="Graphic 19" descr="Checkmark with solid fill">
            <a:extLst>
              <a:ext uri="{FF2B5EF4-FFF2-40B4-BE49-F238E27FC236}">
                <a16:creationId xmlns:a16="http://schemas.microsoft.com/office/drawing/2014/main" id="{81A54706-49CF-FE01-8288-953C3D8B31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8556" y="3223652"/>
            <a:ext cx="461950" cy="461950"/>
          </a:xfrm>
          <a:prstGeom prst="rect">
            <a:avLst/>
          </a:prstGeom>
        </p:spPr>
      </p:pic>
      <p:cxnSp>
        <p:nvCxnSpPr>
          <p:cNvPr id="22" name="Straight Connector 21">
            <a:extLst>
              <a:ext uri="{FF2B5EF4-FFF2-40B4-BE49-F238E27FC236}">
                <a16:creationId xmlns:a16="http://schemas.microsoft.com/office/drawing/2014/main" id="{8492055D-DEA6-A0FC-2FE6-7B7C5B3F90F5}"/>
              </a:ext>
            </a:extLst>
          </p:cNvPr>
          <p:cNvCxnSpPr>
            <a:cxnSpLocks/>
          </p:cNvCxnSpPr>
          <p:nvPr/>
        </p:nvCxnSpPr>
        <p:spPr>
          <a:xfrm>
            <a:off x="10379706" y="2728229"/>
            <a:ext cx="0" cy="2069373"/>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2F97EFA0-645C-A604-309C-B2691F3C513B}"/>
              </a:ext>
            </a:extLst>
          </p:cNvPr>
          <p:cNvCxnSpPr>
            <a:cxnSpLocks/>
          </p:cNvCxnSpPr>
          <p:nvPr/>
        </p:nvCxnSpPr>
        <p:spPr>
          <a:xfrm>
            <a:off x="7967133" y="3159983"/>
            <a:ext cx="3792998" cy="0"/>
          </a:xfrm>
          <a:prstGeom prst="line">
            <a:avLst/>
          </a:prstGeom>
        </p:spPr>
        <p:style>
          <a:lnRef idx="3">
            <a:schemeClr val="dk1"/>
          </a:lnRef>
          <a:fillRef idx="0">
            <a:schemeClr val="dk1"/>
          </a:fillRef>
          <a:effectRef idx="2">
            <a:schemeClr val="dk1"/>
          </a:effectRef>
          <a:fontRef idx="minor">
            <a:schemeClr val="tx1"/>
          </a:fontRef>
        </p:style>
      </p:cxnSp>
      <p:pic>
        <p:nvPicPr>
          <p:cNvPr id="25" name="Graphic 24" descr="Checkmark with solid fill">
            <a:extLst>
              <a:ext uri="{FF2B5EF4-FFF2-40B4-BE49-F238E27FC236}">
                <a16:creationId xmlns:a16="http://schemas.microsoft.com/office/drawing/2014/main" id="{14C5EC22-66D6-14E3-7690-AE3F29F21A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8556" y="3750877"/>
            <a:ext cx="461950" cy="461950"/>
          </a:xfrm>
          <a:prstGeom prst="rect">
            <a:avLst/>
          </a:prstGeom>
        </p:spPr>
      </p:pic>
    </p:spTree>
    <p:extLst>
      <p:ext uri="{BB962C8B-B14F-4D97-AF65-F5344CB8AC3E}">
        <p14:creationId xmlns:p14="http://schemas.microsoft.com/office/powerpoint/2010/main" val="149360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093ECC-7F28-AB3F-9488-A15199D21F6B}"/>
              </a:ext>
            </a:extLst>
          </p:cNvPr>
          <p:cNvSpPr>
            <a:spLocks noGrp="1"/>
          </p:cNvSpPr>
          <p:nvPr>
            <p:ph type="title"/>
          </p:nvPr>
        </p:nvSpPr>
        <p:spPr/>
        <p:txBody>
          <a:bodyPr/>
          <a:lstStyle/>
          <a:p>
            <a:r>
              <a:rPr lang="en-US" dirty="0"/>
              <a:t>Function in Plants</a:t>
            </a:r>
          </a:p>
        </p:txBody>
      </p:sp>
      <p:sp>
        <p:nvSpPr>
          <p:cNvPr id="7" name="Content Placeholder 6">
            <a:extLst>
              <a:ext uri="{FF2B5EF4-FFF2-40B4-BE49-F238E27FC236}">
                <a16:creationId xmlns:a16="http://schemas.microsoft.com/office/drawing/2014/main" id="{DA8950A4-6E09-41AE-D48D-8421DE50E4FD}"/>
              </a:ext>
            </a:extLst>
          </p:cNvPr>
          <p:cNvSpPr>
            <a:spLocks noGrp="1"/>
          </p:cNvSpPr>
          <p:nvPr>
            <p:ph idx="1"/>
          </p:nvPr>
        </p:nvSpPr>
        <p:spPr>
          <a:xfrm>
            <a:off x="1236496" y="1825624"/>
            <a:ext cx="6269204" cy="4575176"/>
          </a:xfrm>
        </p:spPr>
        <p:txBody>
          <a:bodyPr>
            <a:normAutofit/>
          </a:bodyPr>
          <a:lstStyle/>
          <a:p>
            <a:pPr>
              <a:spcBef>
                <a:spcPts val="1200"/>
              </a:spcBef>
              <a:spcAft>
                <a:spcPts val="600"/>
              </a:spcAft>
            </a:pPr>
            <a:r>
              <a:rPr lang="en-US" dirty="0">
                <a:effectLst/>
                <a:ea typeface="Calibri" panose="020F0502020204030204" pitchFamily="34" charset="0"/>
                <a:cs typeface="Times New Roman" panose="02020603050405020304" pitchFamily="18" charset="0"/>
              </a:rPr>
              <a:t>Nitrogen is </a:t>
            </a:r>
            <a:r>
              <a:rPr lang="en-US" b="1" dirty="0">
                <a:effectLst/>
                <a:ea typeface="Calibri" panose="020F0502020204030204" pitchFamily="34" charset="0"/>
                <a:cs typeface="Times New Roman" panose="02020603050405020304" pitchFamily="18" charset="0"/>
              </a:rPr>
              <a:t>mobile</a:t>
            </a:r>
            <a:r>
              <a:rPr lang="en-US" dirty="0">
                <a:effectLst/>
                <a:ea typeface="Calibri" panose="020F0502020204030204" pitchFamily="34" charset="0"/>
                <a:cs typeface="Times New Roman" panose="02020603050405020304" pitchFamily="18" charset="0"/>
              </a:rPr>
              <a:t> in the plant</a:t>
            </a:r>
          </a:p>
          <a:p>
            <a:pPr lvl="1">
              <a:spcBef>
                <a:spcPts val="0"/>
              </a:spcBef>
              <a:spcAft>
                <a:spcPts val="1200"/>
              </a:spcAft>
            </a:pPr>
            <a:r>
              <a:rPr lang="en-US" sz="2600" dirty="0">
                <a:ea typeface="Calibri" panose="020F0502020204030204" pitchFamily="34" charset="0"/>
                <a:cs typeface="Times New Roman" panose="02020603050405020304" pitchFamily="18" charset="0"/>
              </a:rPr>
              <a:t>Deficiency symptoms (yellowing) occur in older leaves.</a:t>
            </a:r>
            <a:endParaRPr lang="en-US" sz="2600" dirty="0">
              <a:effectLst/>
              <a:ea typeface="Calibri" panose="020F0502020204030204" pitchFamily="34" charset="0"/>
              <a:cs typeface="Times New Roman" panose="02020603050405020304" pitchFamily="18" charset="0"/>
            </a:endParaRPr>
          </a:p>
          <a:p>
            <a:pPr marR="0">
              <a:spcBef>
                <a:spcPts val="1800"/>
              </a:spcBef>
              <a:spcAft>
                <a:spcPts val="600"/>
              </a:spcAft>
            </a:pPr>
            <a:r>
              <a:rPr lang="en-US" dirty="0">
                <a:effectLst/>
                <a:ea typeface="Calibri" panose="020F0502020204030204" pitchFamily="34" charset="0"/>
                <a:cs typeface="Times New Roman" panose="02020603050405020304" pitchFamily="18" charset="0"/>
              </a:rPr>
              <a:t>Excessively green plants at the end of summer can indicate too much nitrogen was available to the plant. </a:t>
            </a:r>
          </a:p>
          <a:p>
            <a:pPr marL="0" indent="0">
              <a:spcBef>
                <a:spcPts val="1200"/>
              </a:spcBef>
              <a:spcAft>
                <a:spcPts val="1200"/>
              </a:spcAft>
              <a:buNone/>
            </a:pPr>
            <a:endParaRPr lang="en-US" dirty="0"/>
          </a:p>
        </p:txBody>
      </p:sp>
      <p:pic>
        <p:nvPicPr>
          <p:cNvPr id="3" name="Picture 2">
            <a:extLst>
              <a:ext uri="{FF2B5EF4-FFF2-40B4-BE49-F238E27FC236}">
                <a16:creationId xmlns:a16="http://schemas.microsoft.com/office/drawing/2014/main" id="{EC808BEB-DAE2-9102-0B9A-C6D02A8254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98742" y="2309815"/>
            <a:ext cx="2471827" cy="4235109"/>
          </a:xfrm>
          <a:prstGeom prst="rect">
            <a:avLst/>
          </a:prstGeom>
        </p:spPr>
      </p:pic>
      <p:pic>
        <p:nvPicPr>
          <p:cNvPr id="4" name="Picture 3">
            <a:extLst>
              <a:ext uri="{FF2B5EF4-FFF2-40B4-BE49-F238E27FC236}">
                <a16:creationId xmlns:a16="http://schemas.microsoft.com/office/drawing/2014/main" id="{F030E8DA-0369-4522-B378-8DFFEE3454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18911" y="313076"/>
            <a:ext cx="4089400" cy="2487303"/>
          </a:xfrm>
          <a:prstGeom prst="rect">
            <a:avLst/>
          </a:prstGeom>
        </p:spPr>
      </p:pic>
    </p:spTree>
    <p:extLst>
      <p:ext uri="{BB962C8B-B14F-4D97-AF65-F5344CB8AC3E}">
        <p14:creationId xmlns:p14="http://schemas.microsoft.com/office/powerpoint/2010/main" val="467033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Pre-Sidedress Soil Nitrate Test (PSNT)</a:t>
            </a:r>
            <a:endParaRPr lang="en-US" sz="4400" dirty="0"/>
          </a:p>
        </p:txBody>
      </p:sp>
      <p:sp>
        <p:nvSpPr>
          <p:cNvPr id="7" name="Content Placeholder 6">
            <a:extLst>
              <a:ext uri="{FF2B5EF4-FFF2-40B4-BE49-F238E27FC236}">
                <a16:creationId xmlns:a16="http://schemas.microsoft.com/office/drawing/2014/main" id="{68D8225F-76EB-1CBE-7088-55B8028C1C98}"/>
              </a:ext>
            </a:extLst>
          </p:cNvPr>
          <p:cNvSpPr>
            <a:spLocks noGrp="1"/>
          </p:cNvSpPr>
          <p:nvPr>
            <p:ph idx="1"/>
          </p:nvPr>
        </p:nvSpPr>
        <p:spPr>
          <a:xfrm>
            <a:off x="1236497" y="1825625"/>
            <a:ext cx="6122246" cy="4351338"/>
          </a:xfrm>
        </p:spPr>
        <p:txBody>
          <a:bodyPr/>
          <a:lstStyle/>
          <a:p>
            <a:r>
              <a:rPr lang="en-US" dirty="0"/>
              <a:t>Estimates N availability from organic sources</a:t>
            </a:r>
          </a:p>
          <a:p>
            <a:pPr lvl="1"/>
            <a:r>
              <a:rPr lang="en-US" dirty="0"/>
              <a:t>Measures N credits from manure </a:t>
            </a:r>
          </a:p>
          <a:p>
            <a:pPr lvl="1"/>
            <a:r>
              <a:rPr lang="en-US" dirty="0"/>
              <a:t>Useful when manure &amp; legume history is unknown </a:t>
            </a:r>
          </a:p>
          <a:p>
            <a:r>
              <a:rPr lang="en-US" dirty="0"/>
              <a:t>Partial accounting for carry-over nitrate</a:t>
            </a:r>
          </a:p>
          <a:p>
            <a:r>
              <a:rPr lang="en-US" dirty="0"/>
              <a:t>Short sampling &amp; analysis time </a:t>
            </a:r>
          </a:p>
          <a:p>
            <a:r>
              <a:rPr lang="en-US" dirty="0"/>
              <a:t>Sidedress N – if needed </a:t>
            </a:r>
          </a:p>
          <a:p>
            <a:endParaRPr lang="en-US" dirty="0"/>
          </a:p>
        </p:txBody>
      </p:sp>
      <p:sp>
        <p:nvSpPr>
          <p:cNvPr id="3" name="Content Placeholder 2">
            <a:extLst>
              <a:ext uri="{FF2B5EF4-FFF2-40B4-BE49-F238E27FC236}">
                <a16:creationId xmlns:a16="http://schemas.microsoft.com/office/drawing/2014/main" id="{E7DC75E5-987C-BD55-AFC3-95AD9963A400}"/>
              </a:ext>
            </a:extLst>
          </p:cNvPr>
          <p:cNvSpPr txBox="1">
            <a:spLocks/>
          </p:cNvSpPr>
          <p:nvPr/>
        </p:nvSpPr>
        <p:spPr>
          <a:xfrm>
            <a:off x="8069035" y="3219261"/>
            <a:ext cx="2310671" cy="174003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200" dirty="0"/>
              <a:t>Corn after Corn</a:t>
            </a:r>
          </a:p>
          <a:p>
            <a:pPr marL="0" indent="0">
              <a:lnSpc>
                <a:spcPct val="150000"/>
              </a:lnSpc>
              <a:buFont typeface="Arial" panose="020B0604020202020204" pitchFamily="34" charset="0"/>
              <a:buNone/>
            </a:pPr>
            <a:r>
              <a:rPr lang="en-US" sz="3200" dirty="0"/>
              <a:t>Corn after Soybean</a:t>
            </a:r>
          </a:p>
          <a:p>
            <a:pPr marL="0" indent="0">
              <a:lnSpc>
                <a:spcPct val="150000"/>
              </a:lnSpc>
              <a:buFont typeface="Arial" panose="020B0604020202020204" pitchFamily="34" charset="0"/>
              <a:buNone/>
            </a:pPr>
            <a:r>
              <a:rPr lang="en-US" sz="3200" dirty="0"/>
              <a:t>Corn after Alfalfa </a:t>
            </a:r>
          </a:p>
        </p:txBody>
      </p:sp>
      <p:sp>
        <p:nvSpPr>
          <p:cNvPr id="4" name="TextBox 3">
            <a:extLst>
              <a:ext uri="{FF2B5EF4-FFF2-40B4-BE49-F238E27FC236}">
                <a16:creationId xmlns:a16="http://schemas.microsoft.com/office/drawing/2014/main" id="{A279A64E-A8CD-5357-4174-B6AB5F435F92}"/>
              </a:ext>
            </a:extLst>
          </p:cNvPr>
          <p:cNvSpPr txBox="1"/>
          <p:nvPr/>
        </p:nvSpPr>
        <p:spPr>
          <a:xfrm>
            <a:off x="8029654" y="2636763"/>
            <a:ext cx="2057672" cy="523220"/>
          </a:xfrm>
          <a:prstGeom prst="rect">
            <a:avLst/>
          </a:prstGeom>
          <a:noFill/>
        </p:spPr>
        <p:txBody>
          <a:bodyPr wrap="square" rtlCol="0">
            <a:spAutoFit/>
          </a:bodyPr>
          <a:lstStyle/>
          <a:p>
            <a:r>
              <a:rPr lang="en-US" sz="2800" b="1" dirty="0"/>
              <a:t>Rotation:</a:t>
            </a:r>
          </a:p>
        </p:txBody>
      </p:sp>
      <p:sp>
        <p:nvSpPr>
          <p:cNvPr id="5" name="TextBox 4">
            <a:extLst>
              <a:ext uri="{FF2B5EF4-FFF2-40B4-BE49-F238E27FC236}">
                <a16:creationId xmlns:a16="http://schemas.microsoft.com/office/drawing/2014/main" id="{6BDD399F-D85A-B002-3C90-221A9A353F7A}"/>
              </a:ext>
            </a:extLst>
          </p:cNvPr>
          <p:cNvSpPr txBox="1"/>
          <p:nvPr/>
        </p:nvSpPr>
        <p:spPr>
          <a:xfrm>
            <a:off x="10604552" y="2636763"/>
            <a:ext cx="1155579" cy="523220"/>
          </a:xfrm>
          <a:prstGeom prst="rect">
            <a:avLst/>
          </a:prstGeom>
          <a:noFill/>
        </p:spPr>
        <p:txBody>
          <a:bodyPr wrap="square" rtlCol="0">
            <a:spAutoFit/>
          </a:bodyPr>
          <a:lstStyle/>
          <a:p>
            <a:r>
              <a:rPr lang="en-US" sz="2800" b="1" dirty="0"/>
              <a:t>PPNT</a:t>
            </a:r>
            <a:r>
              <a:rPr lang="en-US" sz="2400" b="1" dirty="0"/>
              <a:t> 	</a:t>
            </a:r>
          </a:p>
        </p:txBody>
      </p:sp>
      <p:sp>
        <p:nvSpPr>
          <p:cNvPr id="6" name="TextBox 5">
            <a:extLst>
              <a:ext uri="{FF2B5EF4-FFF2-40B4-BE49-F238E27FC236}">
                <a16:creationId xmlns:a16="http://schemas.microsoft.com/office/drawing/2014/main" id="{000DB456-B475-13E0-1C2F-3CA4316DA8E2}"/>
              </a:ext>
            </a:extLst>
          </p:cNvPr>
          <p:cNvSpPr txBox="1"/>
          <p:nvPr/>
        </p:nvSpPr>
        <p:spPr>
          <a:xfrm>
            <a:off x="10778556" y="3683203"/>
            <a:ext cx="779699" cy="584775"/>
          </a:xfrm>
          <a:prstGeom prst="rect">
            <a:avLst/>
          </a:prstGeom>
          <a:noFill/>
        </p:spPr>
        <p:txBody>
          <a:bodyPr wrap="square" rtlCol="0">
            <a:spAutoFit/>
          </a:bodyPr>
          <a:lstStyle/>
          <a:p>
            <a:r>
              <a:rPr lang="en-US" sz="3200" b="1" dirty="0">
                <a:solidFill>
                  <a:schemeClr val="accent3"/>
                </a:solidFill>
              </a:rPr>
              <a:t>X</a:t>
            </a:r>
          </a:p>
        </p:txBody>
      </p:sp>
      <p:pic>
        <p:nvPicPr>
          <p:cNvPr id="8" name="Graphic 7" descr="Checkmark with solid fill">
            <a:extLst>
              <a:ext uri="{FF2B5EF4-FFF2-40B4-BE49-F238E27FC236}">
                <a16:creationId xmlns:a16="http://schemas.microsoft.com/office/drawing/2014/main" id="{878E7878-DF04-9170-F9B0-D25C07A6FA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8556" y="3223652"/>
            <a:ext cx="461950" cy="461950"/>
          </a:xfrm>
          <a:prstGeom prst="rect">
            <a:avLst/>
          </a:prstGeom>
        </p:spPr>
      </p:pic>
      <p:cxnSp>
        <p:nvCxnSpPr>
          <p:cNvPr id="9" name="Straight Connector 8">
            <a:extLst>
              <a:ext uri="{FF2B5EF4-FFF2-40B4-BE49-F238E27FC236}">
                <a16:creationId xmlns:a16="http://schemas.microsoft.com/office/drawing/2014/main" id="{24F32D23-8564-7251-0D9A-AC1855AF8040}"/>
              </a:ext>
            </a:extLst>
          </p:cNvPr>
          <p:cNvCxnSpPr>
            <a:cxnSpLocks/>
          </p:cNvCxnSpPr>
          <p:nvPr/>
        </p:nvCxnSpPr>
        <p:spPr>
          <a:xfrm>
            <a:off x="10379706" y="2728229"/>
            <a:ext cx="0" cy="2069373"/>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F6F2BAB1-E853-C7CE-07CF-4B2F44CA7B9E}"/>
              </a:ext>
            </a:extLst>
          </p:cNvPr>
          <p:cNvCxnSpPr>
            <a:cxnSpLocks/>
          </p:cNvCxnSpPr>
          <p:nvPr/>
        </p:nvCxnSpPr>
        <p:spPr>
          <a:xfrm>
            <a:off x="7967133" y="3159983"/>
            <a:ext cx="3792998" cy="0"/>
          </a:xfrm>
          <a:prstGeom prst="line">
            <a:avLst/>
          </a:prstGeom>
        </p:spPr>
        <p:style>
          <a:lnRef idx="3">
            <a:schemeClr val="dk1"/>
          </a:lnRef>
          <a:fillRef idx="0">
            <a:schemeClr val="dk1"/>
          </a:fillRef>
          <a:effectRef idx="2">
            <a:schemeClr val="dk1"/>
          </a:effectRef>
          <a:fontRef idx="minor">
            <a:schemeClr val="tx1"/>
          </a:fontRef>
        </p:style>
      </p:cxnSp>
      <p:pic>
        <p:nvPicPr>
          <p:cNvPr id="11" name="Graphic 10" descr="Checkmark with solid fill">
            <a:extLst>
              <a:ext uri="{FF2B5EF4-FFF2-40B4-BE49-F238E27FC236}">
                <a16:creationId xmlns:a16="http://schemas.microsoft.com/office/drawing/2014/main" id="{28E24497-B0A7-4EDD-8912-B13EA0AD76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8556" y="4265579"/>
            <a:ext cx="461950" cy="461950"/>
          </a:xfrm>
          <a:prstGeom prst="rect">
            <a:avLst/>
          </a:prstGeom>
        </p:spPr>
      </p:pic>
    </p:spTree>
    <p:extLst>
      <p:ext uri="{BB962C8B-B14F-4D97-AF65-F5344CB8AC3E}">
        <p14:creationId xmlns:p14="http://schemas.microsoft.com/office/powerpoint/2010/main" val="2472933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Soil Nitrate Tests: </a:t>
            </a:r>
            <a:r>
              <a:rPr lang="en-US" u="sng" dirty="0"/>
              <a:t>Corn after Corn </a:t>
            </a:r>
          </a:p>
        </p:txBody>
      </p:sp>
      <p:sp>
        <p:nvSpPr>
          <p:cNvPr id="4" name="Content Placeholder 3">
            <a:extLst>
              <a:ext uri="{FF2B5EF4-FFF2-40B4-BE49-F238E27FC236}">
                <a16:creationId xmlns:a16="http://schemas.microsoft.com/office/drawing/2014/main" id="{650193E6-A46C-4AE0-0891-C46E05479397}"/>
              </a:ext>
            </a:extLst>
          </p:cNvPr>
          <p:cNvSpPr>
            <a:spLocks noGrp="1"/>
          </p:cNvSpPr>
          <p:nvPr>
            <p:ph idx="1"/>
          </p:nvPr>
        </p:nvSpPr>
        <p:spPr>
          <a:xfrm>
            <a:off x="1236496" y="1825625"/>
            <a:ext cx="5592637" cy="4351338"/>
          </a:xfrm>
        </p:spPr>
        <p:txBody>
          <a:bodyPr>
            <a:normAutofit/>
          </a:bodyPr>
          <a:lstStyle/>
          <a:p>
            <a:r>
              <a:rPr lang="en-US" dirty="0"/>
              <a:t>Preplant Test (PPNT)</a:t>
            </a:r>
          </a:p>
          <a:p>
            <a:pPr lvl="1"/>
            <a:r>
              <a:rPr lang="en-US" dirty="0"/>
              <a:t>Highest potential for carryover N</a:t>
            </a:r>
          </a:p>
          <a:p>
            <a:pPr lvl="1"/>
            <a:r>
              <a:rPr lang="en-US" dirty="0"/>
              <a:t>Adjust for N credits separately</a:t>
            </a:r>
          </a:p>
          <a:p>
            <a:pPr lvl="2"/>
            <a:r>
              <a:rPr lang="en-US" dirty="0"/>
              <a:t>Second year N credits</a:t>
            </a:r>
          </a:p>
          <a:p>
            <a:pPr lvl="2"/>
            <a:r>
              <a:rPr lang="en-US" dirty="0"/>
              <a:t>Manured sites</a:t>
            </a:r>
          </a:p>
          <a:p>
            <a:endParaRPr lang="en-US" dirty="0"/>
          </a:p>
          <a:p>
            <a:r>
              <a:rPr lang="en-US" dirty="0"/>
              <a:t>Pre-sidedress Test (PSNT)</a:t>
            </a:r>
          </a:p>
          <a:p>
            <a:pPr lvl="1"/>
            <a:r>
              <a:rPr lang="en-US" dirty="0"/>
              <a:t>Direct adjustment for N credits</a:t>
            </a:r>
          </a:p>
          <a:p>
            <a:pPr lvl="1"/>
            <a:r>
              <a:rPr lang="en-US" dirty="0"/>
              <a:t>Partial carryover measurement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8000" y="3917980"/>
            <a:ext cx="2992018" cy="1985358"/>
          </a:xfrm>
          <a:prstGeom prst="rect">
            <a:avLst/>
          </a:prstGeom>
          <a:ln>
            <a:no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8000" y="1811655"/>
            <a:ext cx="2992018" cy="1985358"/>
          </a:xfrm>
          <a:prstGeom prst="rect">
            <a:avLst/>
          </a:prstGeom>
        </p:spPr>
      </p:pic>
    </p:spTree>
    <p:extLst>
      <p:ext uri="{BB962C8B-B14F-4D97-AF65-F5344CB8AC3E}">
        <p14:creationId xmlns:p14="http://schemas.microsoft.com/office/powerpoint/2010/main" val="3453985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934EF7-AC91-017B-7678-607059931175}"/>
              </a:ext>
            </a:extLst>
          </p:cNvPr>
          <p:cNvSpPr>
            <a:spLocks noGrp="1"/>
          </p:cNvSpPr>
          <p:nvPr>
            <p:ph type="title"/>
          </p:nvPr>
        </p:nvSpPr>
        <p:spPr/>
        <p:txBody>
          <a:bodyPr/>
          <a:lstStyle/>
          <a:p>
            <a:r>
              <a:rPr lang="en-US" dirty="0"/>
              <a:t>Using Soil Nitrate Tests: </a:t>
            </a:r>
            <a:r>
              <a:rPr lang="en-US" u="sng" dirty="0"/>
              <a:t>Manured Sites</a:t>
            </a:r>
          </a:p>
        </p:txBody>
      </p:sp>
      <p:sp>
        <p:nvSpPr>
          <p:cNvPr id="26" name="Content Placeholder 3">
            <a:extLst>
              <a:ext uri="{FF2B5EF4-FFF2-40B4-BE49-F238E27FC236}">
                <a16:creationId xmlns:a16="http://schemas.microsoft.com/office/drawing/2014/main" id="{BD21243B-833A-BDB1-3E6D-3E8A6F3A7A16}"/>
              </a:ext>
            </a:extLst>
          </p:cNvPr>
          <p:cNvSpPr>
            <a:spLocks noGrp="1"/>
          </p:cNvSpPr>
          <p:nvPr>
            <p:ph idx="1"/>
          </p:nvPr>
        </p:nvSpPr>
        <p:spPr>
          <a:xfrm>
            <a:off x="1236663" y="1825625"/>
            <a:ext cx="99552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Pre-sidedress Test (PSNT)</a:t>
            </a:r>
          </a:p>
          <a:p>
            <a:pPr lvl="1"/>
            <a:r>
              <a:rPr lang="en-US" dirty="0"/>
              <a:t>Direct adjustment for N credit</a:t>
            </a:r>
          </a:p>
          <a:p>
            <a:pPr lvl="1"/>
            <a:r>
              <a:rPr lang="en-US" dirty="0"/>
              <a:t>Confirms N credit</a:t>
            </a:r>
          </a:p>
          <a:p>
            <a:pPr lvl="1"/>
            <a:r>
              <a:rPr lang="en-US" dirty="0"/>
              <a:t>Useful for unknown manure application rates</a:t>
            </a:r>
          </a:p>
          <a:p>
            <a:endParaRPr lang="en-US" dirty="0"/>
          </a:p>
          <a:p>
            <a:r>
              <a:rPr lang="en-US" dirty="0"/>
              <a:t>Preplant Test (PPNT)</a:t>
            </a:r>
          </a:p>
          <a:p>
            <a:pPr lvl="1"/>
            <a:r>
              <a:rPr lang="en-US" dirty="0"/>
              <a:t>Accounts for carry-over nitrate from previous years</a:t>
            </a:r>
          </a:p>
          <a:p>
            <a:pPr lvl="1"/>
            <a:r>
              <a:rPr lang="en-US" dirty="0"/>
              <a:t>Separate N credit needed for current or second-year manure-N applications</a:t>
            </a:r>
          </a:p>
          <a:p>
            <a:endParaRPr lang="en-US" dirty="0"/>
          </a:p>
        </p:txBody>
      </p:sp>
    </p:spTree>
    <p:extLst>
      <p:ext uri="{BB962C8B-B14F-4D97-AF65-F5344CB8AC3E}">
        <p14:creationId xmlns:p14="http://schemas.microsoft.com/office/powerpoint/2010/main" val="652336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CAAE9-CCB8-8C05-0E4F-F9EE92913A88}"/>
              </a:ext>
            </a:extLst>
          </p:cNvPr>
          <p:cNvSpPr>
            <a:spLocks noGrp="1"/>
          </p:cNvSpPr>
          <p:nvPr>
            <p:ph type="title"/>
          </p:nvPr>
        </p:nvSpPr>
        <p:spPr/>
        <p:txBody>
          <a:bodyPr/>
          <a:lstStyle/>
          <a:p>
            <a:r>
              <a:rPr lang="en-US" dirty="0"/>
              <a:t>Additional Nitrogen Tests</a:t>
            </a:r>
          </a:p>
        </p:txBody>
      </p:sp>
      <p:sp>
        <p:nvSpPr>
          <p:cNvPr id="6" name="Content Placeholder 5">
            <a:extLst>
              <a:ext uri="{FF2B5EF4-FFF2-40B4-BE49-F238E27FC236}">
                <a16:creationId xmlns:a16="http://schemas.microsoft.com/office/drawing/2014/main" id="{0D23F128-4972-F988-40D3-98E99A640C43}"/>
              </a:ext>
            </a:extLst>
          </p:cNvPr>
          <p:cNvSpPr>
            <a:spLocks noGrp="1"/>
          </p:cNvSpPr>
          <p:nvPr>
            <p:ph idx="1"/>
          </p:nvPr>
        </p:nvSpPr>
        <p:spPr>
          <a:xfrm>
            <a:off x="1236497" y="1825625"/>
            <a:ext cx="7636042" cy="4351338"/>
          </a:xfrm>
        </p:spPr>
        <p:txBody>
          <a:bodyPr>
            <a:noAutofit/>
          </a:bodyPr>
          <a:lstStyle/>
          <a:p>
            <a:pPr>
              <a:spcBef>
                <a:spcPts val="1800"/>
              </a:spcBef>
            </a:pPr>
            <a:r>
              <a:rPr lang="en-US" sz="2300" dirty="0"/>
              <a:t>The end of season stalk nitrate test can help evaluate current N management strategies for a field. </a:t>
            </a:r>
          </a:p>
          <a:p>
            <a:pPr>
              <a:spcBef>
                <a:spcPts val="1800"/>
              </a:spcBef>
            </a:pPr>
            <a:r>
              <a:rPr lang="en-US" sz="2300" dirty="0"/>
              <a:t>Plant tissue analysis provides the concentration of N, P, K, Ca, Mg, S, Zn, Mn, B, Cu, and Fe in the plant sample. A soil sample should be collected at the same time as the tissue test.</a:t>
            </a:r>
          </a:p>
          <a:p>
            <a:pPr>
              <a:spcBef>
                <a:spcPts val="1800"/>
              </a:spcBef>
            </a:pPr>
            <a:r>
              <a:rPr lang="en-US" sz="2300" dirty="0"/>
              <a:t>Normalized Difference Vegetation Index (NDVI) and Normalized Difference </a:t>
            </a:r>
            <a:r>
              <a:rPr lang="en-US" sz="2300" dirty="0" err="1"/>
              <a:t>RedEdge</a:t>
            </a:r>
            <a:r>
              <a:rPr lang="en-US" sz="2300" dirty="0"/>
              <a:t> (NDRE) are measures of the state of plant health based on how the plant reflects light at certain frequencies. The correlation between plant color and nitrogen need are being evaluated in Wisconsin and should be researched further before using for nitrogen applications.</a:t>
            </a:r>
          </a:p>
        </p:txBody>
      </p:sp>
      <p:pic>
        <p:nvPicPr>
          <p:cNvPr id="7" name="Picture 6" descr="A close-up of a corn field&#10;&#10;Description automatically generated">
            <a:extLst>
              <a:ext uri="{FF2B5EF4-FFF2-40B4-BE49-F238E27FC236}">
                <a16:creationId xmlns:a16="http://schemas.microsoft.com/office/drawing/2014/main" id="{50675EE8-845E-4EFC-7C1D-DF7BD5DBD5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8154" y="157162"/>
            <a:ext cx="3055258" cy="4603531"/>
          </a:xfrm>
          <a:prstGeom prst="rect">
            <a:avLst/>
          </a:prstGeom>
        </p:spPr>
      </p:pic>
    </p:spTree>
    <p:extLst>
      <p:ext uri="{BB962C8B-B14F-4D97-AF65-F5344CB8AC3E}">
        <p14:creationId xmlns:p14="http://schemas.microsoft.com/office/powerpoint/2010/main" val="824811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6099-CB14-A465-3C51-35C01574F4F6}"/>
              </a:ext>
            </a:extLst>
          </p:cNvPr>
          <p:cNvSpPr>
            <a:spLocks noGrp="1"/>
          </p:cNvSpPr>
          <p:nvPr>
            <p:ph type="title"/>
          </p:nvPr>
        </p:nvSpPr>
        <p:spPr/>
        <p:txBody>
          <a:bodyPr/>
          <a:lstStyle/>
          <a:p>
            <a:r>
              <a:rPr lang="en-US" dirty="0"/>
              <a:t>Managing Nitrogen Applications</a:t>
            </a:r>
          </a:p>
        </p:txBody>
      </p:sp>
    </p:spTree>
    <p:extLst>
      <p:ext uri="{BB962C8B-B14F-4D97-AF65-F5344CB8AC3E}">
        <p14:creationId xmlns:p14="http://schemas.microsoft.com/office/powerpoint/2010/main" val="377748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6630" y="788689"/>
            <a:ext cx="9955086" cy="540578"/>
          </a:xfrm>
          <a:noFill/>
        </p:spPr>
        <p:txBody>
          <a:bodyPr>
            <a:normAutofit fontScale="90000"/>
          </a:bodyPr>
          <a:lstStyle/>
          <a:p>
            <a:r>
              <a:rPr lang="en-US" b="1" dirty="0">
                <a:solidFill>
                  <a:schemeClr val="accent3"/>
                </a:solidFill>
                <a:latin typeface="+mn-lt"/>
              </a:rPr>
              <a:t>Nitrogen Fertilizers</a:t>
            </a:r>
          </a:p>
        </p:txBody>
      </p:sp>
      <p:pic>
        <p:nvPicPr>
          <p:cNvPr id="7" name="Picture 6">
            <a:extLst>
              <a:ext uri="{FF2B5EF4-FFF2-40B4-BE49-F238E27FC236}">
                <a16:creationId xmlns:a16="http://schemas.microsoft.com/office/drawing/2014/main" id="{D5216B4E-54E1-BF4A-9EB4-AA92ABE32654}"/>
              </a:ext>
            </a:extLst>
          </p:cNvPr>
          <p:cNvPicPr>
            <a:picLocks noChangeAspect="1"/>
          </p:cNvPicPr>
          <p:nvPr/>
        </p:nvPicPr>
        <p:blipFill>
          <a:blip r:embed="rId3"/>
          <a:stretch>
            <a:fillRect/>
          </a:stretch>
        </p:blipFill>
        <p:spPr>
          <a:xfrm>
            <a:off x="1351691" y="1423894"/>
            <a:ext cx="9488618" cy="4862804"/>
          </a:xfrm>
          <a:prstGeom prst="rect">
            <a:avLst/>
          </a:prstGeom>
        </p:spPr>
      </p:pic>
    </p:spTree>
    <p:extLst>
      <p:ext uri="{BB962C8B-B14F-4D97-AF65-F5344CB8AC3E}">
        <p14:creationId xmlns:p14="http://schemas.microsoft.com/office/powerpoint/2010/main" val="786165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457" y="707791"/>
            <a:ext cx="9955086" cy="642178"/>
          </a:xfrm>
        </p:spPr>
        <p:txBody>
          <a:bodyPr/>
          <a:lstStyle/>
          <a:p>
            <a:r>
              <a:rPr lang="en-US" b="1" dirty="0">
                <a:solidFill>
                  <a:schemeClr val="accent3"/>
                </a:solidFill>
                <a:latin typeface="+mn-lt"/>
              </a:rPr>
              <a:t>Nitrogen Fertilizers</a:t>
            </a:r>
          </a:p>
        </p:txBody>
      </p:sp>
      <p:pic>
        <p:nvPicPr>
          <p:cNvPr id="6" name="Picture 5">
            <a:extLst>
              <a:ext uri="{FF2B5EF4-FFF2-40B4-BE49-F238E27FC236}">
                <a16:creationId xmlns:a16="http://schemas.microsoft.com/office/drawing/2014/main" id="{B82C83A7-AFFC-A043-897E-FDA1073CA59D}"/>
              </a:ext>
            </a:extLst>
          </p:cNvPr>
          <p:cNvPicPr>
            <a:picLocks noChangeAspect="1"/>
          </p:cNvPicPr>
          <p:nvPr/>
        </p:nvPicPr>
        <p:blipFill>
          <a:blip r:embed="rId2"/>
          <a:stretch>
            <a:fillRect/>
          </a:stretch>
        </p:blipFill>
        <p:spPr>
          <a:xfrm>
            <a:off x="1118457" y="1353378"/>
            <a:ext cx="9661584" cy="4849570"/>
          </a:xfrm>
          <a:prstGeom prst="rect">
            <a:avLst/>
          </a:prstGeom>
        </p:spPr>
      </p:pic>
    </p:spTree>
    <p:extLst>
      <p:ext uri="{BB962C8B-B14F-4D97-AF65-F5344CB8AC3E}">
        <p14:creationId xmlns:p14="http://schemas.microsoft.com/office/powerpoint/2010/main" val="3017144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485" y="576034"/>
            <a:ext cx="10709425" cy="1325563"/>
          </a:xfrm>
        </p:spPr>
        <p:txBody>
          <a:bodyPr/>
          <a:lstStyle/>
          <a:p>
            <a:r>
              <a:rPr lang="en-US" dirty="0">
                <a:solidFill>
                  <a:schemeClr val="accent3"/>
                </a:solidFill>
                <a:latin typeface="+mn-lt"/>
              </a:rPr>
              <a:t>Nitrogen Fertilizers: Differences in Effectiveness?</a:t>
            </a:r>
          </a:p>
        </p:txBody>
      </p:sp>
      <p:sp>
        <p:nvSpPr>
          <p:cNvPr id="6" name="Text Placeholder 2">
            <a:extLst>
              <a:ext uri="{FF2B5EF4-FFF2-40B4-BE49-F238E27FC236}">
                <a16:creationId xmlns:a16="http://schemas.microsoft.com/office/drawing/2014/main" id="{2A0B2773-9798-6340-9165-E7A1096261D4}"/>
              </a:ext>
            </a:extLst>
          </p:cNvPr>
          <p:cNvSpPr txBox="1">
            <a:spLocks/>
          </p:cNvSpPr>
          <p:nvPr/>
        </p:nvSpPr>
        <p:spPr>
          <a:xfrm>
            <a:off x="970637" y="1735968"/>
            <a:ext cx="7797383" cy="4609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sz="3200" dirty="0"/>
              <a:t>All equally effective if losses are minimized</a:t>
            </a:r>
          </a:p>
          <a:p>
            <a:pPr lvl="1">
              <a:buClr>
                <a:schemeClr val="accent3"/>
              </a:buClr>
            </a:pPr>
            <a:r>
              <a:rPr lang="en-US" dirty="0"/>
              <a:t>Flexibility in rates based on economics</a:t>
            </a:r>
          </a:p>
          <a:p>
            <a:pPr>
              <a:buClr>
                <a:schemeClr val="accent3"/>
              </a:buClr>
            </a:pPr>
            <a:r>
              <a:rPr lang="en-US" sz="3200" dirty="0"/>
              <a:t>Different susceptibility to loss processes</a:t>
            </a:r>
          </a:p>
          <a:p>
            <a:pPr lvl="1">
              <a:buClr>
                <a:schemeClr val="accent3"/>
              </a:buClr>
            </a:pPr>
            <a:r>
              <a:rPr lang="en-US" dirty="0"/>
              <a:t>Leaching</a:t>
            </a:r>
          </a:p>
          <a:p>
            <a:pPr lvl="1">
              <a:buClr>
                <a:schemeClr val="accent3"/>
              </a:buClr>
            </a:pPr>
            <a:r>
              <a:rPr lang="en-US" dirty="0"/>
              <a:t>Denitrification</a:t>
            </a:r>
          </a:p>
          <a:p>
            <a:pPr lvl="1">
              <a:buClr>
                <a:schemeClr val="accent3"/>
              </a:buClr>
            </a:pPr>
            <a:r>
              <a:rPr lang="en-US" dirty="0"/>
              <a:t>Ammonia volatilization</a:t>
            </a:r>
          </a:p>
          <a:p>
            <a:pPr>
              <a:buClr>
                <a:schemeClr val="accent3"/>
              </a:buClr>
            </a:pPr>
            <a:r>
              <a:rPr lang="en-US" sz="3200" dirty="0"/>
              <a:t>Timing may heavily influence fertilizer purchased due to application method available. </a:t>
            </a:r>
            <a:endParaRPr lang="en-US" sz="3200" dirty="0">
              <a:latin typeface="+mj-lt"/>
            </a:endParaRPr>
          </a:p>
          <a:p>
            <a:pPr lvl="1">
              <a:buClr>
                <a:schemeClr val="accent1"/>
              </a:buClr>
            </a:pPr>
            <a:endParaRPr lang="en-US" dirty="0"/>
          </a:p>
        </p:txBody>
      </p:sp>
      <p:pic>
        <p:nvPicPr>
          <p:cNvPr id="7" name="Picture 6" descr="A picture containing plant, green, garden, surrounded&#10;&#10;Description automatically generated">
            <a:extLst>
              <a:ext uri="{FF2B5EF4-FFF2-40B4-BE49-F238E27FC236}">
                <a16:creationId xmlns:a16="http://schemas.microsoft.com/office/drawing/2014/main" id="{9E3013BF-549D-7748-B0C9-18B2FD8C2E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381090" y="2238050"/>
            <a:ext cx="4016658" cy="3012494"/>
          </a:xfrm>
          <a:prstGeom prst="rect">
            <a:avLst/>
          </a:prstGeom>
        </p:spPr>
      </p:pic>
      <p:sp>
        <p:nvSpPr>
          <p:cNvPr id="3" name="TextBox 2">
            <a:extLst>
              <a:ext uri="{FF2B5EF4-FFF2-40B4-BE49-F238E27FC236}">
                <a16:creationId xmlns:a16="http://schemas.microsoft.com/office/drawing/2014/main" id="{2C2112A5-E145-6623-2133-21D6806D6970}"/>
              </a:ext>
            </a:extLst>
          </p:cNvPr>
          <p:cNvSpPr txBox="1"/>
          <p:nvPr/>
        </p:nvSpPr>
        <p:spPr>
          <a:xfrm>
            <a:off x="8883172" y="5752626"/>
            <a:ext cx="2065866" cy="246221"/>
          </a:xfrm>
          <a:prstGeom prst="rect">
            <a:avLst/>
          </a:prstGeom>
          <a:noFill/>
        </p:spPr>
        <p:txBody>
          <a:bodyPr wrap="square" rtlCol="0">
            <a:spAutoFit/>
          </a:bodyPr>
          <a:lstStyle/>
          <a:p>
            <a:r>
              <a:rPr lang="en-US" sz="1000" dirty="0"/>
              <a:t>Photo courtesy of  Dan Smith</a:t>
            </a:r>
          </a:p>
        </p:txBody>
      </p:sp>
    </p:spTree>
    <p:extLst>
      <p:ext uri="{BB962C8B-B14F-4D97-AF65-F5344CB8AC3E}">
        <p14:creationId xmlns:p14="http://schemas.microsoft.com/office/powerpoint/2010/main" val="3971115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94257-CC6A-5228-242D-8E87DD995677}"/>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4F1A47-6E2E-84E9-9AA9-B7EDDAC3C7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graphicFrame>
        <p:nvGraphicFramePr>
          <p:cNvPr id="3" name="Table 2">
            <a:extLst>
              <a:ext uri="{FF2B5EF4-FFF2-40B4-BE49-F238E27FC236}">
                <a16:creationId xmlns:a16="http://schemas.microsoft.com/office/drawing/2014/main" id="{2A6F6CF5-65BF-5D72-8EA1-34B801A2B418}"/>
              </a:ext>
            </a:extLst>
          </p:cNvPr>
          <p:cNvGraphicFramePr>
            <a:graphicFrameLocks noGrp="1"/>
          </p:cNvGraphicFramePr>
          <p:nvPr/>
        </p:nvGraphicFramePr>
        <p:xfrm>
          <a:off x="1054100" y="2057400"/>
          <a:ext cx="10832796" cy="3250190"/>
        </p:xfrm>
        <a:graphic>
          <a:graphicData uri="http://schemas.openxmlformats.org/drawingml/2006/table">
            <a:tbl>
              <a:tblPr firstRow="1" bandRow="1">
                <a:tableStyleId>{5C22544A-7EE6-4342-B048-85BDC9FD1C3A}</a:tableStyleId>
              </a:tblPr>
              <a:tblGrid>
                <a:gridCol w="4312379">
                  <a:extLst>
                    <a:ext uri="{9D8B030D-6E8A-4147-A177-3AD203B41FA5}">
                      <a16:colId xmlns:a16="http://schemas.microsoft.com/office/drawing/2014/main" val="1867328915"/>
                    </a:ext>
                  </a:extLst>
                </a:gridCol>
                <a:gridCol w="2173309">
                  <a:extLst>
                    <a:ext uri="{9D8B030D-6E8A-4147-A177-3AD203B41FA5}">
                      <a16:colId xmlns:a16="http://schemas.microsoft.com/office/drawing/2014/main" val="2428199073"/>
                    </a:ext>
                  </a:extLst>
                </a:gridCol>
                <a:gridCol w="2173554">
                  <a:extLst>
                    <a:ext uri="{9D8B030D-6E8A-4147-A177-3AD203B41FA5}">
                      <a16:colId xmlns:a16="http://schemas.microsoft.com/office/drawing/2014/main" val="1230428032"/>
                    </a:ext>
                  </a:extLst>
                </a:gridCol>
                <a:gridCol w="2173554">
                  <a:extLst>
                    <a:ext uri="{9D8B030D-6E8A-4147-A177-3AD203B41FA5}">
                      <a16:colId xmlns:a16="http://schemas.microsoft.com/office/drawing/2014/main" val="2424066851"/>
                    </a:ext>
                  </a:extLst>
                </a:gridCol>
              </a:tblGrid>
              <a:tr h="605848">
                <a:tc>
                  <a:txBody>
                    <a:bodyPr/>
                    <a:lstStyle/>
                    <a:p>
                      <a:endParaRPr lang="en-US" dirty="0">
                        <a:solidFill>
                          <a:srgbClr val="385723"/>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385723"/>
                          </a:solidFill>
                        </a:rPr>
                        <a:t>Nitrogen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rgbClr val="385723"/>
                          </a:solidFill>
                        </a:rPr>
                        <a:t>Phosphorus (P</a:t>
                      </a:r>
                      <a:r>
                        <a:rPr lang="en-US" baseline="-25000" dirty="0">
                          <a:solidFill>
                            <a:srgbClr val="385723"/>
                          </a:solidFill>
                        </a:rPr>
                        <a:t>2</a:t>
                      </a:r>
                      <a:r>
                        <a:rPr lang="en-US" dirty="0">
                          <a:solidFill>
                            <a:srgbClr val="385723"/>
                          </a:solidFill>
                        </a:rPr>
                        <a:t>O</a:t>
                      </a:r>
                      <a:r>
                        <a:rPr lang="en-US" baseline="-25000" dirty="0">
                          <a:solidFill>
                            <a:srgbClr val="385723"/>
                          </a:solidFill>
                        </a:rPr>
                        <a:t>5</a:t>
                      </a:r>
                      <a:r>
                        <a:rPr lang="en-US" dirty="0">
                          <a:solidFill>
                            <a:srgbClr val="385723"/>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rgbClr val="385723"/>
                          </a:solidFill>
                        </a:rPr>
                        <a:t>Potassium (K</a:t>
                      </a:r>
                      <a:r>
                        <a:rPr lang="en-US" baseline="-25000" dirty="0">
                          <a:solidFill>
                            <a:srgbClr val="385723"/>
                          </a:solidFill>
                        </a:rPr>
                        <a:t>2</a:t>
                      </a:r>
                      <a:r>
                        <a:rPr lang="en-US" dirty="0">
                          <a:solidFill>
                            <a:srgbClr val="385723"/>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799828"/>
                  </a:ext>
                </a:extLst>
              </a:tr>
              <a:tr h="605848">
                <a:tc>
                  <a:txBody>
                    <a:bodyPr/>
                    <a:lstStyle/>
                    <a:p>
                      <a:r>
                        <a:rPr lang="en-US" b="1" dirty="0">
                          <a:solidFill>
                            <a:srgbClr val="385723"/>
                          </a:solidFill>
                        </a:rPr>
                        <a:t>Base Recommendations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39250"/>
                  </a:ext>
                </a:extLst>
              </a:tr>
              <a:tr h="679498">
                <a:tc>
                  <a:txBody>
                    <a:bodyPr/>
                    <a:lstStyle/>
                    <a:p>
                      <a:r>
                        <a:rPr lang="en-US" b="1" dirty="0">
                          <a:solidFill>
                            <a:srgbClr val="385723"/>
                          </a:solidFill>
                        </a:rPr>
                        <a:t>Dairy manure application (12 tons/ac)</a:t>
                      </a:r>
                    </a:p>
                    <a:p>
                      <a:r>
                        <a:rPr lang="en-US" b="1" dirty="0">
                          <a:solidFill>
                            <a:srgbClr val="385723"/>
                          </a:solidFill>
                        </a:rPr>
                        <a:t>3-3-6 book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4997162"/>
                  </a:ext>
                </a:extLst>
              </a:tr>
              <a:tr h="679498">
                <a:tc>
                  <a:txBody>
                    <a:bodyPr/>
                    <a:lstStyle/>
                    <a:p>
                      <a:r>
                        <a:rPr lang="en-US" b="1" dirty="0">
                          <a:solidFill>
                            <a:srgbClr val="385723"/>
                          </a:solidFill>
                        </a:rPr>
                        <a:t>Proceeding Crop= Alfalfa</a:t>
                      </a:r>
                    </a:p>
                    <a:p>
                      <a:r>
                        <a:rPr lang="en-US" b="1" dirty="0">
                          <a:solidFill>
                            <a:srgbClr val="385723"/>
                          </a:solidFill>
                        </a:rPr>
                        <a:t>Poor stand (0-30% alfalfa, &lt;8” regrowth)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3465"/>
                  </a:ext>
                </a:extLst>
              </a:tr>
              <a:tr h="679498">
                <a:tc>
                  <a:txBody>
                    <a:bodyPr/>
                    <a:lstStyle/>
                    <a:p>
                      <a:r>
                        <a:rPr lang="en-US" b="1" dirty="0">
                          <a:solidFill>
                            <a:srgbClr val="385723"/>
                          </a:solidFill>
                        </a:rPr>
                        <a:t>Commercial Fertilizer that could be applied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6559946"/>
                  </a:ext>
                </a:extLst>
              </a:tr>
            </a:tbl>
          </a:graphicData>
        </a:graphic>
      </p:graphicFrame>
      <p:sp>
        <p:nvSpPr>
          <p:cNvPr id="6" name="Title 5">
            <a:extLst>
              <a:ext uri="{FF2B5EF4-FFF2-40B4-BE49-F238E27FC236}">
                <a16:creationId xmlns:a16="http://schemas.microsoft.com/office/drawing/2014/main" id="{826EE60A-7D12-677D-83B8-036D8C9D68B1}"/>
              </a:ext>
            </a:extLst>
          </p:cNvPr>
          <p:cNvSpPr>
            <a:spLocks noGrp="1"/>
          </p:cNvSpPr>
          <p:nvPr>
            <p:ph type="title"/>
          </p:nvPr>
        </p:nvSpPr>
        <p:spPr>
          <a:xfrm>
            <a:off x="1118457" y="742746"/>
            <a:ext cx="9955086" cy="910466"/>
          </a:xfrm>
        </p:spPr>
        <p:txBody>
          <a:bodyPr/>
          <a:lstStyle/>
          <a:p>
            <a:r>
              <a:rPr lang="en-US" dirty="0">
                <a:latin typeface="+mn-lt"/>
              </a:rPr>
              <a:t>Nitrogen Application Rate</a:t>
            </a:r>
          </a:p>
        </p:txBody>
      </p:sp>
    </p:spTree>
    <p:extLst>
      <p:ext uri="{BB962C8B-B14F-4D97-AF65-F5344CB8AC3E}">
        <p14:creationId xmlns:p14="http://schemas.microsoft.com/office/powerpoint/2010/main" val="2719329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94257-CC6A-5228-242D-8E87DD995677}"/>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4F1A47-6E2E-84E9-9AA9-B7EDDAC3C7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
        <p:nvSpPr>
          <p:cNvPr id="6" name="Text Placeholder 2">
            <a:extLst>
              <a:ext uri="{FF2B5EF4-FFF2-40B4-BE49-F238E27FC236}">
                <a16:creationId xmlns:a16="http://schemas.microsoft.com/office/drawing/2014/main" id="{F5C8404A-4B38-0259-A957-860F7155F0BE}"/>
              </a:ext>
            </a:extLst>
          </p:cNvPr>
          <p:cNvSpPr txBox="1">
            <a:spLocks/>
          </p:cNvSpPr>
          <p:nvPr/>
        </p:nvSpPr>
        <p:spPr>
          <a:xfrm>
            <a:off x="1236497" y="1690688"/>
            <a:ext cx="10492352" cy="475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2400"/>
              </a:spcAft>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Fertilizer blends commonly used to meet field crop needs.</a:t>
            </a:r>
          </a:p>
          <a:p>
            <a:pPr marL="228600" marR="0" lvl="0" indent="-228600" algn="l" defTabSz="914400" rtl="0" eaLnBrk="1" fontAlgn="auto" latinLnBrk="0" hangingPunct="1">
              <a:lnSpc>
                <a:spcPct val="120000"/>
              </a:lnSpc>
              <a:spcBef>
                <a:spcPts val="600"/>
              </a:spcBef>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Fertilizer blends are based on:</a:t>
            </a:r>
          </a:p>
          <a:p>
            <a:pPr lvl="1">
              <a:lnSpc>
                <a:spcPct val="120000"/>
              </a:lnSpc>
              <a:spcBef>
                <a:spcPts val="600"/>
              </a:spcBef>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soil test values</a:t>
            </a:r>
            <a:endParaRPr lang="en-US" sz="2800" dirty="0">
              <a:solidFill>
                <a:prstClr val="black"/>
              </a:solidFill>
              <a:latin typeface="Calibri" panose="020F0502020204030204"/>
            </a:endParaRPr>
          </a:p>
          <a:p>
            <a:pPr lvl="1">
              <a:lnSpc>
                <a:spcPct val="120000"/>
              </a:lnSpc>
              <a:spcBef>
                <a:spcPts val="600"/>
              </a:spcBef>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application rate</a:t>
            </a:r>
          </a:p>
          <a:p>
            <a:pPr lvl="1">
              <a:lnSpc>
                <a:spcPct val="120000"/>
              </a:lnSpc>
              <a:spcBef>
                <a:spcPts val="600"/>
              </a:spcBef>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crop need</a:t>
            </a:r>
            <a:endParaRPr lang="en-US" sz="2800" dirty="0">
              <a:solidFill>
                <a:prstClr val="black"/>
              </a:solidFill>
              <a:latin typeface="Calibri" panose="020F0502020204030204"/>
            </a:endParaRPr>
          </a:p>
          <a:p>
            <a:pPr lvl="1">
              <a:lnSpc>
                <a:spcPct val="120000"/>
              </a:lnSpc>
              <a:spcBef>
                <a:spcPts val="600"/>
              </a:spcBef>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fertilizer product purchased.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85800" marR="0" lvl="1" indent="-228600" algn="l" defTabSz="914400" rtl="0" eaLnBrk="1" fontAlgn="auto" latinLnBrk="0" hangingPunct="1">
              <a:lnSpc>
                <a:spcPct val="90000"/>
              </a:lnSpc>
              <a:spcBef>
                <a:spcPts val="500"/>
              </a:spcBef>
              <a:spcAft>
                <a:spcPts val="0"/>
              </a:spcAft>
              <a:buClr>
                <a:srgbClr val="5B9BD5"/>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F9EF7C37-37AC-9668-EE96-4D002BF492F1}"/>
              </a:ext>
            </a:extLst>
          </p:cNvPr>
          <p:cNvSpPr>
            <a:spLocks noGrp="1"/>
          </p:cNvSpPr>
          <p:nvPr>
            <p:ph type="title"/>
          </p:nvPr>
        </p:nvSpPr>
        <p:spPr/>
        <p:txBody>
          <a:bodyPr/>
          <a:lstStyle/>
          <a:p>
            <a:r>
              <a:rPr lang="en-US" dirty="0">
                <a:latin typeface="+mn-lt"/>
              </a:rPr>
              <a:t>Fertilizer Blends</a:t>
            </a:r>
          </a:p>
        </p:txBody>
      </p:sp>
    </p:spTree>
    <p:extLst>
      <p:ext uri="{BB962C8B-B14F-4D97-AF65-F5344CB8AC3E}">
        <p14:creationId xmlns:p14="http://schemas.microsoft.com/office/powerpoint/2010/main" val="1824115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D6777-A3D8-C33A-45E2-874A5C80534E}"/>
              </a:ext>
            </a:extLst>
          </p:cNvPr>
          <p:cNvSpPr>
            <a:spLocks noGrp="1"/>
          </p:cNvSpPr>
          <p:nvPr>
            <p:ph type="title"/>
          </p:nvPr>
        </p:nvSpPr>
        <p:spPr>
          <a:xfrm>
            <a:off x="915409" y="1038487"/>
            <a:ext cx="2742190" cy="1955998"/>
          </a:xfrm>
        </p:spPr>
        <p:txBody>
          <a:bodyPr>
            <a:noAutofit/>
          </a:bodyPr>
          <a:lstStyle/>
          <a:p>
            <a:pPr algn="ctr"/>
            <a:r>
              <a:rPr lang="en-US" sz="4400" dirty="0"/>
              <a:t>The Nitrogen Cycle</a:t>
            </a:r>
          </a:p>
        </p:txBody>
      </p:sp>
      <p:pic>
        <p:nvPicPr>
          <p:cNvPr id="4" name="Complete N Cycle" descr="A picture containing text, diagram, circle, map&#10;&#10;Description automatically generated">
            <a:extLst>
              <a:ext uri="{FF2B5EF4-FFF2-40B4-BE49-F238E27FC236}">
                <a16:creationId xmlns:a16="http://schemas.microsoft.com/office/drawing/2014/main" id="{273F73CF-2F66-AB76-F655-948307FBD7F0}"/>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3832196" y="-1"/>
            <a:ext cx="6785413" cy="6700947"/>
          </a:xfrm>
          <a:prstGeom prst="rect">
            <a:avLst/>
          </a:prstGeom>
        </p:spPr>
      </p:pic>
      <p:sp>
        <p:nvSpPr>
          <p:cNvPr id="5" name="Star: 5 Points 4">
            <a:extLst>
              <a:ext uri="{FF2B5EF4-FFF2-40B4-BE49-F238E27FC236}">
                <a16:creationId xmlns:a16="http://schemas.microsoft.com/office/drawing/2014/main" id="{19F69167-2745-7FF5-3D12-FEE9219C41AC}"/>
              </a:ext>
            </a:extLst>
          </p:cNvPr>
          <p:cNvSpPr/>
          <p:nvPr/>
        </p:nvSpPr>
        <p:spPr>
          <a:xfrm>
            <a:off x="5088531" y="4034528"/>
            <a:ext cx="509552" cy="467670"/>
          </a:xfrm>
          <a:prstGeom prst="star5">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CD80DF81-1578-B536-982A-B4B384C6B024}"/>
              </a:ext>
            </a:extLst>
          </p:cNvPr>
          <p:cNvSpPr/>
          <p:nvPr/>
        </p:nvSpPr>
        <p:spPr>
          <a:xfrm>
            <a:off x="6588100" y="6071570"/>
            <a:ext cx="509552" cy="467670"/>
          </a:xfrm>
          <a:prstGeom prst="star5">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99167E4-6F4A-6B28-2B6D-FB62E2D24CA6}"/>
              </a:ext>
            </a:extLst>
          </p:cNvPr>
          <p:cNvSpPr txBox="1"/>
          <p:nvPr/>
        </p:nvSpPr>
        <p:spPr>
          <a:xfrm>
            <a:off x="6635798" y="531381"/>
            <a:ext cx="461854" cy="369332"/>
          </a:xfrm>
          <a:prstGeom prst="rect">
            <a:avLst/>
          </a:prstGeom>
          <a:noFill/>
        </p:spPr>
        <p:txBody>
          <a:bodyPr wrap="square" rtlCol="0">
            <a:spAutoFit/>
          </a:bodyPr>
          <a:lstStyle/>
          <a:p>
            <a:r>
              <a:rPr lang="en-US" dirty="0"/>
              <a:t>N</a:t>
            </a:r>
            <a:r>
              <a:rPr lang="en-US" baseline="-25000" dirty="0"/>
              <a:t>2</a:t>
            </a:r>
          </a:p>
        </p:txBody>
      </p:sp>
    </p:spTree>
    <p:extLst>
      <p:ext uri="{BB962C8B-B14F-4D97-AF65-F5344CB8AC3E}">
        <p14:creationId xmlns:p14="http://schemas.microsoft.com/office/powerpoint/2010/main" val="114810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94257-CC6A-5228-242D-8E87DD995677}"/>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4F1A47-6E2E-84E9-9AA9-B7EDDAC3C7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
        <p:nvSpPr>
          <p:cNvPr id="3" name="Text Placeholder 2">
            <a:extLst>
              <a:ext uri="{FF2B5EF4-FFF2-40B4-BE49-F238E27FC236}">
                <a16:creationId xmlns:a16="http://schemas.microsoft.com/office/drawing/2014/main" id="{14DBF3CA-707B-6FFA-0ACF-11ADEC4EA578}"/>
              </a:ext>
            </a:extLst>
          </p:cNvPr>
          <p:cNvSpPr txBox="1">
            <a:spLocks/>
          </p:cNvSpPr>
          <p:nvPr/>
        </p:nvSpPr>
        <p:spPr>
          <a:xfrm>
            <a:off x="1236497" y="1690688"/>
            <a:ext cx="10492352" cy="4387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MRTN recommends 160 lb./ac N and the soil test values indicate a need for 60 lb./ac P</a:t>
            </a:r>
            <a:r>
              <a:rPr kumimoji="0" lang="en-US"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b="0" i="0" u="none" strike="noStrike" kern="1200" cap="none" spc="0" normalizeH="0" baseline="-25000" noProof="0" dirty="0">
                <a:ln>
                  <a:noFill/>
                </a:ln>
                <a:solidFill>
                  <a:prstClr val="black"/>
                </a:solidFill>
                <a:effectLst/>
                <a:uLnTx/>
                <a:uFillTx/>
                <a:latin typeface="Calibri" panose="020F0502020204030204"/>
                <a:ea typeface="+mn-ea"/>
                <a:cs typeface="+mn-cs"/>
              </a:rPr>
              <a:t>5</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Products available: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DAP</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- 18-46-0 and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Urea</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- 46-0-0</a:t>
            </a:r>
          </a:p>
          <a:p>
            <a:pPr lvl="3">
              <a:lnSpc>
                <a:spcPct val="100000"/>
              </a:lnSpc>
              <a:spcBef>
                <a:spcPts val="600"/>
              </a:spcBef>
              <a:spcAft>
                <a:spcPts val="600"/>
              </a:spcAf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60 lb./ac P</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.46=  130 lb./ac DAP application</a:t>
            </a:r>
          </a:p>
          <a:p>
            <a:pPr lvl="3">
              <a:lnSpc>
                <a:spcPct val="100000"/>
              </a:lnSpc>
              <a:spcBef>
                <a:spcPts val="600"/>
              </a:spcBef>
              <a:spcAft>
                <a:spcPts val="600"/>
              </a:spcAf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130 DAP x .18 (N in DAP)= 23 lb. N</a:t>
            </a:r>
          </a:p>
          <a:p>
            <a:pPr lvl="3">
              <a:lnSpc>
                <a:spcPct val="100000"/>
              </a:lnSpc>
              <a:spcBef>
                <a:spcPts val="600"/>
              </a:spcBef>
              <a:spcAft>
                <a:spcPts val="600"/>
              </a:spcAf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160 lb. N (MRTN Rate) – 23 lb. (DAP) = 137 lb. N still needed</a:t>
            </a:r>
          </a:p>
          <a:p>
            <a:pPr lvl="3">
              <a:lnSpc>
                <a:spcPct val="100000"/>
              </a:lnSpc>
              <a:spcBef>
                <a:spcPts val="600"/>
              </a:spcBef>
              <a:spcAft>
                <a:spcPts val="600"/>
              </a:spcAf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137 / .46 (N in Urea) = 298 lb./ac urea application</a:t>
            </a:r>
          </a:p>
          <a:p>
            <a:pPr lvl="3">
              <a:lnSpc>
                <a:spcPct val="100000"/>
              </a:lnSpc>
              <a:spcBef>
                <a:spcPts val="600"/>
              </a:spcBef>
              <a:spcAft>
                <a:spcPts val="600"/>
              </a:spcAf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298 lb. urea/ac and 130 lb./ac DAP</a:t>
            </a:r>
          </a:p>
        </p:txBody>
      </p:sp>
      <p:sp>
        <p:nvSpPr>
          <p:cNvPr id="6" name="Title 5">
            <a:extLst>
              <a:ext uri="{FF2B5EF4-FFF2-40B4-BE49-F238E27FC236}">
                <a16:creationId xmlns:a16="http://schemas.microsoft.com/office/drawing/2014/main" id="{6F0B0010-738B-FED7-0A6A-4273107BB400}"/>
              </a:ext>
            </a:extLst>
          </p:cNvPr>
          <p:cNvSpPr>
            <a:spLocks noGrp="1"/>
          </p:cNvSpPr>
          <p:nvPr>
            <p:ph type="title"/>
          </p:nvPr>
        </p:nvSpPr>
        <p:spPr/>
        <p:txBody>
          <a:bodyPr/>
          <a:lstStyle/>
          <a:p>
            <a:r>
              <a:rPr lang="en-US" dirty="0">
                <a:latin typeface="+mn-lt"/>
              </a:rPr>
              <a:t>Fertilizer Blends Math Example</a:t>
            </a:r>
          </a:p>
        </p:txBody>
      </p:sp>
    </p:spTree>
    <p:extLst>
      <p:ext uri="{BB962C8B-B14F-4D97-AF65-F5344CB8AC3E}">
        <p14:creationId xmlns:p14="http://schemas.microsoft.com/office/powerpoint/2010/main" val="8065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2A99-DD5A-7317-1EBA-006C4B578A57}"/>
              </a:ext>
            </a:extLst>
          </p:cNvPr>
          <p:cNvSpPr>
            <a:spLocks noGrp="1"/>
          </p:cNvSpPr>
          <p:nvPr>
            <p:ph type="title"/>
          </p:nvPr>
        </p:nvSpPr>
        <p:spPr>
          <a:xfrm>
            <a:off x="1118457" y="697776"/>
            <a:ext cx="9955086" cy="910466"/>
          </a:xfrm>
        </p:spPr>
        <p:txBody>
          <a:bodyPr/>
          <a:lstStyle/>
          <a:p>
            <a:r>
              <a:rPr lang="en-US" dirty="0">
                <a:latin typeface="+mn-lt"/>
              </a:rPr>
              <a:t>Fertilizer Calculator Available</a:t>
            </a:r>
          </a:p>
        </p:txBody>
      </p:sp>
      <p:pic>
        <p:nvPicPr>
          <p:cNvPr id="4" name="Picture 3">
            <a:extLst>
              <a:ext uri="{FF2B5EF4-FFF2-40B4-BE49-F238E27FC236}">
                <a16:creationId xmlns:a16="http://schemas.microsoft.com/office/drawing/2014/main" id="{C7159B2F-2750-E3AD-50D8-6B0F5C4250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5952" y="1506933"/>
            <a:ext cx="10917219" cy="5134045"/>
          </a:xfrm>
          <a:prstGeom prst="rect">
            <a:avLst/>
          </a:prstGeom>
        </p:spPr>
      </p:pic>
    </p:spTree>
    <p:extLst>
      <p:ext uri="{BB962C8B-B14F-4D97-AF65-F5344CB8AC3E}">
        <p14:creationId xmlns:p14="http://schemas.microsoft.com/office/powerpoint/2010/main" val="173348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0D9D-2795-5070-D140-F49B27BBEB4E}"/>
              </a:ext>
            </a:extLst>
          </p:cNvPr>
          <p:cNvSpPr>
            <a:spLocks noGrp="1"/>
          </p:cNvSpPr>
          <p:nvPr>
            <p:ph type="title"/>
          </p:nvPr>
        </p:nvSpPr>
        <p:spPr/>
        <p:txBody>
          <a:bodyPr/>
          <a:lstStyle/>
          <a:p>
            <a:r>
              <a:rPr lang="en-US" dirty="0"/>
              <a:t>N Uptake and Loss Potential</a:t>
            </a:r>
          </a:p>
        </p:txBody>
      </p:sp>
    </p:spTree>
    <p:extLst>
      <p:ext uri="{BB962C8B-B14F-4D97-AF65-F5344CB8AC3E}">
        <p14:creationId xmlns:p14="http://schemas.microsoft.com/office/powerpoint/2010/main" val="1273769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457" y="666209"/>
            <a:ext cx="9955086" cy="910466"/>
          </a:xfrm>
        </p:spPr>
        <p:txBody>
          <a:bodyPr/>
          <a:lstStyle/>
          <a:p>
            <a:r>
              <a:rPr lang="en-US" b="1" dirty="0">
                <a:solidFill>
                  <a:schemeClr val="accent3"/>
                </a:solidFill>
                <a:latin typeface="+mn-lt"/>
              </a:rPr>
              <a:t>When to apply Nitrogen in Wisconsin?</a:t>
            </a:r>
          </a:p>
        </p:txBody>
      </p:sp>
      <p:pic>
        <p:nvPicPr>
          <p:cNvPr id="7" name="Picture 6">
            <a:extLst>
              <a:ext uri="{FF2B5EF4-FFF2-40B4-BE49-F238E27FC236}">
                <a16:creationId xmlns:a16="http://schemas.microsoft.com/office/drawing/2014/main" id="{B928C050-BB7C-2A40-B1D7-A245AD449439}"/>
              </a:ext>
            </a:extLst>
          </p:cNvPr>
          <p:cNvPicPr>
            <a:picLocks noChangeAspect="1"/>
          </p:cNvPicPr>
          <p:nvPr/>
        </p:nvPicPr>
        <p:blipFill>
          <a:blip r:embed="rId3"/>
          <a:stretch>
            <a:fillRect/>
          </a:stretch>
        </p:blipFill>
        <p:spPr>
          <a:xfrm>
            <a:off x="1691543" y="1943934"/>
            <a:ext cx="8808914" cy="3847186"/>
          </a:xfrm>
          <a:prstGeom prst="rect">
            <a:avLst/>
          </a:prstGeom>
        </p:spPr>
      </p:pic>
      <p:sp>
        <p:nvSpPr>
          <p:cNvPr id="8" name="Text Box 46">
            <a:extLst>
              <a:ext uri="{FF2B5EF4-FFF2-40B4-BE49-F238E27FC236}">
                <a16:creationId xmlns:a16="http://schemas.microsoft.com/office/drawing/2014/main" id="{944C935B-F0AC-1C42-B3F7-5A746A486F7A}"/>
              </a:ext>
            </a:extLst>
          </p:cNvPr>
          <p:cNvSpPr txBox="1">
            <a:spLocks noChangeArrowheads="1"/>
          </p:cNvSpPr>
          <p:nvPr/>
        </p:nvSpPr>
        <p:spPr bwMode="auto">
          <a:xfrm>
            <a:off x="1691543" y="5609870"/>
            <a:ext cx="723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defRPr/>
            </a:pPr>
            <a:r>
              <a:rPr lang="en-US" sz="2000" dirty="0">
                <a:solidFill>
                  <a:srgbClr val="000000"/>
                </a:solidFill>
                <a:latin typeface="Arial"/>
              </a:rPr>
              <a:t>* Includes use of BMPs for fall-applied N.</a:t>
            </a:r>
            <a:r>
              <a:rPr lang="en-US" sz="2000" dirty="0">
                <a:solidFill>
                  <a:srgbClr val="5B5249"/>
                </a:solidFill>
                <a:latin typeface="Arial"/>
              </a:rPr>
              <a:t> </a:t>
            </a:r>
          </a:p>
        </p:txBody>
      </p:sp>
      <p:sp>
        <p:nvSpPr>
          <p:cNvPr id="9" name="Line 170">
            <a:extLst>
              <a:ext uri="{FF2B5EF4-FFF2-40B4-BE49-F238E27FC236}">
                <a16:creationId xmlns:a16="http://schemas.microsoft.com/office/drawing/2014/main" id="{3B448970-8F93-2B41-BB3A-AA1C26E53BE6}"/>
              </a:ext>
            </a:extLst>
          </p:cNvPr>
          <p:cNvSpPr>
            <a:spLocks noChangeShapeType="1"/>
          </p:cNvSpPr>
          <p:nvPr/>
        </p:nvSpPr>
        <p:spPr bwMode="auto">
          <a:xfrm>
            <a:off x="1733313" y="1939147"/>
            <a:ext cx="8808914" cy="0"/>
          </a:xfrm>
          <a:prstGeom prst="line">
            <a:avLst/>
          </a:prstGeom>
          <a:ln>
            <a:headEnd/>
            <a:tailEn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B5249"/>
              </a:solidFill>
              <a:effectLst/>
              <a:uLnTx/>
              <a:uFillTx/>
              <a:latin typeface="Times New Roman" panose="02020603050405020304" pitchFamily="18" charset="0"/>
            </a:endParaRPr>
          </a:p>
        </p:txBody>
      </p:sp>
      <p:sp>
        <p:nvSpPr>
          <p:cNvPr id="10" name="Line 170">
            <a:extLst>
              <a:ext uri="{FF2B5EF4-FFF2-40B4-BE49-F238E27FC236}">
                <a16:creationId xmlns:a16="http://schemas.microsoft.com/office/drawing/2014/main" id="{73A04441-1765-5B4B-8D1A-1E1B7904088D}"/>
              </a:ext>
            </a:extLst>
          </p:cNvPr>
          <p:cNvSpPr>
            <a:spLocks noChangeShapeType="1"/>
          </p:cNvSpPr>
          <p:nvPr/>
        </p:nvSpPr>
        <p:spPr bwMode="auto">
          <a:xfrm flipV="1">
            <a:off x="1752597" y="5605084"/>
            <a:ext cx="8808913" cy="4655"/>
          </a:xfrm>
          <a:prstGeom prst="line">
            <a:avLst/>
          </a:prstGeom>
          <a:ln>
            <a:headEnd/>
            <a:tailEn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B5249"/>
              </a:solidFill>
              <a:effectLst/>
              <a:uLnTx/>
              <a:uFillTx/>
              <a:latin typeface="Times New Roman" panose="02020603050405020304" pitchFamily="18" charset="0"/>
            </a:endParaRPr>
          </a:p>
        </p:txBody>
      </p:sp>
    </p:spTree>
    <p:extLst>
      <p:ext uri="{BB962C8B-B14F-4D97-AF65-F5344CB8AC3E}">
        <p14:creationId xmlns:p14="http://schemas.microsoft.com/office/powerpoint/2010/main" val="2568003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33D42-6A24-C645-01E6-C31D123CC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B6EF9-CFAC-BF93-0EC3-1F9B7B127A16}"/>
              </a:ext>
            </a:extLst>
          </p:cNvPr>
          <p:cNvSpPr>
            <a:spLocks noGrp="1"/>
          </p:cNvSpPr>
          <p:nvPr>
            <p:ph type="title"/>
          </p:nvPr>
        </p:nvSpPr>
        <p:spPr>
          <a:xfrm>
            <a:off x="1118457" y="666209"/>
            <a:ext cx="9955086" cy="910466"/>
          </a:xfrm>
        </p:spPr>
        <p:txBody>
          <a:bodyPr/>
          <a:lstStyle/>
          <a:p>
            <a:r>
              <a:rPr lang="en-US" dirty="0">
                <a:solidFill>
                  <a:schemeClr val="accent3"/>
                </a:solidFill>
                <a:latin typeface="+mn-lt"/>
              </a:rPr>
              <a:t>Nitrogen Uptake in Corn Example</a:t>
            </a:r>
            <a:endParaRPr lang="en-US" b="1" dirty="0">
              <a:solidFill>
                <a:schemeClr val="accent3"/>
              </a:solidFill>
              <a:latin typeface="+mn-lt"/>
            </a:endParaRPr>
          </a:p>
        </p:txBody>
      </p:sp>
      <p:pic>
        <p:nvPicPr>
          <p:cNvPr id="3" name="Picture 2">
            <a:extLst>
              <a:ext uri="{FF2B5EF4-FFF2-40B4-BE49-F238E27FC236}">
                <a16:creationId xmlns:a16="http://schemas.microsoft.com/office/drawing/2014/main" id="{1CB943CD-DB14-3C5D-3946-837DCC775A51}"/>
              </a:ext>
            </a:extLst>
          </p:cNvPr>
          <p:cNvPicPr>
            <a:picLocks noChangeAspect="1"/>
          </p:cNvPicPr>
          <p:nvPr/>
        </p:nvPicPr>
        <p:blipFill>
          <a:blip r:embed="rId3"/>
          <a:stretch>
            <a:fillRect/>
          </a:stretch>
        </p:blipFill>
        <p:spPr>
          <a:xfrm>
            <a:off x="1348121" y="1458141"/>
            <a:ext cx="6339611" cy="4946602"/>
          </a:xfrm>
          <a:prstGeom prst="rect">
            <a:avLst/>
          </a:prstGeom>
        </p:spPr>
      </p:pic>
      <p:sp>
        <p:nvSpPr>
          <p:cNvPr id="5" name="TextBox 4">
            <a:extLst>
              <a:ext uri="{FF2B5EF4-FFF2-40B4-BE49-F238E27FC236}">
                <a16:creationId xmlns:a16="http://schemas.microsoft.com/office/drawing/2014/main" id="{E6CE7838-7303-5648-8F28-B111F5BD1D04}"/>
              </a:ext>
            </a:extLst>
          </p:cNvPr>
          <p:cNvSpPr txBox="1"/>
          <p:nvPr/>
        </p:nvSpPr>
        <p:spPr>
          <a:xfrm>
            <a:off x="8089895" y="4938138"/>
            <a:ext cx="4102105" cy="830997"/>
          </a:xfrm>
          <a:prstGeom prst="rect">
            <a:avLst/>
          </a:prstGeom>
          <a:noFill/>
        </p:spPr>
        <p:txBody>
          <a:bodyPr wrap="square" rtlCol="0">
            <a:spAutoFit/>
          </a:bodyPr>
          <a:lstStyle/>
          <a:p>
            <a:pPr defTabSz="914377">
              <a:defRPr/>
            </a:pPr>
            <a:r>
              <a:rPr lang="en-US" sz="1600" dirty="0">
                <a:solidFill>
                  <a:prstClr val="black"/>
                </a:solidFill>
                <a:latin typeface="Calibri"/>
              </a:rPr>
              <a:t>Concepts and Rationale for Reginal Nitrogen Rate Guidelines for Corn. Sawyer et al. 2006. Iowa State Extension </a:t>
            </a:r>
          </a:p>
        </p:txBody>
      </p:sp>
      <p:pic>
        <p:nvPicPr>
          <p:cNvPr id="6" name="Picture 5">
            <a:extLst>
              <a:ext uri="{FF2B5EF4-FFF2-40B4-BE49-F238E27FC236}">
                <a16:creationId xmlns:a16="http://schemas.microsoft.com/office/drawing/2014/main" id="{4DC5C3BB-9B08-132E-C05F-ED9D2195B3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2810" y="1723399"/>
            <a:ext cx="2396273" cy="3068015"/>
          </a:xfrm>
          <a:prstGeom prst="rect">
            <a:avLst/>
          </a:prstGeom>
        </p:spPr>
      </p:pic>
    </p:spTree>
    <p:extLst>
      <p:ext uri="{BB962C8B-B14F-4D97-AF65-F5344CB8AC3E}">
        <p14:creationId xmlns:p14="http://schemas.microsoft.com/office/powerpoint/2010/main" val="223984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394" y="579055"/>
            <a:ext cx="10515600" cy="948613"/>
          </a:xfrm>
        </p:spPr>
        <p:txBody>
          <a:bodyPr/>
          <a:lstStyle/>
          <a:p>
            <a:r>
              <a:rPr lang="en-US" b="1" dirty="0">
                <a:solidFill>
                  <a:schemeClr val="accent3"/>
                </a:solidFill>
                <a:latin typeface="+mn-lt"/>
              </a:rPr>
              <a:t>When to apply Nitrogen in via Manure?</a:t>
            </a:r>
          </a:p>
        </p:txBody>
      </p:sp>
      <p:pic>
        <p:nvPicPr>
          <p:cNvPr id="4" name="Picture 3" descr="A tractor in a field&#10;&#10;Description automatically generated with medium confidence">
            <a:extLst>
              <a:ext uri="{FF2B5EF4-FFF2-40B4-BE49-F238E27FC236}">
                <a16:creationId xmlns:a16="http://schemas.microsoft.com/office/drawing/2014/main" id="{71D30AEA-B5A6-944B-B60C-29B4C10CA3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1517" y="2668249"/>
            <a:ext cx="11088246" cy="4004212"/>
          </a:xfrm>
          <a:prstGeom prst="rect">
            <a:avLst/>
          </a:prstGeom>
        </p:spPr>
      </p:pic>
      <p:sp>
        <p:nvSpPr>
          <p:cNvPr id="11" name="Text Placeholder 2">
            <a:extLst>
              <a:ext uri="{FF2B5EF4-FFF2-40B4-BE49-F238E27FC236}">
                <a16:creationId xmlns:a16="http://schemas.microsoft.com/office/drawing/2014/main" id="{83C0B5FF-7CAB-C948-AAE0-A4644ACA8C43}"/>
              </a:ext>
            </a:extLst>
          </p:cNvPr>
          <p:cNvSpPr txBox="1">
            <a:spLocks/>
          </p:cNvSpPr>
          <p:nvPr/>
        </p:nvSpPr>
        <p:spPr>
          <a:xfrm>
            <a:off x="1043169" y="1493938"/>
            <a:ext cx="11084606" cy="4785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chemeClr val="accent3"/>
              </a:buClr>
            </a:pPr>
            <a:r>
              <a:rPr lang="en-US" sz="3600" dirty="0"/>
              <a:t>Spring- prior to planting</a:t>
            </a:r>
          </a:p>
          <a:p>
            <a:pPr>
              <a:spcBef>
                <a:spcPts val="600"/>
              </a:spcBef>
              <a:buClr>
                <a:schemeClr val="accent3"/>
              </a:buClr>
            </a:pPr>
            <a:r>
              <a:rPr lang="en-US" sz="3600" dirty="0"/>
              <a:t>Fall- after soil temperatures have dropped below 50 ℉</a:t>
            </a:r>
            <a:endParaRPr lang="en-US" sz="2800" dirty="0"/>
          </a:p>
          <a:p>
            <a:pPr lvl="1">
              <a:buClr>
                <a:schemeClr val="accent1"/>
              </a:buClr>
            </a:pPr>
            <a:endParaRPr lang="en-US" dirty="0"/>
          </a:p>
        </p:txBody>
      </p:sp>
    </p:spTree>
    <p:extLst>
      <p:ext uri="{BB962C8B-B14F-4D97-AF65-F5344CB8AC3E}">
        <p14:creationId xmlns:p14="http://schemas.microsoft.com/office/powerpoint/2010/main" val="317027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824" y="636730"/>
            <a:ext cx="10515600" cy="986711"/>
          </a:xfrm>
        </p:spPr>
        <p:txBody>
          <a:bodyPr/>
          <a:lstStyle/>
          <a:p>
            <a:r>
              <a:rPr lang="en-US" b="1" dirty="0">
                <a:solidFill>
                  <a:schemeClr val="accent3"/>
                </a:solidFill>
                <a:latin typeface="+mn-lt"/>
              </a:rPr>
              <a:t>Nitrogen Application Restrictions</a:t>
            </a:r>
          </a:p>
        </p:txBody>
      </p:sp>
      <p:sp>
        <p:nvSpPr>
          <p:cNvPr id="6" name="Text Placeholder 2">
            <a:extLst>
              <a:ext uri="{FF2B5EF4-FFF2-40B4-BE49-F238E27FC236}">
                <a16:creationId xmlns:a16="http://schemas.microsoft.com/office/drawing/2014/main" id="{2A0B2773-9798-6340-9165-E7A1096261D4}"/>
              </a:ext>
            </a:extLst>
          </p:cNvPr>
          <p:cNvSpPr txBox="1">
            <a:spLocks/>
          </p:cNvSpPr>
          <p:nvPr/>
        </p:nvSpPr>
        <p:spPr>
          <a:xfrm>
            <a:off x="849824" y="1623441"/>
            <a:ext cx="8324156" cy="30475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sz="3600" dirty="0"/>
              <a:t>Environmental and Landscape restrictions</a:t>
            </a:r>
          </a:p>
          <a:p>
            <a:pPr lvl="1">
              <a:buClr>
                <a:schemeClr val="accent3"/>
              </a:buClr>
            </a:pPr>
            <a:r>
              <a:rPr lang="en-US" sz="2800" dirty="0"/>
              <a:t>Soil temperature</a:t>
            </a:r>
          </a:p>
          <a:p>
            <a:pPr lvl="1">
              <a:buClr>
                <a:schemeClr val="accent3"/>
              </a:buClr>
            </a:pPr>
            <a:r>
              <a:rPr lang="en-US" sz="2800" dirty="0"/>
              <a:t>Soil Type (sands, </a:t>
            </a:r>
            <a:r>
              <a:rPr lang="en-US" sz="2800" dirty="0" err="1"/>
              <a:t>etc</a:t>
            </a:r>
            <a:r>
              <a:rPr lang="en-US" sz="2800" dirty="0"/>
              <a:t>)</a:t>
            </a:r>
          </a:p>
          <a:p>
            <a:pPr lvl="1">
              <a:buClr>
                <a:schemeClr val="accent3"/>
              </a:buClr>
            </a:pPr>
            <a:r>
              <a:rPr lang="en-US" sz="2800" dirty="0"/>
              <a:t>Depth to bedrock</a:t>
            </a:r>
          </a:p>
          <a:p>
            <a:pPr lvl="1">
              <a:buClr>
                <a:schemeClr val="accent3"/>
              </a:buClr>
            </a:pPr>
            <a:r>
              <a:rPr lang="en-US" sz="2800" dirty="0"/>
              <a:t>Depth to water table</a:t>
            </a:r>
          </a:p>
          <a:p>
            <a:pPr lvl="1">
              <a:buClr>
                <a:schemeClr val="accent1"/>
              </a:buClr>
            </a:pPr>
            <a:endParaRPr lang="en-US" dirty="0"/>
          </a:p>
        </p:txBody>
      </p:sp>
      <p:pic>
        <p:nvPicPr>
          <p:cNvPr id="9" name="Picture 8" descr="A slug on the ground&#10;&#10;Description automatically generated with low confidence">
            <a:extLst>
              <a:ext uri="{FF2B5EF4-FFF2-40B4-BE49-F238E27FC236}">
                <a16:creationId xmlns:a16="http://schemas.microsoft.com/office/drawing/2014/main" id="{D02D4802-C64D-EE4D-98D5-9D712F8C5B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419955" y="2035466"/>
            <a:ext cx="4171659" cy="3128744"/>
          </a:xfrm>
          <a:prstGeom prst="rect">
            <a:avLst/>
          </a:prstGeom>
        </p:spPr>
      </p:pic>
      <p:pic>
        <p:nvPicPr>
          <p:cNvPr id="11" name="Picture 10" descr="A picture containing plant, green, grass, vegetable&#10;&#10;Description automatically generated">
            <a:extLst>
              <a:ext uri="{FF2B5EF4-FFF2-40B4-BE49-F238E27FC236}">
                <a16:creationId xmlns:a16="http://schemas.microsoft.com/office/drawing/2014/main" id="{8C3D55E4-262D-C440-9DF5-B07D028757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843009" y="2308633"/>
            <a:ext cx="4023366" cy="4317474"/>
          </a:xfrm>
          <a:prstGeom prst="rect">
            <a:avLst/>
          </a:prstGeom>
        </p:spPr>
      </p:pic>
      <p:sp>
        <p:nvSpPr>
          <p:cNvPr id="3" name="TextBox 2">
            <a:extLst>
              <a:ext uri="{FF2B5EF4-FFF2-40B4-BE49-F238E27FC236}">
                <a16:creationId xmlns:a16="http://schemas.microsoft.com/office/drawing/2014/main" id="{80AC81FA-5F06-F900-B5B9-AC78AC632BF6}"/>
              </a:ext>
            </a:extLst>
          </p:cNvPr>
          <p:cNvSpPr txBox="1"/>
          <p:nvPr/>
        </p:nvSpPr>
        <p:spPr>
          <a:xfrm>
            <a:off x="5695955" y="6432645"/>
            <a:ext cx="3187718" cy="276999"/>
          </a:xfrm>
          <a:prstGeom prst="rect">
            <a:avLst/>
          </a:prstGeom>
          <a:noFill/>
        </p:spPr>
        <p:txBody>
          <a:bodyPr wrap="square" rtlCol="0">
            <a:spAutoFit/>
          </a:bodyPr>
          <a:lstStyle/>
          <a:p>
            <a:r>
              <a:rPr lang="en-US" sz="1200" dirty="0"/>
              <a:t>Photos courtesy of Dan Smith</a:t>
            </a:r>
          </a:p>
        </p:txBody>
      </p:sp>
    </p:spTree>
    <p:extLst>
      <p:ext uri="{BB962C8B-B14F-4D97-AF65-F5344CB8AC3E}">
        <p14:creationId xmlns:p14="http://schemas.microsoft.com/office/powerpoint/2010/main" val="1661982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195" y="651255"/>
            <a:ext cx="10515600" cy="1014357"/>
          </a:xfrm>
        </p:spPr>
        <p:txBody>
          <a:bodyPr/>
          <a:lstStyle/>
          <a:p>
            <a:r>
              <a:rPr lang="en-US" b="1" dirty="0">
                <a:solidFill>
                  <a:schemeClr val="accent3"/>
                </a:solidFill>
                <a:latin typeface="+mn-lt"/>
              </a:rPr>
              <a:t>Nitrogen Application Restrictions: SnapPlus</a:t>
            </a:r>
          </a:p>
        </p:txBody>
      </p:sp>
      <p:pic>
        <p:nvPicPr>
          <p:cNvPr id="11" name="Picture 10" descr="Text&#10;&#10;Description automatically generated with medium confidence">
            <a:extLst>
              <a:ext uri="{FF2B5EF4-FFF2-40B4-BE49-F238E27FC236}">
                <a16:creationId xmlns:a16="http://schemas.microsoft.com/office/drawing/2014/main" id="{26CB8292-3102-A847-A54F-6A686B3860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1944" y="1665612"/>
            <a:ext cx="5481051" cy="4803597"/>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F8BDC0B2-2B22-864E-B6FC-7A01E6D3C2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2995" y="2077995"/>
            <a:ext cx="5698067" cy="3215990"/>
          </a:xfrm>
          <a:prstGeom prst="rect">
            <a:avLst/>
          </a:prstGeom>
        </p:spPr>
      </p:pic>
    </p:spTree>
    <p:extLst>
      <p:ext uri="{BB962C8B-B14F-4D97-AF65-F5344CB8AC3E}">
        <p14:creationId xmlns:p14="http://schemas.microsoft.com/office/powerpoint/2010/main" val="699747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56E2-B09F-4E5F-5CC8-C1C15CE02CA1}"/>
              </a:ext>
            </a:extLst>
          </p:cNvPr>
          <p:cNvSpPr>
            <a:spLocks noGrp="1"/>
          </p:cNvSpPr>
          <p:nvPr>
            <p:ph type="title"/>
          </p:nvPr>
        </p:nvSpPr>
        <p:spPr>
          <a:xfrm>
            <a:off x="1118457" y="1978066"/>
            <a:ext cx="9955086" cy="2901867"/>
          </a:xfrm>
        </p:spPr>
        <p:txBody>
          <a:bodyPr>
            <a:normAutofit/>
          </a:bodyPr>
          <a:lstStyle/>
          <a:p>
            <a:r>
              <a:rPr lang="en-US" dirty="0"/>
              <a:t>Economic and Environmental Considerations of N Application Methods</a:t>
            </a:r>
          </a:p>
        </p:txBody>
      </p:sp>
    </p:spTree>
    <p:extLst>
      <p:ext uri="{BB962C8B-B14F-4D97-AF65-F5344CB8AC3E}">
        <p14:creationId xmlns:p14="http://schemas.microsoft.com/office/powerpoint/2010/main" val="2072314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654" y="643442"/>
            <a:ext cx="8733020" cy="965991"/>
          </a:xfrm>
        </p:spPr>
        <p:txBody>
          <a:bodyPr/>
          <a:lstStyle/>
          <a:p>
            <a:r>
              <a:rPr lang="en-US" b="1" dirty="0">
                <a:solidFill>
                  <a:schemeClr val="accent3"/>
                </a:solidFill>
                <a:latin typeface="+mn-lt"/>
              </a:rPr>
              <a:t>Nitrogen Placement: Surface and Foliar</a:t>
            </a:r>
          </a:p>
        </p:txBody>
      </p:sp>
      <p:pic>
        <p:nvPicPr>
          <p:cNvPr id="9" name="Picture 8" descr="A picture containing outdoor, grass&#10;&#10;Description automatically generated">
            <a:extLst>
              <a:ext uri="{FF2B5EF4-FFF2-40B4-BE49-F238E27FC236}">
                <a16:creationId xmlns:a16="http://schemas.microsoft.com/office/drawing/2014/main" id="{7BF76D44-A61B-8D43-8153-7718CB1DEA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9179731" y="2748138"/>
            <a:ext cx="2176898" cy="3675041"/>
          </a:xfrm>
          <a:prstGeom prst="rect">
            <a:avLst/>
          </a:prstGeom>
        </p:spPr>
      </p:pic>
      <p:sp>
        <p:nvSpPr>
          <p:cNvPr id="6" name="Text Placeholder 2">
            <a:extLst>
              <a:ext uri="{FF2B5EF4-FFF2-40B4-BE49-F238E27FC236}">
                <a16:creationId xmlns:a16="http://schemas.microsoft.com/office/drawing/2014/main" id="{5DCA7C4B-B845-8D46-8393-F6D3BDB88B2E}"/>
              </a:ext>
            </a:extLst>
          </p:cNvPr>
          <p:cNvSpPr txBox="1">
            <a:spLocks/>
          </p:cNvSpPr>
          <p:nvPr/>
        </p:nvSpPr>
        <p:spPr>
          <a:xfrm>
            <a:off x="1079786" y="1609433"/>
            <a:ext cx="7171857" cy="4785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dirty="0"/>
              <a:t>Spring preplant applications- medium/fine texture well drained soils</a:t>
            </a:r>
          </a:p>
          <a:p>
            <a:pPr>
              <a:buClr>
                <a:schemeClr val="accent3"/>
              </a:buClr>
            </a:pPr>
            <a:r>
              <a:rPr lang="en-US" dirty="0"/>
              <a:t>Sidedress applications- medium/fine textured poorly drained and course texture soils</a:t>
            </a:r>
          </a:p>
          <a:p>
            <a:pPr>
              <a:buClr>
                <a:schemeClr val="accent3"/>
              </a:buClr>
            </a:pPr>
            <a:r>
              <a:rPr lang="en-US" dirty="0"/>
              <a:t>Wheat and other crop applications where incorporation is not an option</a:t>
            </a:r>
          </a:p>
          <a:p>
            <a:pPr>
              <a:buClr>
                <a:schemeClr val="accent3"/>
              </a:buClr>
            </a:pPr>
            <a:r>
              <a:rPr lang="en-US" dirty="0"/>
              <a:t>Urea and urea-containing fertilizers subject to ammonia volatilization without incorporation or rain within 2-3 days of applications</a:t>
            </a:r>
          </a:p>
          <a:p>
            <a:pPr lvl="1">
              <a:buClr>
                <a:schemeClr val="accent1"/>
              </a:buClr>
            </a:pPr>
            <a:endParaRPr lang="en-US" dirty="0"/>
          </a:p>
        </p:txBody>
      </p:sp>
      <p:pic>
        <p:nvPicPr>
          <p:cNvPr id="4" name="Picture 3" descr="A person driving a tractor&#10;&#10;Description automatically generated with low confidence">
            <a:extLst>
              <a:ext uri="{FF2B5EF4-FFF2-40B4-BE49-F238E27FC236}">
                <a16:creationId xmlns:a16="http://schemas.microsoft.com/office/drawing/2014/main" id="{15B8B900-E9BD-E44A-8C10-AFF3FA415C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2628" y="1609433"/>
            <a:ext cx="3217718" cy="2145145"/>
          </a:xfrm>
          <a:prstGeom prst="rect">
            <a:avLst/>
          </a:prstGeom>
        </p:spPr>
      </p:pic>
      <p:sp>
        <p:nvSpPr>
          <p:cNvPr id="7" name="TextBox 6">
            <a:extLst>
              <a:ext uri="{FF2B5EF4-FFF2-40B4-BE49-F238E27FC236}">
                <a16:creationId xmlns:a16="http://schemas.microsoft.com/office/drawing/2014/main" id="{789C09F2-CF7A-5DF2-1E1C-7CAD9DED8641}"/>
              </a:ext>
            </a:extLst>
          </p:cNvPr>
          <p:cNvSpPr txBox="1"/>
          <p:nvPr/>
        </p:nvSpPr>
        <p:spPr>
          <a:xfrm>
            <a:off x="2940444" y="5978029"/>
            <a:ext cx="6311112" cy="584775"/>
          </a:xfrm>
          <a:prstGeom prst="rect">
            <a:avLst/>
          </a:prstGeom>
          <a:noFill/>
          <a:ln w="38100">
            <a:solidFill>
              <a:schemeClr val="accent3"/>
            </a:solidFill>
          </a:ln>
        </p:spPr>
        <p:txBody>
          <a:bodyPr wrap="square">
            <a:spAutoFit/>
          </a:bodyPr>
          <a:lstStyle/>
          <a:p>
            <a:pPr marL="0" indent="0">
              <a:buClr>
                <a:schemeClr val="accent3"/>
              </a:buClr>
              <a:buNone/>
            </a:pPr>
            <a:r>
              <a:rPr lang="en-US" sz="3200" b="1" dirty="0"/>
              <a:t>Maximum loss= 20-30% of nitrogen</a:t>
            </a:r>
          </a:p>
        </p:txBody>
      </p:sp>
    </p:spTree>
    <p:extLst>
      <p:ext uri="{BB962C8B-B14F-4D97-AF65-F5344CB8AC3E}">
        <p14:creationId xmlns:p14="http://schemas.microsoft.com/office/powerpoint/2010/main" val="2604777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81326-9719-A2B0-60A0-9AB32122F4CC}"/>
              </a:ext>
            </a:extLst>
          </p:cNvPr>
          <p:cNvSpPr>
            <a:spLocks noGrp="1"/>
          </p:cNvSpPr>
          <p:nvPr>
            <p:ph idx="1"/>
          </p:nvPr>
        </p:nvSpPr>
        <p:spPr>
          <a:xfrm>
            <a:off x="838200" y="1825625"/>
            <a:ext cx="10515600" cy="696858"/>
          </a:xfrm>
        </p:spPr>
        <p:txBody>
          <a:bodyPr>
            <a:normAutofit/>
          </a:bodyPr>
          <a:lstStyle/>
          <a:p>
            <a:r>
              <a:rPr lang="en-US" sz="3600" dirty="0"/>
              <a:t>Biological fixation (symbiotic)</a:t>
            </a:r>
          </a:p>
        </p:txBody>
      </p:sp>
      <p:sp>
        <p:nvSpPr>
          <p:cNvPr id="4" name="TextBox 3">
            <a:extLst>
              <a:ext uri="{FF2B5EF4-FFF2-40B4-BE49-F238E27FC236}">
                <a16:creationId xmlns:a16="http://schemas.microsoft.com/office/drawing/2014/main" id="{C7B232E8-6FDC-6A45-28D7-5C13F2BA635A}"/>
              </a:ext>
            </a:extLst>
          </p:cNvPr>
          <p:cNvSpPr txBox="1"/>
          <p:nvPr/>
        </p:nvSpPr>
        <p:spPr>
          <a:xfrm>
            <a:off x="1240220" y="3069021"/>
            <a:ext cx="10113579" cy="707886"/>
          </a:xfrm>
          <a:prstGeom prst="rect">
            <a:avLst/>
          </a:prstGeom>
          <a:noFill/>
        </p:spPr>
        <p:txBody>
          <a:bodyPr wrap="square" rtlCol="0">
            <a:spAutoFit/>
          </a:bodyPr>
          <a:lstStyle/>
          <a:p>
            <a:pPr marL="0" indent="0">
              <a:buClr>
                <a:srgbClr val="009900"/>
              </a:buClr>
              <a:buNone/>
            </a:pPr>
            <a:r>
              <a:rPr lang="en-US" sz="4000" dirty="0"/>
              <a:t>Atmospheric N</a:t>
            </a:r>
            <a:r>
              <a:rPr lang="en-US" sz="4000" baseline="-25000" dirty="0"/>
              <a:t>2</a:t>
            </a:r>
            <a:r>
              <a:rPr lang="en-US" sz="4000" dirty="0"/>
              <a:t> </a:t>
            </a:r>
            <a:r>
              <a:rPr lang="en-US" sz="4000" b="1" dirty="0"/>
              <a:t>				</a:t>
            </a:r>
            <a:r>
              <a:rPr lang="en-US" sz="4000" dirty="0"/>
              <a:t>Legume</a:t>
            </a:r>
            <a:r>
              <a:rPr lang="en-US" sz="4000" b="1" dirty="0"/>
              <a:t> </a:t>
            </a:r>
            <a:r>
              <a:rPr lang="en-US" sz="4000" dirty="0"/>
              <a:t>Plant N</a:t>
            </a:r>
          </a:p>
        </p:txBody>
      </p:sp>
      <p:cxnSp>
        <p:nvCxnSpPr>
          <p:cNvPr id="6" name="Straight Arrow Connector 5">
            <a:extLst>
              <a:ext uri="{FF2B5EF4-FFF2-40B4-BE49-F238E27FC236}">
                <a16:creationId xmlns:a16="http://schemas.microsoft.com/office/drawing/2014/main" id="{E4CA4AC1-E9D0-1302-036F-6CE0615F5919}"/>
              </a:ext>
            </a:extLst>
          </p:cNvPr>
          <p:cNvCxnSpPr>
            <a:cxnSpLocks/>
          </p:cNvCxnSpPr>
          <p:nvPr/>
        </p:nvCxnSpPr>
        <p:spPr>
          <a:xfrm>
            <a:off x="5176438" y="3441387"/>
            <a:ext cx="1833962"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E9DB4606-1EB2-32C7-6218-C5E8D19965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7101" y="3573109"/>
            <a:ext cx="1532631" cy="594147"/>
          </a:xfrm>
          <a:prstGeom prst="rect">
            <a:avLst/>
          </a:prstGeom>
        </p:spPr>
      </p:pic>
      <p:sp>
        <p:nvSpPr>
          <p:cNvPr id="10" name="TextBox 9">
            <a:extLst>
              <a:ext uri="{FF2B5EF4-FFF2-40B4-BE49-F238E27FC236}">
                <a16:creationId xmlns:a16="http://schemas.microsoft.com/office/drawing/2014/main" id="{F57F9C58-40A7-0DDF-65E7-DCF624CAC932}"/>
              </a:ext>
            </a:extLst>
          </p:cNvPr>
          <p:cNvSpPr txBox="1"/>
          <p:nvPr/>
        </p:nvSpPr>
        <p:spPr>
          <a:xfrm>
            <a:off x="3672836" y="4796038"/>
            <a:ext cx="4841159"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663300"/>
                </a:solidFill>
                <a:effectLst/>
                <a:uLnTx/>
                <a:uFillTx/>
                <a:latin typeface="Times New Roman" panose="02020603050405020304" pitchFamily="18" charset="0"/>
                <a:ea typeface="+mn-ea"/>
                <a:cs typeface="+mn-cs"/>
              </a:rPr>
              <a:t>(Soil Temp. &gt; 50 degrees F)</a:t>
            </a:r>
          </a:p>
        </p:txBody>
      </p:sp>
      <p:sp>
        <p:nvSpPr>
          <p:cNvPr id="7" name="Title 6">
            <a:extLst>
              <a:ext uri="{FF2B5EF4-FFF2-40B4-BE49-F238E27FC236}">
                <a16:creationId xmlns:a16="http://schemas.microsoft.com/office/drawing/2014/main" id="{F6722AFB-E551-B413-4EE8-7CD77378206F}"/>
              </a:ext>
            </a:extLst>
          </p:cNvPr>
          <p:cNvSpPr>
            <a:spLocks noGrp="1"/>
          </p:cNvSpPr>
          <p:nvPr>
            <p:ph type="title"/>
          </p:nvPr>
        </p:nvSpPr>
        <p:spPr/>
        <p:txBody>
          <a:bodyPr/>
          <a:lstStyle/>
          <a:p>
            <a:r>
              <a:rPr lang="en-US" dirty="0"/>
              <a:t>Nitrogen Reactions</a:t>
            </a:r>
          </a:p>
        </p:txBody>
      </p:sp>
    </p:spTree>
    <p:extLst>
      <p:ext uri="{BB962C8B-B14F-4D97-AF65-F5344CB8AC3E}">
        <p14:creationId xmlns:p14="http://schemas.microsoft.com/office/powerpoint/2010/main" val="694595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248" y="630603"/>
            <a:ext cx="10515600" cy="949636"/>
          </a:xfrm>
        </p:spPr>
        <p:txBody>
          <a:bodyPr/>
          <a:lstStyle/>
          <a:p>
            <a:r>
              <a:rPr lang="en-US" b="1" dirty="0">
                <a:solidFill>
                  <a:schemeClr val="accent3"/>
                </a:solidFill>
                <a:latin typeface="+mn-lt"/>
              </a:rPr>
              <a:t>Injection/Subsurface Considerations</a:t>
            </a:r>
          </a:p>
        </p:txBody>
      </p:sp>
      <p:sp>
        <p:nvSpPr>
          <p:cNvPr id="8" name="Text Placeholder 2">
            <a:extLst>
              <a:ext uri="{FF2B5EF4-FFF2-40B4-BE49-F238E27FC236}">
                <a16:creationId xmlns:a16="http://schemas.microsoft.com/office/drawing/2014/main" id="{AF28C6F0-EDBC-8041-AD53-4442CF01DF00}"/>
              </a:ext>
            </a:extLst>
          </p:cNvPr>
          <p:cNvSpPr txBox="1">
            <a:spLocks/>
          </p:cNvSpPr>
          <p:nvPr/>
        </p:nvSpPr>
        <p:spPr>
          <a:xfrm>
            <a:off x="1005248" y="1580239"/>
            <a:ext cx="10492352" cy="47850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sz="3200" dirty="0"/>
              <a:t>Starter fertilizer- subsurface applications</a:t>
            </a:r>
          </a:p>
          <a:p>
            <a:pPr lvl="1">
              <a:buClr>
                <a:schemeClr val="accent3"/>
              </a:buClr>
            </a:pPr>
            <a:r>
              <a:rPr lang="en-US" sz="2600" dirty="0"/>
              <a:t>Always based on crop need and soil test values</a:t>
            </a:r>
          </a:p>
          <a:p>
            <a:pPr lvl="1">
              <a:buClr>
                <a:schemeClr val="accent3"/>
              </a:buClr>
            </a:pPr>
            <a:r>
              <a:rPr lang="en-US" sz="2600" dirty="0"/>
              <a:t>Starter fertilizers usually increase corn yields when soils are in the </a:t>
            </a:r>
            <a:r>
              <a:rPr lang="en-US" sz="2600" b="1" dirty="0"/>
              <a:t>responsive range</a:t>
            </a:r>
            <a:r>
              <a:rPr lang="en-US" sz="2600" dirty="0"/>
              <a:t>. </a:t>
            </a:r>
          </a:p>
          <a:p>
            <a:pPr lvl="1">
              <a:buClr>
                <a:schemeClr val="accent3"/>
              </a:buClr>
            </a:pPr>
            <a:r>
              <a:rPr lang="en-US" sz="2600" dirty="0"/>
              <a:t>Factors influencing response include soil test values, soil compaction, fertilizer rate, placement, planting date, and tillage</a:t>
            </a:r>
          </a:p>
          <a:p>
            <a:pPr lvl="1">
              <a:buClr>
                <a:schemeClr val="accent3"/>
              </a:buClr>
            </a:pPr>
            <a:r>
              <a:rPr lang="en-US" sz="2600" dirty="0"/>
              <a:t>Broadcasted starter fertilizer applications are not likely have same effect.</a:t>
            </a:r>
          </a:p>
          <a:p>
            <a:pPr>
              <a:buClr>
                <a:schemeClr val="accent3"/>
              </a:buClr>
            </a:pPr>
            <a:r>
              <a:rPr lang="en-US" sz="3200" dirty="0"/>
              <a:t>Anhydrous ammonia- </a:t>
            </a:r>
            <a:r>
              <a:rPr lang="en-US" sz="3200" i="1" dirty="0"/>
              <a:t>necessary application technique</a:t>
            </a:r>
          </a:p>
          <a:p>
            <a:pPr lvl="1">
              <a:buClr>
                <a:schemeClr val="accent3"/>
              </a:buClr>
            </a:pPr>
            <a:r>
              <a:rPr lang="en-US" sz="2600" dirty="0"/>
              <a:t>Avoid using on sites prone to soil erosion </a:t>
            </a:r>
          </a:p>
          <a:p>
            <a:pPr lvl="1">
              <a:buClr>
                <a:schemeClr val="accent3"/>
              </a:buClr>
            </a:pPr>
            <a:r>
              <a:rPr lang="en-US" sz="2600" dirty="0"/>
              <a:t>Fall applications only ok on well drained medium/fine texture soils using best management practices (apply when soil temperatures are below 50 ℉ and use a nitrification inhibitor)</a:t>
            </a:r>
          </a:p>
          <a:p>
            <a:pPr lvl="1">
              <a:buClr>
                <a:schemeClr val="accent1"/>
              </a:buClr>
            </a:pPr>
            <a:endParaRPr lang="en-US" dirty="0"/>
          </a:p>
        </p:txBody>
      </p:sp>
      <p:pic>
        <p:nvPicPr>
          <p:cNvPr id="9" name="Picture 8" descr="A picture containing grass, outdoor, outdoor object, farm machine&#10;&#10;Description automatically generated">
            <a:extLst>
              <a:ext uri="{FF2B5EF4-FFF2-40B4-BE49-F238E27FC236}">
                <a16:creationId xmlns:a16="http://schemas.microsoft.com/office/drawing/2014/main" id="{4C7728AB-0392-0546-85A4-5A2F4F7158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1574" y="326644"/>
            <a:ext cx="2953411" cy="1967345"/>
          </a:xfrm>
          <a:prstGeom prst="rect">
            <a:avLst/>
          </a:prstGeom>
        </p:spPr>
      </p:pic>
    </p:spTree>
    <p:extLst>
      <p:ext uri="{BB962C8B-B14F-4D97-AF65-F5344CB8AC3E}">
        <p14:creationId xmlns:p14="http://schemas.microsoft.com/office/powerpoint/2010/main" val="2790939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0970"/>
            <a:ext cx="10515600" cy="890890"/>
          </a:xfrm>
        </p:spPr>
        <p:txBody>
          <a:bodyPr/>
          <a:lstStyle/>
          <a:p>
            <a:r>
              <a:rPr lang="en-US" b="1" dirty="0">
                <a:solidFill>
                  <a:schemeClr val="accent3"/>
                </a:solidFill>
                <a:latin typeface="+mn-lt"/>
              </a:rPr>
              <a:t>Nitrogen Placement: Broadcast and Band</a:t>
            </a:r>
          </a:p>
        </p:txBody>
      </p:sp>
      <p:pic>
        <p:nvPicPr>
          <p:cNvPr id="6" name="Picture 5" descr="A picture containing plant, green, garden, surrounded&#10;&#10;Description automatically generated">
            <a:extLst>
              <a:ext uri="{FF2B5EF4-FFF2-40B4-BE49-F238E27FC236}">
                <a16:creationId xmlns:a16="http://schemas.microsoft.com/office/drawing/2014/main" id="{C4B618C8-4230-434C-819D-A8DF3B173D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168182" y="3773777"/>
            <a:ext cx="3287380" cy="2465535"/>
          </a:xfrm>
          <a:prstGeom prst="rect">
            <a:avLst/>
          </a:prstGeom>
        </p:spPr>
      </p:pic>
      <p:sp>
        <p:nvSpPr>
          <p:cNvPr id="7" name="Text Placeholder 2">
            <a:extLst>
              <a:ext uri="{FF2B5EF4-FFF2-40B4-BE49-F238E27FC236}">
                <a16:creationId xmlns:a16="http://schemas.microsoft.com/office/drawing/2014/main" id="{D85EF1EA-6E0C-C148-85F0-90950ADED409}"/>
              </a:ext>
            </a:extLst>
          </p:cNvPr>
          <p:cNvSpPr txBox="1">
            <a:spLocks/>
          </p:cNvSpPr>
          <p:nvPr/>
        </p:nvSpPr>
        <p:spPr>
          <a:xfrm>
            <a:off x="934307" y="1629315"/>
            <a:ext cx="8307130" cy="3827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dirty="0"/>
              <a:t>Fertilizers: Urea, UAN solutions, Ammonium sulfate, and Ammonium nitrate</a:t>
            </a:r>
          </a:p>
          <a:p>
            <a:pPr>
              <a:buClr>
                <a:schemeClr val="accent3"/>
              </a:buClr>
            </a:pPr>
            <a:r>
              <a:rPr lang="en-US" dirty="0"/>
              <a:t>Will cause crop injury if nitrogen comes in contact with plant</a:t>
            </a:r>
          </a:p>
          <a:p>
            <a:pPr>
              <a:buClr>
                <a:schemeClr val="accent3"/>
              </a:buClr>
            </a:pPr>
            <a:r>
              <a:rPr lang="en-US" dirty="0"/>
              <a:t>Urea and urea-containing fertilizers subject to ammonia volatilization without incorporation or rain within 2-3 days of applications</a:t>
            </a:r>
          </a:p>
          <a:p>
            <a:pPr>
              <a:buClr>
                <a:schemeClr val="accent3"/>
              </a:buClr>
            </a:pPr>
            <a:r>
              <a:rPr lang="en-US" dirty="0"/>
              <a:t>Recommended for sandy and poorly drained soils</a:t>
            </a:r>
          </a:p>
          <a:p>
            <a:pPr lvl="1">
              <a:buClr>
                <a:schemeClr val="accent1"/>
              </a:buClr>
            </a:pPr>
            <a:endParaRPr lang="en-US" sz="2800" dirty="0"/>
          </a:p>
          <a:p>
            <a:pPr lvl="1">
              <a:buClr>
                <a:schemeClr val="accent1"/>
              </a:buClr>
            </a:pPr>
            <a:endParaRPr lang="en-US" dirty="0"/>
          </a:p>
        </p:txBody>
      </p:sp>
      <p:pic>
        <p:nvPicPr>
          <p:cNvPr id="8" name="Picture 7" descr="A picture containing text&#10;&#10;Description automatically generated">
            <a:extLst>
              <a:ext uri="{FF2B5EF4-FFF2-40B4-BE49-F238E27FC236}">
                <a16:creationId xmlns:a16="http://schemas.microsoft.com/office/drawing/2014/main" id="{290DAB0F-8179-1E48-BA38-1082DB8416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890530" y="1038389"/>
            <a:ext cx="2395688" cy="1796766"/>
          </a:xfrm>
          <a:prstGeom prst="rect">
            <a:avLst/>
          </a:prstGeom>
        </p:spPr>
      </p:pic>
      <p:sp>
        <p:nvSpPr>
          <p:cNvPr id="3" name="TextBox 2">
            <a:extLst>
              <a:ext uri="{FF2B5EF4-FFF2-40B4-BE49-F238E27FC236}">
                <a16:creationId xmlns:a16="http://schemas.microsoft.com/office/drawing/2014/main" id="{46DDCE1C-32AD-9F8B-786E-C56202B38AEA}"/>
              </a:ext>
            </a:extLst>
          </p:cNvPr>
          <p:cNvSpPr txBox="1"/>
          <p:nvPr/>
        </p:nvSpPr>
        <p:spPr>
          <a:xfrm>
            <a:off x="2161109" y="5828127"/>
            <a:ext cx="6311112" cy="584775"/>
          </a:xfrm>
          <a:prstGeom prst="rect">
            <a:avLst/>
          </a:prstGeom>
          <a:noFill/>
          <a:ln w="38100">
            <a:solidFill>
              <a:schemeClr val="accent3"/>
            </a:solidFill>
          </a:ln>
        </p:spPr>
        <p:txBody>
          <a:bodyPr wrap="square">
            <a:spAutoFit/>
          </a:bodyPr>
          <a:lstStyle/>
          <a:p>
            <a:pPr marL="0" indent="0">
              <a:buClr>
                <a:schemeClr val="accent3"/>
              </a:buClr>
              <a:buNone/>
            </a:pPr>
            <a:r>
              <a:rPr lang="en-US" sz="3200" b="1" dirty="0"/>
              <a:t>Maximum loss= 20-30% of nitrogen</a:t>
            </a:r>
          </a:p>
        </p:txBody>
      </p:sp>
    </p:spTree>
    <p:extLst>
      <p:ext uri="{BB962C8B-B14F-4D97-AF65-F5344CB8AC3E}">
        <p14:creationId xmlns:p14="http://schemas.microsoft.com/office/powerpoint/2010/main" val="1489432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525" y="664313"/>
            <a:ext cx="10515600" cy="759753"/>
          </a:xfrm>
        </p:spPr>
        <p:txBody>
          <a:bodyPr/>
          <a:lstStyle/>
          <a:p>
            <a:r>
              <a:rPr lang="en-US" b="1" dirty="0">
                <a:solidFill>
                  <a:schemeClr val="accent3"/>
                </a:solidFill>
                <a:latin typeface="+mn-lt"/>
              </a:rPr>
              <a:t>Nitrogen Placement: Incorporation</a:t>
            </a:r>
          </a:p>
        </p:txBody>
      </p:sp>
      <p:pic>
        <p:nvPicPr>
          <p:cNvPr id="6" name="Picture 5" descr="A tractor in a field&#10;&#10;Description automatically generated with medium confidence">
            <a:extLst>
              <a:ext uri="{FF2B5EF4-FFF2-40B4-BE49-F238E27FC236}">
                <a16:creationId xmlns:a16="http://schemas.microsoft.com/office/drawing/2014/main" id="{A678A857-2C9A-7B43-8FE7-C76C28F4F2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28084" y="2790745"/>
            <a:ext cx="5201823" cy="2872962"/>
          </a:xfrm>
          <a:prstGeom prst="rect">
            <a:avLst/>
          </a:prstGeom>
        </p:spPr>
      </p:pic>
      <p:sp>
        <p:nvSpPr>
          <p:cNvPr id="7" name="Text Placeholder 2">
            <a:extLst>
              <a:ext uri="{FF2B5EF4-FFF2-40B4-BE49-F238E27FC236}">
                <a16:creationId xmlns:a16="http://schemas.microsoft.com/office/drawing/2014/main" id="{4FEEFF63-905F-1246-B0BA-708696A3CFC5}"/>
              </a:ext>
            </a:extLst>
          </p:cNvPr>
          <p:cNvSpPr txBox="1">
            <a:spLocks/>
          </p:cNvSpPr>
          <p:nvPr/>
        </p:nvSpPr>
        <p:spPr>
          <a:xfrm>
            <a:off x="1063773" y="1641423"/>
            <a:ext cx="5664311" cy="2585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buClr>
                <a:schemeClr val="accent3"/>
              </a:buClr>
            </a:pPr>
            <a:r>
              <a:rPr lang="en-US" sz="3200" dirty="0"/>
              <a:t>Urea and UAN solutions</a:t>
            </a:r>
          </a:p>
          <a:p>
            <a:pPr>
              <a:spcBef>
                <a:spcPts val="1200"/>
              </a:spcBef>
              <a:buClr>
                <a:schemeClr val="accent3"/>
              </a:buClr>
            </a:pPr>
            <a:r>
              <a:rPr lang="en-US" sz="3200" dirty="0"/>
              <a:t>Ammonia volatilization occurs without incorporation or rain within 2-3 days of applications</a:t>
            </a:r>
          </a:p>
        </p:txBody>
      </p:sp>
      <p:sp>
        <p:nvSpPr>
          <p:cNvPr id="3" name="TextBox 2">
            <a:extLst>
              <a:ext uri="{FF2B5EF4-FFF2-40B4-BE49-F238E27FC236}">
                <a16:creationId xmlns:a16="http://schemas.microsoft.com/office/drawing/2014/main" id="{E9005464-C51F-268D-5B01-01D692BD25ED}"/>
              </a:ext>
            </a:extLst>
          </p:cNvPr>
          <p:cNvSpPr txBox="1"/>
          <p:nvPr/>
        </p:nvSpPr>
        <p:spPr>
          <a:xfrm>
            <a:off x="3117690" y="5916688"/>
            <a:ext cx="5956619" cy="553998"/>
          </a:xfrm>
          <a:prstGeom prst="rect">
            <a:avLst/>
          </a:prstGeom>
          <a:noFill/>
          <a:ln w="38100">
            <a:solidFill>
              <a:schemeClr val="accent3"/>
            </a:solidFill>
          </a:ln>
        </p:spPr>
        <p:txBody>
          <a:bodyPr wrap="square">
            <a:spAutoFit/>
          </a:bodyPr>
          <a:lstStyle/>
          <a:p>
            <a:pPr marL="0" indent="0">
              <a:buClr>
                <a:schemeClr val="accent3"/>
              </a:buClr>
              <a:buNone/>
            </a:pPr>
            <a:r>
              <a:rPr lang="en-US" sz="3000" b="1" dirty="0"/>
              <a:t>Maximum loss= 20-30% of nitrogen</a:t>
            </a:r>
          </a:p>
        </p:txBody>
      </p:sp>
    </p:spTree>
    <p:extLst>
      <p:ext uri="{BB962C8B-B14F-4D97-AF65-F5344CB8AC3E}">
        <p14:creationId xmlns:p14="http://schemas.microsoft.com/office/powerpoint/2010/main" val="4270428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450"/>
            <a:ext cx="10515600" cy="906463"/>
          </a:xfrm>
        </p:spPr>
        <p:txBody>
          <a:bodyPr/>
          <a:lstStyle/>
          <a:p>
            <a:r>
              <a:rPr lang="en-US" b="1" dirty="0">
                <a:solidFill>
                  <a:schemeClr val="accent3"/>
                </a:solidFill>
                <a:latin typeface="+mn-lt"/>
              </a:rPr>
              <a:t>Nitrogen Placement: Multiple Applications</a:t>
            </a:r>
          </a:p>
        </p:txBody>
      </p:sp>
      <p:sp>
        <p:nvSpPr>
          <p:cNvPr id="7" name="Text Placeholder 2">
            <a:extLst>
              <a:ext uri="{FF2B5EF4-FFF2-40B4-BE49-F238E27FC236}">
                <a16:creationId xmlns:a16="http://schemas.microsoft.com/office/drawing/2014/main" id="{4FEEFF63-905F-1246-B0BA-708696A3CFC5}"/>
              </a:ext>
            </a:extLst>
          </p:cNvPr>
          <p:cNvSpPr txBox="1">
            <a:spLocks/>
          </p:cNvSpPr>
          <p:nvPr/>
        </p:nvSpPr>
        <p:spPr>
          <a:xfrm>
            <a:off x="998469" y="1628398"/>
            <a:ext cx="10515600" cy="2821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sz="3000" dirty="0"/>
              <a:t>MRTN based rate</a:t>
            </a:r>
          </a:p>
          <a:p>
            <a:pPr>
              <a:buClr>
                <a:schemeClr val="accent3"/>
              </a:buClr>
            </a:pPr>
            <a:r>
              <a:rPr lang="en-US" sz="3000" dirty="0"/>
              <a:t>Subtract manure and legume credits</a:t>
            </a:r>
          </a:p>
          <a:p>
            <a:pPr>
              <a:buClr>
                <a:schemeClr val="accent3"/>
              </a:buClr>
            </a:pPr>
            <a:r>
              <a:rPr lang="en-US" sz="3000" dirty="0"/>
              <a:t>Yield increases are not necessarily seen on medium/fine texture soils when compared to spring applied nitrogen</a:t>
            </a:r>
          </a:p>
          <a:p>
            <a:pPr>
              <a:buClr>
                <a:schemeClr val="accent3"/>
              </a:buClr>
            </a:pPr>
            <a:r>
              <a:rPr lang="en-US" sz="3000" dirty="0"/>
              <a:t>Reduces risk of nitrogen losses</a:t>
            </a:r>
          </a:p>
          <a:p>
            <a:pPr lvl="1">
              <a:buClr>
                <a:schemeClr val="accent1"/>
              </a:buClr>
            </a:pPr>
            <a:endParaRPr lang="en-US" dirty="0"/>
          </a:p>
        </p:txBody>
      </p:sp>
      <p:pic>
        <p:nvPicPr>
          <p:cNvPr id="4" name="Picture 3" descr="A tractor in a field&#10;&#10;Description automatically generated with low confidence">
            <a:extLst>
              <a:ext uri="{FF2B5EF4-FFF2-40B4-BE49-F238E27FC236}">
                <a16:creationId xmlns:a16="http://schemas.microsoft.com/office/drawing/2014/main" id="{5821D675-AD04-D54D-8091-96F071A10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105" y="4296862"/>
            <a:ext cx="3583596" cy="2387128"/>
          </a:xfrm>
          <a:prstGeom prst="rect">
            <a:avLst/>
          </a:prstGeom>
        </p:spPr>
      </p:pic>
      <p:pic>
        <p:nvPicPr>
          <p:cNvPr id="9" name="Picture 8" descr="A picture containing plant, green, grass, vegetable&#10;&#10;Description automatically generated">
            <a:extLst>
              <a:ext uri="{FF2B5EF4-FFF2-40B4-BE49-F238E27FC236}">
                <a16:creationId xmlns:a16="http://schemas.microsoft.com/office/drawing/2014/main" id="{81853B10-EED5-CF4B-91AB-1669C1618F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872149" y="4146257"/>
            <a:ext cx="3045279" cy="2030186"/>
          </a:xfrm>
          <a:prstGeom prst="rect">
            <a:avLst/>
          </a:prstGeom>
        </p:spPr>
      </p:pic>
    </p:spTree>
    <p:extLst>
      <p:ext uri="{BB962C8B-B14F-4D97-AF65-F5344CB8AC3E}">
        <p14:creationId xmlns:p14="http://schemas.microsoft.com/office/powerpoint/2010/main" val="2273521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a:xfrm>
            <a:off x="3886932" y="161787"/>
            <a:ext cx="4654217" cy="910466"/>
          </a:xfrm>
        </p:spPr>
        <p:txBody>
          <a:bodyPr>
            <a:normAutofit/>
          </a:bodyPr>
          <a:lstStyle/>
          <a:p>
            <a:r>
              <a:rPr lang="en-US" dirty="0">
                <a:ea typeface="Calibri Light"/>
                <a:cs typeface="Calibri Light"/>
              </a:rPr>
              <a:t>Nitrogen Resources </a:t>
            </a:r>
            <a:endParaRPr lang="en-US" dirty="0"/>
          </a:p>
        </p:txBody>
      </p:sp>
      <p:pic>
        <p:nvPicPr>
          <p:cNvPr id="5" name="Picture 4">
            <a:extLst>
              <a:ext uri="{FF2B5EF4-FFF2-40B4-BE49-F238E27FC236}">
                <a16:creationId xmlns:a16="http://schemas.microsoft.com/office/drawing/2014/main" id="{BF1D0C83-41C4-DB1C-2EB1-D545073C1431}"/>
              </a:ext>
            </a:extLst>
          </p:cNvPr>
          <p:cNvPicPr>
            <a:picLocks noChangeAspect="1"/>
          </p:cNvPicPr>
          <p:nvPr/>
        </p:nvPicPr>
        <p:blipFill>
          <a:blip r:embed="rId2"/>
          <a:stretch>
            <a:fillRect/>
          </a:stretch>
        </p:blipFill>
        <p:spPr>
          <a:xfrm>
            <a:off x="2513575" y="1326253"/>
            <a:ext cx="3582425" cy="4624430"/>
          </a:xfrm>
          <a:prstGeom prst="rect">
            <a:avLst/>
          </a:prstGeom>
        </p:spPr>
      </p:pic>
      <p:pic>
        <p:nvPicPr>
          <p:cNvPr id="9" name="Picture 8" descr="A book cover of a farm&#10;&#10;Description automatically generated">
            <a:extLst>
              <a:ext uri="{FF2B5EF4-FFF2-40B4-BE49-F238E27FC236}">
                <a16:creationId xmlns:a16="http://schemas.microsoft.com/office/drawing/2014/main" id="{C0C929DA-1B31-DFE2-9ABA-2F8801E8F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8253" y="1326253"/>
            <a:ext cx="3582424" cy="4624430"/>
          </a:xfrm>
          <a:prstGeom prst="rect">
            <a:avLst/>
          </a:prstGeom>
        </p:spPr>
      </p:pic>
    </p:spTree>
    <p:extLst>
      <p:ext uri="{BB962C8B-B14F-4D97-AF65-F5344CB8AC3E}">
        <p14:creationId xmlns:p14="http://schemas.microsoft.com/office/powerpoint/2010/main" val="1563970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996E-06ED-FD0E-D240-F2DC2560A00C}"/>
              </a:ext>
            </a:extLst>
          </p:cNvPr>
          <p:cNvSpPr>
            <a:spLocks noGrp="1"/>
          </p:cNvSpPr>
          <p:nvPr>
            <p:ph type="title" idx="4294967295"/>
          </p:nvPr>
        </p:nvSpPr>
        <p:spPr>
          <a:xfrm rot="20580323">
            <a:off x="1057932" y="1125003"/>
            <a:ext cx="2519635" cy="1543849"/>
          </a:xfrm>
        </p:spPr>
        <p:txBody>
          <a:bodyPr>
            <a:normAutofit/>
          </a:bodyPr>
          <a:lstStyle/>
          <a:p>
            <a:pPr algn="ctr"/>
            <a:r>
              <a:rPr lang="en-US" sz="4400" dirty="0">
                <a:latin typeface="Abadi" panose="020B0604020104020204" pitchFamily="34" charset="0"/>
              </a:rPr>
              <a:t>Thanks!</a:t>
            </a:r>
          </a:p>
        </p:txBody>
      </p:sp>
      <p:sp>
        <p:nvSpPr>
          <p:cNvPr id="3" name="Content Placeholder 2">
            <a:extLst>
              <a:ext uri="{FF2B5EF4-FFF2-40B4-BE49-F238E27FC236}">
                <a16:creationId xmlns:a16="http://schemas.microsoft.com/office/drawing/2014/main" id="{9BADA08A-B006-2D33-0BB5-22EB1ADFDB86}"/>
              </a:ext>
            </a:extLst>
          </p:cNvPr>
          <p:cNvSpPr>
            <a:spLocks noGrp="1"/>
          </p:cNvSpPr>
          <p:nvPr>
            <p:ph idx="4294967295"/>
          </p:nvPr>
        </p:nvSpPr>
        <p:spPr>
          <a:xfrm>
            <a:off x="2317750" y="3430609"/>
            <a:ext cx="7556500" cy="2836862"/>
          </a:xfrm>
        </p:spPr>
        <p:txBody>
          <a:bodyPr>
            <a:normAutofit fontScale="92500" lnSpcReduction="10000"/>
          </a:bodyPr>
          <a:lstStyle/>
          <a:p>
            <a:pPr marL="0" indent="0" algn="ctr">
              <a:buNone/>
            </a:pPr>
            <a:r>
              <a:rPr lang="en-US" dirty="0"/>
              <a:t>Name</a:t>
            </a:r>
          </a:p>
          <a:p>
            <a:pPr marL="0" indent="0" algn="ctr">
              <a:buNone/>
            </a:pPr>
            <a:r>
              <a:rPr lang="en-US" dirty="0"/>
              <a:t>Title</a:t>
            </a:r>
          </a:p>
          <a:p>
            <a:pPr marL="0" indent="0" algn="ctr">
              <a:buNone/>
            </a:pPr>
            <a:r>
              <a:rPr lang="en-US" dirty="0"/>
              <a:t>Nutrient and Pest Management (NPM) Program</a:t>
            </a:r>
          </a:p>
          <a:p>
            <a:pPr marL="0" indent="0" algn="ctr">
              <a:buNone/>
            </a:pPr>
            <a:r>
              <a:rPr lang="en-US"/>
              <a:t>UW-Madison Division </a:t>
            </a:r>
            <a:r>
              <a:rPr lang="en-US" dirty="0"/>
              <a:t>of Extension</a:t>
            </a:r>
          </a:p>
          <a:p>
            <a:endParaRPr lang="en-US" dirty="0"/>
          </a:p>
          <a:p>
            <a:pPr marL="0" indent="0" algn="ctr">
              <a:buNone/>
            </a:pPr>
            <a:r>
              <a:rPr lang="en-US" dirty="0"/>
              <a:t>Email: Phone:</a:t>
            </a:r>
          </a:p>
        </p:txBody>
      </p:sp>
      <p:sp>
        <p:nvSpPr>
          <p:cNvPr id="4" name="Title 1">
            <a:extLst>
              <a:ext uri="{FF2B5EF4-FFF2-40B4-BE49-F238E27FC236}">
                <a16:creationId xmlns:a16="http://schemas.microsoft.com/office/drawing/2014/main" id="{D4898410-B6AD-730B-9793-188CF095233C}"/>
              </a:ext>
            </a:extLst>
          </p:cNvPr>
          <p:cNvSpPr txBox="1">
            <a:spLocks/>
          </p:cNvSpPr>
          <p:nvPr/>
        </p:nvSpPr>
        <p:spPr>
          <a:xfrm>
            <a:off x="3946916" y="1462726"/>
            <a:ext cx="4708072" cy="1691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latin typeface="Abadi" panose="020B0604020104020204" pitchFamily="34" charset="0"/>
              </a:rPr>
              <a:t>Questions?</a:t>
            </a:r>
          </a:p>
        </p:txBody>
      </p:sp>
      <p:sp>
        <p:nvSpPr>
          <p:cNvPr id="5" name="Rectangle 4">
            <a:extLst>
              <a:ext uri="{FF2B5EF4-FFF2-40B4-BE49-F238E27FC236}">
                <a16:creationId xmlns:a16="http://schemas.microsoft.com/office/drawing/2014/main" id="{C790932A-30A4-1F0A-A3C9-008FA469BE5A}"/>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794C7C-F1ED-6D8D-0310-CBECDB39F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Tree>
    <p:extLst>
      <p:ext uri="{BB962C8B-B14F-4D97-AF65-F5344CB8AC3E}">
        <p14:creationId xmlns:p14="http://schemas.microsoft.com/office/powerpoint/2010/main" val="8047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D6B5FD4-60C1-E206-5B41-DB0C8A818237}"/>
              </a:ext>
            </a:extLst>
          </p:cNvPr>
          <p:cNvSpPr>
            <a:spLocks noGrp="1"/>
          </p:cNvSpPr>
          <p:nvPr>
            <p:ph idx="1"/>
          </p:nvPr>
        </p:nvSpPr>
        <p:spPr>
          <a:xfrm>
            <a:off x="838200" y="1825625"/>
            <a:ext cx="10515600" cy="4351338"/>
          </a:xfrm>
        </p:spPr>
        <p:txBody>
          <a:bodyPr/>
          <a:lstStyle/>
          <a:p>
            <a:r>
              <a:rPr lang="en-US" sz="3600" dirty="0">
                <a:solidFill>
                  <a:schemeClr val="bg1">
                    <a:lumMod val="65000"/>
                  </a:schemeClr>
                </a:solidFill>
              </a:rPr>
              <a:t>Biological fixation (symbiotic)</a:t>
            </a:r>
          </a:p>
          <a:p>
            <a:r>
              <a:rPr lang="en-US" sz="3600" dirty="0"/>
              <a:t>Chemical / industrial fixation</a:t>
            </a:r>
          </a:p>
          <a:p>
            <a:pPr>
              <a:buClr>
                <a:srgbClr val="009900"/>
              </a:buClr>
            </a:pPr>
            <a:endParaRPr lang="en-US" sz="3600" dirty="0"/>
          </a:p>
          <a:p>
            <a:pPr marL="0" indent="0">
              <a:buClr>
                <a:srgbClr val="009900"/>
              </a:buClr>
              <a:buNone/>
            </a:pPr>
            <a:r>
              <a:rPr lang="en-US" sz="3600" dirty="0"/>
              <a:t>	   Atmospheric N</a:t>
            </a:r>
            <a:r>
              <a:rPr lang="en-US" sz="3600" baseline="-25000" dirty="0"/>
              <a:t>2</a:t>
            </a:r>
            <a:r>
              <a:rPr lang="en-US" sz="3600" dirty="0"/>
              <a:t> + CH</a:t>
            </a:r>
            <a:r>
              <a:rPr lang="en-US" sz="3600" baseline="-25000" dirty="0"/>
              <a:t>4</a:t>
            </a:r>
            <a:r>
              <a:rPr lang="en-US" sz="3600" dirty="0"/>
              <a:t>	          		NH</a:t>
            </a:r>
            <a:r>
              <a:rPr lang="en-US" sz="3600" baseline="-25000" dirty="0"/>
              <a:t>3</a:t>
            </a:r>
          </a:p>
          <a:p>
            <a:pPr marL="0" indent="0">
              <a:buClr>
                <a:srgbClr val="009900"/>
              </a:buClr>
              <a:buNone/>
            </a:pPr>
            <a:endParaRPr lang="en-US" sz="3600" baseline="-25000" dirty="0"/>
          </a:p>
          <a:p>
            <a:pPr marL="0" indent="0">
              <a:buClr>
                <a:srgbClr val="009900"/>
              </a:buClr>
              <a:buNone/>
            </a:pPr>
            <a:endParaRPr lang="en-US" sz="3600" baseline="-25000" dirty="0"/>
          </a:p>
          <a:p>
            <a:pPr marL="0" lvl="0" indent="0">
              <a:buClr>
                <a:srgbClr val="009900"/>
              </a:buClr>
              <a:buNone/>
            </a:pPr>
            <a:r>
              <a:rPr lang="en-US" sz="3600" baseline="-25000" dirty="0"/>
              <a:t>	</a:t>
            </a:r>
            <a:r>
              <a:rPr lang="en-US" sz="3600" dirty="0"/>
              <a:t>		</a:t>
            </a:r>
            <a:r>
              <a:rPr lang="en-US" sz="3600" dirty="0">
                <a:solidFill>
                  <a:srgbClr val="000000"/>
                </a:solidFill>
              </a:rPr>
              <a:t>NH</a:t>
            </a:r>
            <a:r>
              <a:rPr lang="en-US" sz="3600" baseline="-25000" dirty="0">
                <a:solidFill>
                  <a:srgbClr val="000000"/>
                </a:solidFill>
              </a:rPr>
              <a:t>3			                           </a:t>
            </a:r>
            <a:r>
              <a:rPr lang="en-US" sz="3600" dirty="0">
                <a:solidFill>
                  <a:srgbClr val="000000"/>
                </a:solidFill>
              </a:rPr>
              <a:t>N fertilizers</a:t>
            </a:r>
          </a:p>
          <a:p>
            <a:pPr marL="0" indent="0">
              <a:buClr>
                <a:srgbClr val="009900"/>
              </a:buClr>
              <a:buNone/>
            </a:pPr>
            <a:endParaRPr lang="en-US" sz="3600" baseline="-25000" dirty="0"/>
          </a:p>
          <a:p>
            <a:pPr>
              <a:buClr>
                <a:srgbClr val="009900"/>
              </a:buClr>
            </a:pPr>
            <a:endParaRPr lang="en-US" sz="3600" dirty="0"/>
          </a:p>
          <a:p>
            <a:endParaRPr lang="en-US" dirty="0"/>
          </a:p>
        </p:txBody>
      </p:sp>
      <p:sp>
        <p:nvSpPr>
          <p:cNvPr id="5" name="TextBox 4">
            <a:extLst>
              <a:ext uri="{FF2B5EF4-FFF2-40B4-BE49-F238E27FC236}">
                <a16:creationId xmlns:a16="http://schemas.microsoft.com/office/drawing/2014/main" id="{E610C7E4-390F-B68A-056B-6968A9E7A96A}"/>
              </a:ext>
            </a:extLst>
          </p:cNvPr>
          <p:cNvSpPr txBox="1"/>
          <p:nvPr/>
        </p:nvSpPr>
        <p:spPr>
          <a:xfrm>
            <a:off x="5021767" y="4276707"/>
            <a:ext cx="16669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natural gas</a:t>
            </a:r>
          </a:p>
        </p:txBody>
      </p:sp>
      <p:sp>
        <p:nvSpPr>
          <p:cNvPr id="6" name="TextBox 5">
            <a:extLst>
              <a:ext uri="{FF2B5EF4-FFF2-40B4-BE49-F238E27FC236}">
                <a16:creationId xmlns:a16="http://schemas.microsoft.com/office/drawing/2014/main" id="{9B8AF6AC-2467-7D63-7675-7218F06A760A}"/>
              </a:ext>
            </a:extLst>
          </p:cNvPr>
          <p:cNvSpPr txBox="1"/>
          <p:nvPr/>
        </p:nvSpPr>
        <p:spPr>
          <a:xfrm>
            <a:off x="8729269" y="4276708"/>
            <a:ext cx="1666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ammonia</a:t>
            </a:r>
          </a:p>
        </p:txBody>
      </p:sp>
      <p:sp>
        <p:nvSpPr>
          <p:cNvPr id="7" name="TextBox 6">
            <a:extLst>
              <a:ext uri="{FF2B5EF4-FFF2-40B4-BE49-F238E27FC236}">
                <a16:creationId xmlns:a16="http://schemas.microsoft.com/office/drawing/2014/main" id="{679ADE6B-4F4A-E335-1327-6888F7D46A94}"/>
              </a:ext>
            </a:extLst>
          </p:cNvPr>
          <p:cNvSpPr txBox="1"/>
          <p:nvPr/>
        </p:nvSpPr>
        <p:spPr>
          <a:xfrm>
            <a:off x="3270886" y="5715298"/>
            <a:ext cx="1666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ammonia</a:t>
            </a:r>
          </a:p>
        </p:txBody>
      </p:sp>
      <p:cxnSp>
        <p:nvCxnSpPr>
          <p:cNvPr id="3" name="Straight Arrow Connector 2">
            <a:extLst>
              <a:ext uri="{FF2B5EF4-FFF2-40B4-BE49-F238E27FC236}">
                <a16:creationId xmlns:a16="http://schemas.microsoft.com/office/drawing/2014/main" id="{76D51A1D-6D0A-840C-2EE7-AAFA76D8F773}"/>
              </a:ext>
            </a:extLst>
          </p:cNvPr>
          <p:cNvCxnSpPr>
            <a:cxnSpLocks/>
          </p:cNvCxnSpPr>
          <p:nvPr/>
        </p:nvCxnSpPr>
        <p:spPr>
          <a:xfrm>
            <a:off x="6569639" y="3974787"/>
            <a:ext cx="215963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A759ABD6-8239-1967-4FF2-2813A8336BBB}"/>
              </a:ext>
            </a:extLst>
          </p:cNvPr>
          <p:cNvCxnSpPr>
            <a:cxnSpLocks/>
          </p:cNvCxnSpPr>
          <p:nvPr/>
        </p:nvCxnSpPr>
        <p:spPr>
          <a:xfrm>
            <a:off x="4889151" y="5509672"/>
            <a:ext cx="3046535"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0" name="Title 9">
            <a:extLst>
              <a:ext uri="{FF2B5EF4-FFF2-40B4-BE49-F238E27FC236}">
                <a16:creationId xmlns:a16="http://schemas.microsoft.com/office/drawing/2014/main" id="{0D46CB0F-3649-38ED-2724-AFB1F654B9FF}"/>
              </a:ext>
            </a:extLst>
          </p:cNvPr>
          <p:cNvSpPr>
            <a:spLocks noGrp="1"/>
          </p:cNvSpPr>
          <p:nvPr>
            <p:ph type="title"/>
          </p:nvPr>
        </p:nvSpPr>
        <p:spPr/>
        <p:txBody>
          <a:bodyPr/>
          <a:lstStyle/>
          <a:p>
            <a:r>
              <a:rPr lang="en-US" dirty="0"/>
              <a:t>Nitrogen Reactions</a:t>
            </a:r>
          </a:p>
        </p:txBody>
      </p:sp>
    </p:spTree>
    <p:extLst>
      <p:ext uri="{BB962C8B-B14F-4D97-AF65-F5344CB8AC3E}">
        <p14:creationId xmlns:p14="http://schemas.microsoft.com/office/powerpoint/2010/main" val="2751680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CA24F5F-4DED-0476-465A-D814B387A661}"/>
              </a:ext>
            </a:extLst>
          </p:cNvPr>
          <p:cNvSpPr>
            <a:spLocks noGrp="1"/>
          </p:cNvSpPr>
          <p:nvPr>
            <p:ph idx="1"/>
          </p:nvPr>
        </p:nvSpPr>
        <p:spPr>
          <a:xfrm>
            <a:off x="838200" y="1825625"/>
            <a:ext cx="10515600" cy="4351338"/>
          </a:xfrm>
        </p:spPr>
        <p:txBody>
          <a:bodyPr/>
          <a:lstStyle/>
          <a:p>
            <a:r>
              <a:rPr lang="en-US" sz="3600" dirty="0">
                <a:solidFill>
                  <a:schemeClr val="bg1">
                    <a:lumMod val="65000"/>
                  </a:schemeClr>
                </a:solidFill>
              </a:rPr>
              <a:t>Biological fixation (symbiotic)</a:t>
            </a:r>
          </a:p>
          <a:p>
            <a:r>
              <a:rPr lang="en-US" sz="3600" dirty="0">
                <a:solidFill>
                  <a:schemeClr val="bg1">
                    <a:lumMod val="65000"/>
                  </a:schemeClr>
                </a:solidFill>
              </a:rPr>
              <a:t>Chemical / industrial fixation</a:t>
            </a:r>
          </a:p>
          <a:p>
            <a:r>
              <a:rPr lang="en-US" sz="3600" dirty="0"/>
              <a:t>Mineralization (ammonification)</a:t>
            </a:r>
          </a:p>
          <a:p>
            <a:pPr>
              <a:buClr>
                <a:srgbClr val="009900"/>
              </a:buClr>
            </a:pPr>
            <a:endParaRPr lang="en-US" sz="3600" dirty="0"/>
          </a:p>
          <a:p>
            <a:pPr marL="0" indent="0">
              <a:buClr>
                <a:srgbClr val="009900"/>
              </a:buClr>
              <a:buNone/>
            </a:pPr>
            <a:r>
              <a:rPr lang="en-US" sz="3600" dirty="0"/>
              <a:t>		 Soil Organic N 	    		     NH</a:t>
            </a:r>
            <a:r>
              <a:rPr lang="en-US" sz="3600" baseline="-25000" dirty="0"/>
              <a:t>4</a:t>
            </a:r>
            <a:r>
              <a:rPr lang="en-US" sz="3600" baseline="30000" dirty="0"/>
              <a:t>+ </a:t>
            </a:r>
            <a:r>
              <a:rPr lang="en-US" sz="3600" dirty="0"/>
              <a:t>- N</a:t>
            </a:r>
          </a:p>
          <a:p>
            <a:pPr marL="0" indent="0">
              <a:buClr>
                <a:srgbClr val="009900"/>
              </a:buClr>
              <a:buNone/>
            </a:pPr>
            <a:endParaRPr lang="en-US" sz="3600" baseline="-25000" dirty="0"/>
          </a:p>
          <a:p>
            <a:pPr marL="0" lvl="0" indent="0">
              <a:buClr>
                <a:srgbClr val="009900"/>
              </a:buClr>
              <a:buNone/>
            </a:pPr>
            <a:r>
              <a:rPr lang="en-US" sz="3600" baseline="-25000" dirty="0"/>
              <a:t>	</a:t>
            </a:r>
            <a:r>
              <a:rPr lang="en-US" sz="3600" dirty="0"/>
              <a:t>		</a:t>
            </a:r>
            <a:r>
              <a:rPr lang="en-US" sz="3600" baseline="-25000" dirty="0">
                <a:solidFill>
                  <a:srgbClr val="000000"/>
                </a:solidFill>
              </a:rPr>
              <a:t>		</a:t>
            </a:r>
            <a:endParaRPr lang="en-US" sz="3600" dirty="0">
              <a:solidFill>
                <a:srgbClr val="000000"/>
              </a:solidFill>
            </a:endParaRPr>
          </a:p>
          <a:p>
            <a:pPr marL="0" indent="0">
              <a:buClr>
                <a:srgbClr val="009900"/>
              </a:buClr>
              <a:buNone/>
            </a:pPr>
            <a:endParaRPr lang="en-US" sz="3600" baseline="-25000" dirty="0"/>
          </a:p>
          <a:p>
            <a:pPr>
              <a:buClr>
                <a:srgbClr val="009900"/>
              </a:buClr>
            </a:pPr>
            <a:endParaRPr lang="en-US" sz="3600" dirty="0"/>
          </a:p>
          <a:p>
            <a:endParaRPr lang="en-US" dirty="0"/>
          </a:p>
        </p:txBody>
      </p:sp>
      <p:sp>
        <p:nvSpPr>
          <p:cNvPr id="5" name="TextBox 4">
            <a:extLst>
              <a:ext uri="{FF2B5EF4-FFF2-40B4-BE49-F238E27FC236}">
                <a16:creationId xmlns:a16="http://schemas.microsoft.com/office/drawing/2014/main" id="{7A7C17CF-2DC4-C457-2DC9-2FDBB997CAE2}"/>
              </a:ext>
            </a:extLst>
          </p:cNvPr>
          <p:cNvSpPr txBox="1"/>
          <p:nvPr/>
        </p:nvSpPr>
        <p:spPr>
          <a:xfrm>
            <a:off x="8795066" y="4893857"/>
            <a:ext cx="1666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ammonium</a:t>
            </a:r>
          </a:p>
        </p:txBody>
      </p:sp>
      <p:sp>
        <p:nvSpPr>
          <p:cNvPr id="6" name="Rectangle 5">
            <a:extLst>
              <a:ext uri="{FF2B5EF4-FFF2-40B4-BE49-F238E27FC236}">
                <a16:creationId xmlns:a16="http://schemas.microsoft.com/office/drawing/2014/main" id="{2E99A654-5EE3-87A4-AE88-AA87AD97FC04}"/>
              </a:ext>
            </a:extLst>
          </p:cNvPr>
          <p:cNvSpPr>
            <a:spLocks noChangeArrowheads="1"/>
          </p:cNvSpPr>
          <p:nvPr/>
        </p:nvSpPr>
        <p:spPr bwMode="auto">
          <a:xfrm>
            <a:off x="4128497" y="5620613"/>
            <a:ext cx="4263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663300"/>
                </a:solidFill>
                <a:effectLst/>
                <a:uLnTx/>
                <a:uFillTx/>
                <a:latin typeface="Times New Roman" panose="02020603050405020304" pitchFamily="18" charset="0"/>
                <a:ea typeface="+mn-ea"/>
                <a:cs typeface="+mn-cs"/>
              </a:rPr>
              <a:t>(Soil Temp. &gt; 50 degrees F)</a:t>
            </a:r>
          </a:p>
        </p:txBody>
      </p:sp>
      <p:cxnSp>
        <p:nvCxnSpPr>
          <p:cNvPr id="3" name="Straight Arrow Connector 2">
            <a:extLst>
              <a:ext uri="{FF2B5EF4-FFF2-40B4-BE49-F238E27FC236}">
                <a16:creationId xmlns:a16="http://schemas.microsoft.com/office/drawing/2014/main" id="{068B3D0C-D975-24D1-DF2F-AEDFAAD745AC}"/>
              </a:ext>
            </a:extLst>
          </p:cNvPr>
          <p:cNvCxnSpPr>
            <a:cxnSpLocks/>
          </p:cNvCxnSpPr>
          <p:nvPr/>
        </p:nvCxnSpPr>
        <p:spPr>
          <a:xfrm>
            <a:off x="5932714" y="4606159"/>
            <a:ext cx="2318657"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8" name="Title 7">
            <a:extLst>
              <a:ext uri="{FF2B5EF4-FFF2-40B4-BE49-F238E27FC236}">
                <a16:creationId xmlns:a16="http://schemas.microsoft.com/office/drawing/2014/main" id="{3B462C95-6DAE-0DE6-BFEF-8BCB653FDD5B}"/>
              </a:ext>
            </a:extLst>
          </p:cNvPr>
          <p:cNvSpPr>
            <a:spLocks noGrp="1"/>
          </p:cNvSpPr>
          <p:nvPr>
            <p:ph type="title"/>
          </p:nvPr>
        </p:nvSpPr>
        <p:spPr/>
        <p:txBody>
          <a:bodyPr/>
          <a:lstStyle/>
          <a:p>
            <a:r>
              <a:rPr lang="en-US" dirty="0"/>
              <a:t>Nitrogen Reactions</a:t>
            </a:r>
          </a:p>
        </p:txBody>
      </p:sp>
    </p:spTree>
    <p:extLst>
      <p:ext uri="{BB962C8B-B14F-4D97-AF65-F5344CB8AC3E}">
        <p14:creationId xmlns:p14="http://schemas.microsoft.com/office/powerpoint/2010/main" val="265247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8CAD827-F046-6913-6456-7827A1BF8832}"/>
              </a:ext>
            </a:extLst>
          </p:cNvPr>
          <p:cNvSpPr>
            <a:spLocks noGrp="1"/>
          </p:cNvSpPr>
          <p:nvPr>
            <p:ph idx="1"/>
          </p:nvPr>
        </p:nvSpPr>
        <p:spPr>
          <a:xfrm>
            <a:off x="1041398" y="1300162"/>
            <a:ext cx="10515600" cy="4351338"/>
          </a:xfrm>
        </p:spPr>
        <p:txBody>
          <a:bodyPr>
            <a:normAutofit lnSpcReduction="10000"/>
          </a:bodyPr>
          <a:lstStyle/>
          <a:p>
            <a:r>
              <a:rPr lang="en-US" sz="3600" dirty="0">
                <a:solidFill>
                  <a:schemeClr val="bg1">
                    <a:lumMod val="65000"/>
                  </a:schemeClr>
                </a:solidFill>
              </a:rPr>
              <a:t>Biological fixation (symbiotic)</a:t>
            </a:r>
          </a:p>
          <a:p>
            <a:r>
              <a:rPr lang="en-US" sz="3600" dirty="0">
                <a:solidFill>
                  <a:schemeClr val="bg1">
                    <a:lumMod val="65000"/>
                  </a:schemeClr>
                </a:solidFill>
              </a:rPr>
              <a:t>Chemical / industrial fixation</a:t>
            </a:r>
          </a:p>
          <a:p>
            <a:r>
              <a:rPr lang="en-US" sz="3600" dirty="0">
                <a:solidFill>
                  <a:schemeClr val="bg1">
                    <a:lumMod val="65000"/>
                  </a:schemeClr>
                </a:solidFill>
              </a:rPr>
              <a:t>Mineralization (ammonification)</a:t>
            </a:r>
          </a:p>
          <a:p>
            <a:r>
              <a:rPr lang="en-US" sz="3600" dirty="0"/>
              <a:t>Nitrification</a:t>
            </a:r>
          </a:p>
          <a:p>
            <a:pPr marL="0" indent="0">
              <a:buClr>
                <a:srgbClr val="009900"/>
              </a:buClr>
              <a:buNone/>
            </a:pPr>
            <a:endParaRPr lang="en-US" sz="2800" dirty="0"/>
          </a:p>
          <a:p>
            <a:pPr marL="0" indent="0">
              <a:buClr>
                <a:srgbClr val="009900"/>
              </a:buClr>
              <a:buNone/>
            </a:pPr>
            <a:r>
              <a:rPr lang="en-US" sz="3600" dirty="0"/>
              <a:t>		NH</a:t>
            </a:r>
            <a:r>
              <a:rPr lang="en-US" sz="3600" baseline="-25000" dirty="0"/>
              <a:t>4</a:t>
            </a:r>
            <a:r>
              <a:rPr lang="en-US" sz="3600" baseline="30000" dirty="0"/>
              <a:t>+ 			</a:t>
            </a:r>
            <a:r>
              <a:rPr lang="en-US" sz="3600" dirty="0"/>
              <a:t>		NO</a:t>
            </a:r>
            <a:r>
              <a:rPr lang="en-US" sz="3600" baseline="-25000" dirty="0"/>
              <a:t>2</a:t>
            </a:r>
            <a:r>
              <a:rPr lang="en-US" sz="3600" baseline="30000" dirty="0"/>
              <a:t>-</a:t>
            </a:r>
            <a:r>
              <a:rPr lang="en-US" sz="3600" dirty="0"/>
              <a:t> + H</a:t>
            </a:r>
            <a:r>
              <a:rPr lang="en-US" sz="3600" baseline="30000" dirty="0"/>
              <a:t>+</a:t>
            </a:r>
          </a:p>
          <a:p>
            <a:pPr marL="0" indent="0">
              <a:buClr>
                <a:srgbClr val="009900"/>
              </a:buClr>
              <a:buNone/>
            </a:pPr>
            <a:endParaRPr lang="en-US" sz="3600" baseline="-25000" dirty="0"/>
          </a:p>
          <a:p>
            <a:pPr marL="0" lvl="0" indent="0">
              <a:buClr>
                <a:srgbClr val="009900"/>
              </a:buClr>
              <a:buNone/>
            </a:pPr>
            <a:r>
              <a:rPr lang="en-US" sz="3600" baseline="-25000" dirty="0"/>
              <a:t>	</a:t>
            </a:r>
            <a:r>
              <a:rPr lang="en-US" sz="3600" dirty="0"/>
              <a:t>	</a:t>
            </a:r>
            <a:r>
              <a:rPr lang="en-US" sz="3600" dirty="0">
                <a:solidFill>
                  <a:srgbClr val="000000"/>
                </a:solidFill>
              </a:rPr>
              <a:t>NO</a:t>
            </a:r>
            <a:r>
              <a:rPr lang="en-US" sz="3600" baseline="-25000" dirty="0">
                <a:solidFill>
                  <a:srgbClr val="000000"/>
                </a:solidFill>
              </a:rPr>
              <a:t>2</a:t>
            </a:r>
            <a:r>
              <a:rPr lang="en-US" sz="3600" baseline="30000" dirty="0">
                <a:solidFill>
                  <a:srgbClr val="000000"/>
                </a:solidFill>
              </a:rPr>
              <a:t>- </a:t>
            </a:r>
            <a:r>
              <a:rPr lang="en-US" sz="3600" dirty="0"/>
              <a:t>	</a:t>
            </a:r>
            <a:r>
              <a:rPr lang="en-US" sz="3600" baseline="-25000" dirty="0">
                <a:solidFill>
                  <a:srgbClr val="000000"/>
                </a:solidFill>
              </a:rPr>
              <a:t>			</a:t>
            </a:r>
            <a:r>
              <a:rPr lang="en-US" sz="3600" dirty="0">
                <a:solidFill>
                  <a:srgbClr val="000000"/>
                </a:solidFill>
              </a:rPr>
              <a:t>             NO</a:t>
            </a:r>
            <a:r>
              <a:rPr lang="en-US" sz="3600" baseline="-25000" dirty="0">
                <a:solidFill>
                  <a:srgbClr val="000000"/>
                </a:solidFill>
              </a:rPr>
              <a:t>3</a:t>
            </a:r>
            <a:r>
              <a:rPr lang="en-US" sz="3600" baseline="30000" dirty="0">
                <a:solidFill>
                  <a:srgbClr val="000000"/>
                </a:solidFill>
              </a:rPr>
              <a:t>- </a:t>
            </a:r>
            <a:r>
              <a:rPr lang="en-US" sz="3600" baseline="-25000" dirty="0">
                <a:solidFill>
                  <a:srgbClr val="000000"/>
                </a:solidFill>
              </a:rPr>
              <a:t>	</a:t>
            </a:r>
            <a:endParaRPr lang="en-US" sz="3600" dirty="0">
              <a:solidFill>
                <a:srgbClr val="000000"/>
              </a:solidFill>
            </a:endParaRPr>
          </a:p>
          <a:p>
            <a:pPr marL="0" indent="0">
              <a:buClr>
                <a:srgbClr val="009900"/>
              </a:buClr>
              <a:buNone/>
            </a:pPr>
            <a:endParaRPr lang="en-US" sz="3600" baseline="-25000" dirty="0"/>
          </a:p>
          <a:p>
            <a:pPr>
              <a:buClr>
                <a:srgbClr val="009900"/>
              </a:buClr>
            </a:pPr>
            <a:endParaRPr lang="en-US" sz="3600" dirty="0"/>
          </a:p>
          <a:p>
            <a:endParaRPr lang="en-US" dirty="0"/>
          </a:p>
        </p:txBody>
      </p:sp>
      <p:sp>
        <p:nvSpPr>
          <p:cNvPr id="5" name="TextBox 4">
            <a:extLst>
              <a:ext uri="{FF2B5EF4-FFF2-40B4-BE49-F238E27FC236}">
                <a16:creationId xmlns:a16="http://schemas.microsoft.com/office/drawing/2014/main" id="{25EA63DB-0135-DD7B-F43F-86251BEEB76A}"/>
              </a:ext>
            </a:extLst>
          </p:cNvPr>
          <p:cNvSpPr txBox="1"/>
          <p:nvPr/>
        </p:nvSpPr>
        <p:spPr>
          <a:xfrm>
            <a:off x="2314853" y="4451524"/>
            <a:ext cx="1908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ammonium</a:t>
            </a:r>
          </a:p>
        </p:txBody>
      </p:sp>
      <p:sp>
        <p:nvSpPr>
          <p:cNvPr id="6" name="TextBox 5">
            <a:extLst>
              <a:ext uri="{FF2B5EF4-FFF2-40B4-BE49-F238E27FC236}">
                <a16:creationId xmlns:a16="http://schemas.microsoft.com/office/drawing/2014/main" id="{AAA0F2B7-CE25-3F2D-838B-F2888A59379F}"/>
              </a:ext>
            </a:extLst>
          </p:cNvPr>
          <p:cNvSpPr txBox="1"/>
          <p:nvPr/>
        </p:nvSpPr>
        <p:spPr>
          <a:xfrm>
            <a:off x="5111911" y="4554163"/>
            <a:ext cx="1908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soil bacteria</a:t>
            </a:r>
          </a:p>
        </p:txBody>
      </p:sp>
      <p:sp>
        <p:nvSpPr>
          <p:cNvPr id="7" name="TextBox 6">
            <a:extLst>
              <a:ext uri="{FF2B5EF4-FFF2-40B4-BE49-F238E27FC236}">
                <a16:creationId xmlns:a16="http://schemas.microsoft.com/office/drawing/2014/main" id="{0470488F-BC95-1B5B-8E74-72DD86C28A2E}"/>
              </a:ext>
            </a:extLst>
          </p:cNvPr>
          <p:cNvSpPr txBox="1"/>
          <p:nvPr/>
        </p:nvSpPr>
        <p:spPr>
          <a:xfrm>
            <a:off x="2504672" y="5425627"/>
            <a:ext cx="1666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nitrite</a:t>
            </a:r>
          </a:p>
        </p:txBody>
      </p:sp>
      <p:sp>
        <p:nvSpPr>
          <p:cNvPr id="8" name="TextBox 7">
            <a:extLst>
              <a:ext uri="{FF2B5EF4-FFF2-40B4-BE49-F238E27FC236}">
                <a16:creationId xmlns:a16="http://schemas.microsoft.com/office/drawing/2014/main" id="{7A862A9D-971B-709A-0656-C464759AC5DC}"/>
              </a:ext>
            </a:extLst>
          </p:cNvPr>
          <p:cNvSpPr txBox="1"/>
          <p:nvPr/>
        </p:nvSpPr>
        <p:spPr>
          <a:xfrm>
            <a:off x="7836669" y="4451525"/>
            <a:ext cx="1666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nitrite</a:t>
            </a:r>
          </a:p>
        </p:txBody>
      </p:sp>
      <p:sp>
        <p:nvSpPr>
          <p:cNvPr id="9" name="TextBox 8">
            <a:extLst>
              <a:ext uri="{FF2B5EF4-FFF2-40B4-BE49-F238E27FC236}">
                <a16:creationId xmlns:a16="http://schemas.microsoft.com/office/drawing/2014/main" id="{AC09D9B5-E9B0-80D9-CE87-6979F208E359}"/>
              </a:ext>
            </a:extLst>
          </p:cNvPr>
          <p:cNvSpPr txBox="1"/>
          <p:nvPr/>
        </p:nvSpPr>
        <p:spPr>
          <a:xfrm>
            <a:off x="8293869" y="5420667"/>
            <a:ext cx="1666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nitrate</a:t>
            </a:r>
          </a:p>
        </p:txBody>
      </p:sp>
      <p:sp>
        <p:nvSpPr>
          <p:cNvPr id="10" name="Rectangle 5">
            <a:extLst>
              <a:ext uri="{FF2B5EF4-FFF2-40B4-BE49-F238E27FC236}">
                <a16:creationId xmlns:a16="http://schemas.microsoft.com/office/drawing/2014/main" id="{7DF02400-B19F-120C-BCB8-EBB92F4093E9}"/>
              </a:ext>
            </a:extLst>
          </p:cNvPr>
          <p:cNvSpPr>
            <a:spLocks noChangeArrowheads="1"/>
          </p:cNvSpPr>
          <p:nvPr/>
        </p:nvSpPr>
        <p:spPr bwMode="auto">
          <a:xfrm>
            <a:off x="4256102" y="5929276"/>
            <a:ext cx="3679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663300"/>
                </a:solidFill>
                <a:effectLst/>
                <a:uLnTx/>
                <a:uFillTx/>
                <a:latin typeface="Times New Roman" panose="02020603050405020304" pitchFamily="18" charset="0"/>
                <a:ea typeface="+mn-ea"/>
                <a:cs typeface="+mn-cs"/>
              </a:rPr>
              <a:t>(Soil Temp. &gt; 50 degrees F)</a:t>
            </a:r>
          </a:p>
        </p:txBody>
      </p:sp>
      <p:cxnSp>
        <p:nvCxnSpPr>
          <p:cNvPr id="3" name="Straight Arrow Connector 2">
            <a:extLst>
              <a:ext uri="{FF2B5EF4-FFF2-40B4-BE49-F238E27FC236}">
                <a16:creationId xmlns:a16="http://schemas.microsoft.com/office/drawing/2014/main" id="{DECA5256-2E4F-5B47-5DE7-2D00BE66FF96}"/>
              </a:ext>
            </a:extLst>
          </p:cNvPr>
          <p:cNvCxnSpPr>
            <a:cxnSpLocks/>
          </p:cNvCxnSpPr>
          <p:nvPr/>
        </p:nvCxnSpPr>
        <p:spPr>
          <a:xfrm>
            <a:off x="4256102" y="4275956"/>
            <a:ext cx="3905114"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ACC44E14-AD57-0C11-1961-F447BEE31E92}"/>
              </a:ext>
            </a:extLst>
          </p:cNvPr>
          <p:cNvCxnSpPr>
            <a:cxnSpLocks/>
          </p:cNvCxnSpPr>
          <p:nvPr/>
        </p:nvCxnSpPr>
        <p:spPr>
          <a:xfrm>
            <a:off x="4257752" y="5293604"/>
            <a:ext cx="3905114"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3" name="Title 12">
            <a:extLst>
              <a:ext uri="{FF2B5EF4-FFF2-40B4-BE49-F238E27FC236}">
                <a16:creationId xmlns:a16="http://schemas.microsoft.com/office/drawing/2014/main" id="{794583EA-07D1-2AA6-E99F-4F3626CB88B4}"/>
              </a:ext>
            </a:extLst>
          </p:cNvPr>
          <p:cNvSpPr>
            <a:spLocks noGrp="1"/>
          </p:cNvSpPr>
          <p:nvPr>
            <p:ph type="title"/>
          </p:nvPr>
        </p:nvSpPr>
        <p:spPr>
          <a:xfrm>
            <a:off x="3932149" y="389696"/>
            <a:ext cx="4327696" cy="910466"/>
          </a:xfrm>
        </p:spPr>
        <p:txBody>
          <a:bodyPr/>
          <a:lstStyle/>
          <a:p>
            <a:r>
              <a:rPr lang="en-US" dirty="0"/>
              <a:t>Nitrogen Reactions</a:t>
            </a:r>
          </a:p>
        </p:txBody>
      </p:sp>
    </p:spTree>
    <p:extLst>
      <p:ext uri="{BB962C8B-B14F-4D97-AF65-F5344CB8AC3E}">
        <p14:creationId xmlns:p14="http://schemas.microsoft.com/office/powerpoint/2010/main" val="1624896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 NMFE opening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Nitrogen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4035</Words>
  <Application>Microsoft Macintosh PowerPoint</Application>
  <PresentationFormat>Widescreen</PresentationFormat>
  <Paragraphs>525</Paragraphs>
  <Slides>65</Slides>
  <Notes>47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Abadi</vt:lpstr>
      <vt:lpstr>Arial</vt:lpstr>
      <vt:lpstr>Calibri</vt:lpstr>
      <vt:lpstr>Calibri Light</vt:lpstr>
      <vt:lpstr>Segoe UI</vt:lpstr>
      <vt:lpstr>Times New Roman</vt:lpstr>
      <vt:lpstr>1 NMFE opening template</vt:lpstr>
      <vt:lpstr>4_Nitrogen template</vt:lpstr>
      <vt:lpstr>Nitrogen Management</vt:lpstr>
      <vt:lpstr>Following Along in Fast Facts?  </vt:lpstr>
      <vt:lpstr>Function in Plants</vt:lpstr>
      <vt:lpstr>Function in Plants</vt:lpstr>
      <vt:lpstr>The Nitrogen Cycle</vt:lpstr>
      <vt:lpstr>Nitrogen Reactions</vt:lpstr>
      <vt:lpstr>Nitrogen Reactions</vt:lpstr>
      <vt:lpstr>Nitrogen Reactions</vt:lpstr>
      <vt:lpstr>Nitrogen Reactions</vt:lpstr>
      <vt:lpstr>Nitrogen Reactions</vt:lpstr>
      <vt:lpstr>Carbon:Nitrogen Ratio Effects on N Release</vt:lpstr>
      <vt:lpstr>Nitrogen Reactions</vt:lpstr>
      <vt:lpstr>Nitrogen Loss:  Denitrification  </vt:lpstr>
      <vt:lpstr>Nitrogen Loss:  Leaching  </vt:lpstr>
      <vt:lpstr>Nitrogen Loss:  Ammonia Volatilization  </vt:lpstr>
      <vt:lpstr>Nitrogen Recommendations and Crediting</vt:lpstr>
      <vt:lpstr>Goals of Nitrogen Management</vt:lpstr>
      <vt:lpstr>Economic Optimum N Rate (EONR)</vt:lpstr>
      <vt:lpstr>UW Nitrogen Recommendations for Corn</vt:lpstr>
      <vt:lpstr>Price Adjusted N Guidelines for Corn</vt:lpstr>
      <vt:lpstr>Determining MRTN Example</vt:lpstr>
      <vt:lpstr>PowerPoint Presentation</vt:lpstr>
      <vt:lpstr>PowerPoint Presentation</vt:lpstr>
      <vt:lpstr>PowerPoint Presentation</vt:lpstr>
      <vt:lpstr>Manure Nitrogen Considerations</vt:lpstr>
      <vt:lpstr>Manure considerations</vt:lpstr>
      <vt:lpstr>Need to Properly Credit Manure Nutrients</vt:lpstr>
      <vt:lpstr>PowerPoint Presentation</vt:lpstr>
      <vt:lpstr>Legume Nitrogen Considerations</vt:lpstr>
      <vt:lpstr>Legumes and the biological fixation of Nitrogen</vt:lpstr>
      <vt:lpstr>Legumes</vt:lpstr>
      <vt:lpstr>PowerPoint Presentation</vt:lpstr>
      <vt:lpstr>What about soybeans?</vt:lpstr>
      <vt:lpstr>N crediting example</vt:lpstr>
      <vt:lpstr>Nutrient Crediting – Corn Silage</vt:lpstr>
      <vt:lpstr>Other Nitrogen Credit Considerations</vt:lpstr>
      <vt:lpstr>Adjusting Base Nitrogen Recommendations</vt:lpstr>
      <vt:lpstr>Soil Nitrate Tests for Corn </vt:lpstr>
      <vt:lpstr>Preplant Soil Nitrate Test (PPNT)</vt:lpstr>
      <vt:lpstr>Pre-Sidedress Soil Nitrate Test (PSNT)</vt:lpstr>
      <vt:lpstr>Using Soil Nitrate Tests: Corn after Corn </vt:lpstr>
      <vt:lpstr>Using Soil Nitrate Tests: Manured Sites</vt:lpstr>
      <vt:lpstr>Additional Nitrogen Tests</vt:lpstr>
      <vt:lpstr>Managing Nitrogen Applications</vt:lpstr>
      <vt:lpstr>Nitrogen Fertilizers</vt:lpstr>
      <vt:lpstr>Nitrogen Fertilizers</vt:lpstr>
      <vt:lpstr>Nitrogen Fertilizers: Differences in Effectiveness?</vt:lpstr>
      <vt:lpstr>Nitrogen Application Rate</vt:lpstr>
      <vt:lpstr>Fertilizer Blends</vt:lpstr>
      <vt:lpstr>Fertilizer Blends Math Example</vt:lpstr>
      <vt:lpstr>Fertilizer Calculator Available</vt:lpstr>
      <vt:lpstr>N Uptake and Loss Potential</vt:lpstr>
      <vt:lpstr>When to apply Nitrogen in Wisconsin?</vt:lpstr>
      <vt:lpstr>Nitrogen Uptake in Corn Example</vt:lpstr>
      <vt:lpstr>When to apply Nitrogen in via Manure?</vt:lpstr>
      <vt:lpstr>Nitrogen Application Restrictions</vt:lpstr>
      <vt:lpstr>Nitrogen Application Restrictions: SnapPlus</vt:lpstr>
      <vt:lpstr>Economic and Environmental Considerations of N Application Methods</vt:lpstr>
      <vt:lpstr>Nitrogen Placement: Surface and Foliar</vt:lpstr>
      <vt:lpstr>Injection/Subsurface Considerations</vt:lpstr>
      <vt:lpstr>Nitrogen Placement: Broadcast and Band</vt:lpstr>
      <vt:lpstr>Nitrogen Placement: Incorporation</vt:lpstr>
      <vt:lpstr>Nitrogen Placement: Multiple Applications</vt:lpstr>
      <vt:lpstr>Nitrogen Resources </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Mimi Broeske</dc:creator>
  <cp:lastModifiedBy>Megan Sankey</cp:lastModifiedBy>
  <cp:revision>44</cp:revision>
  <dcterms:created xsi:type="dcterms:W3CDTF">2023-11-10T17:34:31Z</dcterms:created>
  <dcterms:modified xsi:type="dcterms:W3CDTF">2025-02-10T15:04:00Z</dcterms:modified>
</cp:coreProperties>
</file>