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tags/tag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tags/tag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2" r:id="rId2"/>
  </p:sldMasterIdLst>
  <p:notesMasterIdLst>
    <p:notesMasterId r:id="rId90"/>
  </p:notesMasterIdLst>
  <p:handoutMasterIdLst>
    <p:handoutMasterId r:id="rId91"/>
  </p:handoutMasterIdLst>
  <p:sldIdLst>
    <p:sldId id="1542" r:id="rId3"/>
    <p:sldId id="1543" r:id="rId4"/>
    <p:sldId id="1638" r:id="rId5"/>
    <p:sldId id="1544" r:id="rId6"/>
    <p:sldId id="1545" r:id="rId7"/>
    <p:sldId id="1546" r:id="rId8"/>
    <p:sldId id="1633" r:id="rId9"/>
    <p:sldId id="1550" r:id="rId10"/>
    <p:sldId id="1547" r:id="rId11"/>
    <p:sldId id="1634" r:id="rId12"/>
    <p:sldId id="1637" r:id="rId13"/>
    <p:sldId id="1635" r:id="rId14"/>
    <p:sldId id="1656" r:id="rId15"/>
    <p:sldId id="1657" r:id="rId16"/>
    <p:sldId id="1632" r:id="rId17"/>
    <p:sldId id="1658" r:id="rId18"/>
    <p:sldId id="1659" r:id="rId19"/>
    <p:sldId id="1636" r:id="rId20"/>
    <p:sldId id="1660" r:id="rId21"/>
    <p:sldId id="1661" r:id="rId22"/>
    <p:sldId id="1662" r:id="rId23"/>
    <p:sldId id="1548" r:id="rId24"/>
    <p:sldId id="1663" r:id="rId25"/>
    <p:sldId id="1664" r:id="rId26"/>
    <p:sldId id="1665" r:id="rId27"/>
    <p:sldId id="1666" r:id="rId28"/>
    <p:sldId id="1667" r:id="rId29"/>
    <p:sldId id="1668" r:id="rId30"/>
    <p:sldId id="1669" r:id="rId31"/>
    <p:sldId id="1670" r:id="rId32"/>
    <p:sldId id="1671" r:id="rId33"/>
    <p:sldId id="1672" r:id="rId34"/>
    <p:sldId id="1673" r:id="rId35"/>
    <p:sldId id="1674" r:id="rId36"/>
    <p:sldId id="1675" r:id="rId37"/>
    <p:sldId id="1676" r:id="rId38"/>
    <p:sldId id="1677" r:id="rId39"/>
    <p:sldId id="1678" r:id="rId40"/>
    <p:sldId id="1679" r:id="rId41"/>
    <p:sldId id="1701" r:id="rId42"/>
    <p:sldId id="1704" r:id="rId43"/>
    <p:sldId id="1703" r:id="rId44"/>
    <p:sldId id="1690" r:id="rId45"/>
    <p:sldId id="1686" r:id="rId46"/>
    <p:sldId id="1553" r:id="rId47"/>
    <p:sldId id="612" r:id="rId48"/>
    <p:sldId id="613" r:id="rId49"/>
    <p:sldId id="1650" r:id="rId50"/>
    <p:sldId id="1654" r:id="rId51"/>
    <p:sldId id="1653" r:id="rId52"/>
    <p:sldId id="1687" r:id="rId53"/>
    <p:sldId id="1688" r:id="rId54"/>
    <p:sldId id="1689" r:id="rId55"/>
    <p:sldId id="595" r:id="rId56"/>
    <p:sldId id="1691" r:id="rId57"/>
    <p:sldId id="1555" r:id="rId58"/>
    <p:sldId id="1556" r:id="rId59"/>
    <p:sldId id="1696" r:id="rId60"/>
    <p:sldId id="1557" r:id="rId61"/>
    <p:sldId id="1561" r:id="rId62"/>
    <p:sldId id="1562" r:id="rId63"/>
    <p:sldId id="560" r:id="rId64"/>
    <p:sldId id="1697" r:id="rId65"/>
    <p:sldId id="1698" r:id="rId66"/>
    <p:sldId id="1552" r:id="rId67"/>
    <p:sldId id="1699" r:id="rId68"/>
    <p:sldId id="1554" r:id="rId69"/>
    <p:sldId id="1558" r:id="rId70"/>
    <p:sldId id="592" r:id="rId71"/>
    <p:sldId id="1559" r:id="rId72"/>
    <p:sldId id="1565" r:id="rId73"/>
    <p:sldId id="399" r:id="rId74"/>
    <p:sldId id="1566" r:id="rId75"/>
    <p:sldId id="1680" r:id="rId76"/>
    <p:sldId id="678" r:id="rId77"/>
    <p:sldId id="680" r:id="rId78"/>
    <p:sldId id="1681" r:id="rId79"/>
    <p:sldId id="1682" r:id="rId80"/>
    <p:sldId id="1683" r:id="rId81"/>
    <p:sldId id="284" r:id="rId82"/>
    <p:sldId id="672" r:id="rId83"/>
    <p:sldId id="1684" r:id="rId84"/>
    <p:sldId id="676" r:id="rId85"/>
    <p:sldId id="684" r:id="rId86"/>
    <p:sldId id="1685" r:id="rId87"/>
    <p:sldId id="1551" r:id="rId88"/>
    <p:sldId id="165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A8D6D-F364-A1DB-101F-39DE7F8CF513}" name="Dan Marzu" initials="DM" userId="S::marzu@wisc.edu::bd168ded-da7d-4ec3-be12-5d353ff9213d" providerId="AD"/>
  <p188:author id="{2281DF8A-2F63-A710-A5C4-7EB106F9349D}" name="LANDON R BAUMGARTNER" initials="LB" userId="S::lrbaumgartne@wisc.edu::f4f0f362-020d-4b3b-b529-2a53a1703c75" providerId="AD"/>
  <p188:author id="{D0BF2ADF-4976-1F9A-0387-05E1B6B5B473}" name="Michael Geissinger" initials="" userId="S::mgeissinger@wisc.edu::e2124793-c9ba-40b3-a647-f611740978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A5CF4C"/>
    <a:srgbClr val="993366"/>
    <a:srgbClr val="999966"/>
    <a:srgbClr val="CC6600"/>
    <a:srgbClr val="33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DB04C-4B46-19E3-6BE7-4ECD2E9DABEE}" v="70" dt="2024-08-20T16:34:40.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9"/>
    <p:restoredTop sz="94653"/>
  </p:normalViewPr>
  <p:slideViewPr>
    <p:cSldViewPr snapToGrid="0">
      <p:cViewPr varScale="1">
        <p:scale>
          <a:sx n="93" d="100"/>
          <a:sy n="93" d="100"/>
        </p:scale>
        <p:origin x="240" y="6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viewProps" Target="view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mith" userId="S::dhsmith@wisc.edu::800bd3a6-a246-43fc-94bf-a9b761e8e9a1" providerId="AD" clId="Web-{51ADB04C-4B46-19E3-6BE7-4ECD2E9DABEE}"/>
    <pc:docChg chg="modSld">
      <pc:chgData name="Daniel Smith" userId="S::dhsmith@wisc.edu::800bd3a6-a246-43fc-94bf-a9b761e8e9a1" providerId="AD" clId="Web-{51ADB04C-4B46-19E3-6BE7-4ECD2E9DABEE}" dt="2024-08-20T16:34:40.548" v="67"/>
      <pc:docMkLst>
        <pc:docMk/>
      </pc:docMkLst>
      <pc:sldChg chg="addSp delSp modSp">
        <pc:chgData name="Daniel Smith" userId="S::dhsmith@wisc.edu::800bd3a6-a246-43fc-94bf-a9b761e8e9a1" providerId="AD" clId="Web-{51ADB04C-4B46-19E3-6BE7-4ECD2E9DABEE}" dt="2024-08-20T16:34:40.548" v="67"/>
        <pc:sldMkLst>
          <pc:docMk/>
          <pc:sldMk cId="2238007655" sldId="1632"/>
        </pc:sldMkLst>
        <pc:spChg chg="mod">
          <ac:chgData name="Daniel Smith" userId="S::dhsmith@wisc.edu::800bd3a6-a246-43fc-94bf-a9b761e8e9a1" providerId="AD" clId="Web-{51ADB04C-4B46-19E3-6BE7-4ECD2E9DABEE}" dt="2024-08-20T16:34:39.033" v="66" actId="20577"/>
          <ac:spMkLst>
            <pc:docMk/>
            <pc:sldMk cId="2238007655" sldId="1632"/>
            <ac:spMk id="3" creationId="{2D59D971-FCD7-6524-B2D9-69556E4F0AD6}"/>
          </ac:spMkLst>
        </pc:spChg>
        <pc:picChg chg="add mod">
          <ac:chgData name="Daniel Smith" userId="S::dhsmith@wisc.edu::800bd3a6-a246-43fc-94bf-a9b761e8e9a1" providerId="AD" clId="Web-{51ADB04C-4B46-19E3-6BE7-4ECD2E9DABEE}" dt="2024-08-20T16:33:54.750" v="5" actId="1076"/>
          <ac:picMkLst>
            <pc:docMk/>
            <pc:sldMk cId="2238007655" sldId="1632"/>
            <ac:picMk id="4" creationId="{342D749A-A3C8-F184-6E99-6D5F312DCF10}"/>
          </ac:picMkLst>
        </pc:picChg>
        <pc:picChg chg="del mod">
          <ac:chgData name="Daniel Smith" userId="S::dhsmith@wisc.edu::800bd3a6-a246-43fc-94bf-a9b761e8e9a1" providerId="AD" clId="Web-{51ADB04C-4B46-19E3-6BE7-4ECD2E9DABEE}" dt="2024-08-20T16:34:40.548" v="67"/>
          <ac:picMkLst>
            <pc:docMk/>
            <pc:sldMk cId="2238007655" sldId="1632"/>
            <ac:picMk id="6" creationId="{BBF426EE-51F5-8883-43AD-4579BFE6F731}"/>
          </ac:picMkLst>
        </pc:picChg>
      </pc:sldChg>
    </pc:docChg>
  </pc:docChgLst>
  <pc:docChgLst>
    <pc:chgData name="LANDON R BAUMGARTNER" userId="S::lrbaumgartne@wisc.edu::f4f0f362-020d-4b3b-b529-2a53a1703c75" providerId="AD" clId="Web-{4D2C2396-28CD-B043-93F2-913554CA9583}"/>
    <pc:docChg chg="modSld">
      <pc:chgData name="LANDON R BAUMGARTNER" userId="S::lrbaumgartne@wisc.edu::f4f0f362-020d-4b3b-b529-2a53a1703c75" providerId="AD" clId="Web-{4D2C2396-28CD-B043-93F2-913554CA9583}" dt="2024-08-06T16:15:42.194" v="13" actId="20577"/>
      <pc:docMkLst>
        <pc:docMk/>
      </pc:docMkLst>
      <pc:sldChg chg="modSp">
        <pc:chgData name="LANDON R BAUMGARTNER" userId="S::lrbaumgartne@wisc.edu::f4f0f362-020d-4b3b-b529-2a53a1703c75" providerId="AD" clId="Web-{4D2C2396-28CD-B043-93F2-913554CA9583}" dt="2024-08-06T15:57:05.298" v="1" actId="20577"/>
        <pc:sldMkLst>
          <pc:docMk/>
          <pc:sldMk cId="121706216" sldId="1544"/>
        </pc:sldMkLst>
        <pc:spChg chg="mod">
          <ac:chgData name="LANDON R BAUMGARTNER" userId="S::lrbaumgartne@wisc.edu::f4f0f362-020d-4b3b-b529-2a53a1703c75" providerId="AD" clId="Web-{4D2C2396-28CD-B043-93F2-913554CA9583}" dt="2024-08-06T15:57:05.298" v="1" actId="20577"/>
          <ac:spMkLst>
            <pc:docMk/>
            <pc:sldMk cId="121706216" sldId="1544"/>
            <ac:spMk id="3" creationId="{AEB86AEC-69A0-1894-C19B-9D343D73D6AD}"/>
          </ac:spMkLst>
        </pc:spChg>
      </pc:sldChg>
      <pc:sldChg chg="modSp">
        <pc:chgData name="LANDON R BAUMGARTNER" userId="S::lrbaumgartne@wisc.edu::f4f0f362-020d-4b3b-b529-2a53a1703c75" providerId="AD" clId="Web-{4D2C2396-28CD-B043-93F2-913554CA9583}" dt="2024-08-06T16:10:48.286" v="2" actId="1076"/>
        <pc:sldMkLst>
          <pc:docMk/>
          <pc:sldMk cId="1976236681" sldId="1635"/>
        </pc:sldMkLst>
        <pc:picChg chg="mod">
          <ac:chgData name="LANDON R BAUMGARTNER" userId="S::lrbaumgartne@wisc.edu::f4f0f362-020d-4b3b-b529-2a53a1703c75" providerId="AD" clId="Web-{4D2C2396-28CD-B043-93F2-913554CA9583}" dt="2024-08-06T16:10:48.286" v="2" actId="1076"/>
          <ac:picMkLst>
            <pc:docMk/>
            <pc:sldMk cId="1976236681" sldId="1635"/>
            <ac:picMk id="6" creationId="{8E8341E6-A9FF-DD9E-3346-0AF2D2F3D249}"/>
          </ac:picMkLst>
        </pc:picChg>
      </pc:sldChg>
      <pc:sldChg chg="modSp">
        <pc:chgData name="LANDON R BAUMGARTNER" userId="S::lrbaumgartne@wisc.edu::f4f0f362-020d-4b3b-b529-2a53a1703c75" providerId="AD" clId="Web-{4D2C2396-28CD-B043-93F2-913554CA9583}" dt="2024-08-06T16:15:42.194" v="13" actId="20577"/>
        <pc:sldMkLst>
          <pc:docMk/>
          <pc:sldMk cId="3375652656" sldId="1665"/>
        </pc:sldMkLst>
        <pc:spChg chg="mod">
          <ac:chgData name="LANDON R BAUMGARTNER" userId="S::lrbaumgartne@wisc.edu::f4f0f362-020d-4b3b-b529-2a53a1703c75" providerId="AD" clId="Web-{4D2C2396-28CD-B043-93F2-913554CA9583}" dt="2024-08-06T16:15:42.194" v="13" actId="20577"/>
          <ac:spMkLst>
            <pc:docMk/>
            <pc:sldMk cId="3375652656" sldId="1665"/>
            <ac:spMk id="6" creationId="{EC1D61C5-A12A-0CBA-54D4-79019EA9F9A2}"/>
          </ac:spMkLst>
        </pc:spChg>
      </pc:sldChg>
    </pc:docChg>
  </pc:docChgLst>
  <pc:docChgLst>
    <pc:chgData name="Chris Clark" userId="S::clark3@wisc.edu::8c0b1717-6ce4-49dd-80a0-adbfb6c7d712" providerId="AD" clId="Web-{FE88EB94-C18B-774C-CD99-D599B3698DD9}"/>
    <pc:docChg chg="modSld">
      <pc:chgData name="Chris Clark" userId="S::clark3@wisc.edu::8c0b1717-6ce4-49dd-80a0-adbfb6c7d712" providerId="AD" clId="Web-{FE88EB94-C18B-774C-CD99-D599B3698DD9}" dt="2024-08-06T12:25:34.637" v="3" actId="14100"/>
      <pc:docMkLst>
        <pc:docMk/>
      </pc:docMkLst>
      <pc:sldChg chg="modSp">
        <pc:chgData name="Chris Clark" userId="S::clark3@wisc.edu::8c0b1717-6ce4-49dd-80a0-adbfb6c7d712" providerId="AD" clId="Web-{FE88EB94-C18B-774C-CD99-D599B3698DD9}" dt="2024-08-06T12:17:04.187" v="2" actId="20577"/>
        <pc:sldMkLst>
          <pc:docMk/>
          <pc:sldMk cId="1976236681" sldId="1635"/>
        </pc:sldMkLst>
        <pc:spChg chg="mod">
          <ac:chgData name="Chris Clark" userId="S::clark3@wisc.edu::8c0b1717-6ce4-49dd-80a0-adbfb6c7d712" providerId="AD" clId="Web-{FE88EB94-C18B-774C-CD99-D599B3698DD9}" dt="2024-08-06T12:17:04.187" v="2" actId="20577"/>
          <ac:spMkLst>
            <pc:docMk/>
            <pc:sldMk cId="1976236681" sldId="1635"/>
            <ac:spMk id="3" creationId="{630B1266-2EBE-896B-A7CA-1E5722C03EE6}"/>
          </ac:spMkLst>
        </pc:spChg>
      </pc:sldChg>
      <pc:sldChg chg="modSp">
        <pc:chgData name="Chris Clark" userId="S::clark3@wisc.edu::8c0b1717-6ce4-49dd-80a0-adbfb6c7d712" providerId="AD" clId="Web-{FE88EB94-C18B-774C-CD99-D599B3698DD9}" dt="2024-08-06T12:25:34.637" v="3" actId="14100"/>
        <pc:sldMkLst>
          <pc:docMk/>
          <pc:sldMk cId="3784738252" sldId="1681"/>
        </pc:sldMkLst>
        <pc:picChg chg="mod">
          <ac:chgData name="Chris Clark" userId="S::clark3@wisc.edu::8c0b1717-6ce4-49dd-80a0-adbfb6c7d712" providerId="AD" clId="Web-{FE88EB94-C18B-774C-CD99-D599B3698DD9}" dt="2024-08-06T12:25:34.637" v="3" actId="14100"/>
          <ac:picMkLst>
            <pc:docMk/>
            <pc:sldMk cId="3784738252" sldId="1681"/>
            <ac:picMk id="4" creationId="{214D7019-1802-D257-BA39-12666A93F7C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2D5A0-FBF3-4B37-9298-36E9606ECD55}"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8B0E264-7E14-4260-9DB1-A7981FC5A973}">
      <dgm:prSet/>
      <dgm:spPr/>
      <dgm:t>
        <a:bodyPr/>
        <a:lstStyle/>
        <a:p>
          <a:r>
            <a:rPr lang="en-US" i="0"/>
            <a:t>Not all nutrients found in soil are plant-available</a:t>
          </a:r>
          <a:endParaRPr lang="en-US"/>
        </a:p>
      </dgm:t>
    </dgm:pt>
    <dgm:pt modelId="{C6174935-3724-466E-9E2D-C7884E3158B3}" type="parTrans" cxnId="{85050714-8A5D-4FE2-A55B-F2C666DF2CF0}">
      <dgm:prSet/>
      <dgm:spPr/>
      <dgm:t>
        <a:bodyPr/>
        <a:lstStyle/>
        <a:p>
          <a:endParaRPr lang="en-US"/>
        </a:p>
      </dgm:t>
    </dgm:pt>
    <dgm:pt modelId="{FE142159-6B5D-469A-AED8-4379D5C39AA4}" type="sibTrans" cxnId="{85050714-8A5D-4FE2-A55B-F2C666DF2CF0}">
      <dgm:prSet/>
      <dgm:spPr/>
      <dgm:t>
        <a:bodyPr/>
        <a:lstStyle/>
        <a:p>
          <a:endParaRPr lang="en-US"/>
        </a:p>
      </dgm:t>
    </dgm:pt>
    <dgm:pt modelId="{BDC9260D-DA65-4372-96CA-80CA0226ADF6}">
      <dgm:prSet/>
      <dgm:spPr/>
      <dgm:t>
        <a:bodyPr/>
        <a:lstStyle/>
        <a:p>
          <a:r>
            <a:rPr lang="en-US"/>
            <a:t>Plants can only use inorganic forms of nutrients</a:t>
          </a:r>
        </a:p>
      </dgm:t>
    </dgm:pt>
    <dgm:pt modelId="{ADC60C0D-D2F0-4BD1-B266-04A69E5F574E}" type="parTrans" cxnId="{396C24EE-9A24-4E1E-98A8-4BE63A4751D8}">
      <dgm:prSet/>
      <dgm:spPr/>
      <dgm:t>
        <a:bodyPr/>
        <a:lstStyle/>
        <a:p>
          <a:endParaRPr lang="en-US"/>
        </a:p>
      </dgm:t>
    </dgm:pt>
    <dgm:pt modelId="{7F6E61CB-2481-4779-BF0C-09A99F5E20BF}" type="sibTrans" cxnId="{396C24EE-9A24-4E1E-98A8-4BE63A4751D8}">
      <dgm:prSet/>
      <dgm:spPr/>
      <dgm:t>
        <a:bodyPr/>
        <a:lstStyle/>
        <a:p>
          <a:endParaRPr lang="en-US"/>
        </a:p>
      </dgm:t>
    </dgm:pt>
    <dgm:pt modelId="{C8B4E785-72F3-45B2-ADA7-3F2FAC980C52}">
      <dgm:prSet/>
      <dgm:spPr/>
      <dgm:t>
        <a:bodyPr/>
        <a:lstStyle/>
        <a:p>
          <a:r>
            <a:rPr lang="en-US" i="0" dirty="0"/>
            <a:t>Organic nutrients (i.e. SOM, manure, plant residue) must be converted into inorganic forms by soil microbes before plants can use them</a:t>
          </a:r>
          <a:endParaRPr lang="en-US" dirty="0"/>
        </a:p>
      </dgm:t>
    </dgm:pt>
    <dgm:pt modelId="{53DF5AA7-DB41-4C26-8B92-0967B8918A06}" type="parTrans" cxnId="{FB6234D1-B4FE-4348-8742-CE5745BBABEA}">
      <dgm:prSet/>
      <dgm:spPr/>
      <dgm:t>
        <a:bodyPr/>
        <a:lstStyle/>
        <a:p>
          <a:endParaRPr lang="en-US"/>
        </a:p>
      </dgm:t>
    </dgm:pt>
    <dgm:pt modelId="{2937C53A-5510-4601-9B33-A27C3DA0592A}" type="sibTrans" cxnId="{FB6234D1-B4FE-4348-8742-CE5745BBABEA}">
      <dgm:prSet/>
      <dgm:spPr/>
      <dgm:t>
        <a:bodyPr/>
        <a:lstStyle/>
        <a:p>
          <a:endParaRPr lang="en-US"/>
        </a:p>
      </dgm:t>
    </dgm:pt>
    <dgm:pt modelId="{5C82D259-ED65-44F3-A107-A55DE46B20C9}">
      <dgm:prSet/>
      <dgm:spPr/>
      <dgm:t>
        <a:bodyPr/>
        <a:lstStyle/>
        <a:p>
          <a:r>
            <a:rPr lang="en-US"/>
            <a:t>Example for nitrogen: plants only use nitrate and ammonium</a:t>
          </a:r>
        </a:p>
      </dgm:t>
    </dgm:pt>
    <dgm:pt modelId="{F0BB4996-537F-4D42-B95F-27AD7E506D5B}" type="parTrans" cxnId="{C9FDF33B-F8E6-4834-B12E-B63065913C86}">
      <dgm:prSet/>
      <dgm:spPr/>
      <dgm:t>
        <a:bodyPr/>
        <a:lstStyle/>
        <a:p>
          <a:endParaRPr lang="en-US"/>
        </a:p>
      </dgm:t>
    </dgm:pt>
    <dgm:pt modelId="{CBD520E9-75BE-42FE-9E32-768590F137AB}" type="sibTrans" cxnId="{C9FDF33B-F8E6-4834-B12E-B63065913C86}">
      <dgm:prSet/>
      <dgm:spPr/>
      <dgm:t>
        <a:bodyPr/>
        <a:lstStyle/>
        <a:p>
          <a:endParaRPr lang="en-US"/>
        </a:p>
      </dgm:t>
    </dgm:pt>
    <dgm:pt modelId="{344E9C4A-AB50-49F4-A127-B1B2F344AF5C}">
      <dgm:prSet/>
      <dgm:spPr/>
      <dgm:t>
        <a:bodyPr/>
        <a:lstStyle/>
        <a:p>
          <a:r>
            <a:rPr lang="en-US"/>
            <a:t>Nutrients must be dissolved in soil water</a:t>
          </a:r>
        </a:p>
      </dgm:t>
    </dgm:pt>
    <dgm:pt modelId="{C9848AE6-5441-4A6E-98D5-3056C7B7F1C2}" type="parTrans" cxnId="{BBBC66B7-0E7B-4345-8A4B-27D6775B550C}">
      <dgm:prSet/>
      <dgm:spPr/>
      <dgm:t>
        <a:bodyPr/>
        <a:lstStyle/>
        <a:p>
          <a:endParaRPr lang="en-US"/>
        </a:p>
      </dgm:t>
    </dgm:pt>
    <dgm:pt modelId="{385B588C-9C01-4D0F-8C27-F920AF53AA43}" type="sibTrans" cxnId="{BBBC66B7-0E7B-4345-8A4B-27D6775B550C}">
      <dgm:prSet/>
      <dgm:spPr/>
      <dgm:t>
        <a:bodyPr/>
        <a:lstStyle/>
        <a:p>
          <a:endParaRPr lang="en-US"/>
        </a:p>
      </dgm:t>
    </dgm:pt>
    <dgm:pt modelId="{25E89A06-FD13-4B19-AE99-AF80CB820EA0}">
      <dgm:prSet/>
      <dgm:spPr/>
      <dgm:t>
        <a:bodyPr/>
        <a:lstStyle/>
        <a:p>
          <a:r>
            <a:rPr lang="en-US"/>
            <a:t>Chemical form of nutrient taken up by plants is </a:t>
          </a:r>
          <a:r>
            <a:rPr lang="en-US" b="1"/>
            <a:t>specific</a:t>
          </a:r>
          <a:endParaRPr lang="en-US"/>
        </a:p>
      </dgm:t>
    </dgm:pt>
    <dgm:pt modelId="{61E381BD-74F1-4788-9F3C-B56DDBEE217C}" type="parTrans" cxnId="{E191DAF1-0275-43C2-A7CF-DC2A0321BCFA}">
      <dgm:prSet/>
      <dgm:spPr/>
      <dgm:t>
        <a:bodyPr/>
        <a:lstStyle/>
        <a:p>
          <a:endParaRPr lang="en-US"/>
        </a:p>
      </dgm:t>
    </dgm:pt>
    <dgm:pt modelId="{D97B4117-C915-4C35-B084-0BF4B7048D0F}" type="sibTrans" cxnId="{E191DAF1-0275-43C2-A7CF-DC2A0321BCFA}">
      <dgm:prSet/>
      <dgm:spPr/>
      <dgm:t>
        <a:bodyPr/>
        <a:lstStyle/>
        <a:p>
          <a:endParaRPr lang="en-US"/>
        </a:p>
      </dgm:t>
    </dgm:pt>
    <dgm:pt modelId="{4FE67A63-9DD0-4779-A51F-5E77E4A0EE69}" type="pres">
      <dgm:prSet presAssocID="{C462D5A0-FBF3-4B37-9298-36E9606ECD55}" presName="linear" presStyleCnt="0">
        <dgm:presLayoutVars>
          <dgm:dir/>
          <dgm:animLvl val="lvl"/>
          <dgm:resizeHandles val="exact"/>
        </dgm:presLayoutVars>
      </dgm:prSet>
      <dgm:spPr/>
    </dgm:pt>
    <dgm:pt modelId="{53D24884-49AA-48C8-B665-2F1CA7E6535B}" type="pres">
      <dgm:prSet presAssocID="{E8B0E264-7E14-4260-9DB1-A7981FC5A973}" presName="parentLin" presStyleCnt="0"/>
      <dgm:spPr/>
    </dgm:pt>
    <dgm:pt modelId="{70636F24-3B3C-479C-98D3-B41F29C81D13}" type="pres">
      <dgm:prSet presAssocID="{E8B0E264-7E14-4260-9DB1-A7981FC5A973}" presName="parentLeftMargin" presStyleLbl="node1" presStyleIdx="0" presStyleCnt="3"/>
      <dgm:spPr/>
    </dgm:pt>
    <dgm:pt modelId="{A960DC90-6F3A-40D4-BFD7-0D990B4AD19C}" type="pres">
      <dgm:prSet presAssocID="{E8B0E264-7E14-4260-9DB1-A7981FC5A973}" presName="parentText" presStyleLbl="node1" presStyleIdx="0" presStyleCnt="3">
        <dgm:presLayoutVars>
          <dgm:chMax val="0"/>
          <dgm:bulletEnabled val="1"/>
        </dgm:presLayoutVars>
      </dgm:prSet>
      <dgm:spPr/>
    </dgm:pt>
    <dgm:pt modelId="{FAF7134E-3E37-41B4-8834-E97287FD138C}" type="pres">
      <dgm:prSet presAssocID="{E8B0E264-7E14-4260-9DB1-A7981FC5A973}" presName="negativeSpace" presStyleCnt="0"/>
      <dgm:spPr/>
    </dgm:pt>
    <dgm:pt modelId="{164845C7-4ACE-4016-924E-834F870044FF}" type="pres">
      <dgm:prSet presAssocID="{E8B0E264-7E14-4260-9DB1-A7981FC5A973}" presName="childText" presStyleLbl="conFgAcc1" presStyleIdx="0" presStyleCnt="3">
        <dgm:presLayoutVars>
          <dgm:bulletEnabled val="1"/>
        </dgm:presLayoutVars>
      </dgm:prSet>
      <dgm:spPr/>
    </dgm:pt>
    <dgm:pt modelId="{6BC08F59-7D7C-4623-90D5-22E3E32E70B5}" type="pres">
      <dgm:prSet presAssocID="{FE142159-6B5D-469A-AED8-4379D5C39AA4}" presName="spaceBetweenRectangles" presStyleCnt="0"/>
      <dgm:spPr/>
    </dgm:pt>
    <dgm:pt modelId="{53317592-3FF7-4F2F-A215-773F14E9E459}" type="pres">
      <dgm:prSet presAssocID="{344E9C4A-AB50-49F4-A127-B1B2F344AF5C}" presName="parentLin" presStyleCnt="0"/>
      <dgm:spPr/>
    </dgm:pt>
    <dgm:pt modelId="{40374E7E-A659-458C-9EE1-029082F8E7EE}" type="pres">
      <dgm:prSet presAssocID="{344E9C4A-AB50-49F4-A127-B1B2F344AF5C}" presName="parentLeftMargin" presStyleLbl="node1" presStyleIdx="0" presStyleCnt="3"/>
      <dgm:spPr/>
    </dgm:pt>
    <dgm:pt modelId="{E65BF7E8-EC8D-45F2-9BF6-D724F3808D77}" type="pres">
      <dgm:prSet presAssocID="{344E9C4A-AB50-49F4-A127-B1B2F344AF5C}" presName="parentText" presStyleLbl="node1" presStyleIdx="1" presStyleCnt="3">
        <dgm:presLayoutVars>
          <dgm:chMax val="0"/>
          <dgm:bulletEnabled val="1"/>
        </dgm:presLayoutVars>
      </dgm:prSet>
      <dgm:spPr/>
    </dgm:pt>
    <dgm:pt modelId="{99392E59-244E-4CBB-A26E-1E5394AAEAA1}" type="pres">
      <dgm:prSet presAssocID="{344E9C4A-AB50-49F4-A127-B1B2F344AF5C}" presName="negativeSpace" presStyleCnt="0"/>
      <dgm:spPr/>
    </dgm:pt>
    <dgm:pt modelId="{7C4D15A0-5877-4F9F-8487-221A2A219701}" type="pres">
      <dgm:prSet presAssocID="{344E9C4A-AB50-49F4-A127-B1B2F344AF5C}" presName="childText" presStyleLbl="conFgAcc1" presStyleIdx="1" presStyleCnt="3">
        <dgm:presLayoutVars>
          <dgm:bulletEnabled val="1"/>
        </dgm:presLayoutVars>
      </dgm:prSet>
      <dgm:spPr/>
    </dgm:pt>
    <dgm:pt modelId="{774EF833-B83F-4085-8E9B-A56EA9294F16}" type="pres">
      <dgm:prSet presAssocID="{385B588C-9C01-4D0F-8C27-F920AF53AA43}" presName="spaceBetweenRectangles" presStyleCnt="0"/>
      <dgm:spPr/>
    </dgm:pt>
    <dgm:pt modelId="{77AC86EE-03FA-42ED-A1A9-50B33BA0C7E2}" type="pres">
      <dgm:prSet presAssocID="{25E89A06-FD13-4B19-AE99-AF80CB820EA0}" presName="parentLin" presStyleCnt="0"/>
      <dgm:spPr/>
    </dgm:pt>
    <dgm:pt modelId="{CE3DCECB-A060-41C0-95A8-06A162C19DAD}" type="pres">
      <dgm:prSet presAssocID="{25E89A06-FD13-4B19-AE99-AF80CB820EA0}" presName="parentLeftMargin" presStyleLbl="node1" presStyleIdx="1" presStyleCnt="3"/>
      <dgm:spPr/>
    </dgm:pt>
    <dgm:pt modelId="{3B0DCAC7-322F-4468-9E66-5993BD98D095}" type="pres">
      <dgm:prSet presAssocID="{25E89A06-FD13-4B19-AE99-AF80CB820EA0}" presName="parentText" presStyleLbl="node1" presStyleIdx="2" presStyleCnt="3">
        <dgm:presLayoutVars>
          <dgm:chMax val="0"/>
          <dgm:bulletEnabled val="1"/>
        </dgm:presLayoutVars>
      </dgm:prSet>
      <dgm:spPr/>
    </dgm:pt>
    <dgm:pt modelId="{26204188-30B2-447E-A0E6-A8110E8F45F7}" type="pres">
      <dgm:prSet presAssocID="{25E89A06-FD13-4B19-AE99-AF80CB820EA0}" presName="negativeSpace" presStyleCnt="0"/>
      <dgm:spPr/>
    </dgm:pt>
    <dgm:pt modelId="{9FD7F6C3-A725-4DA6-8493-F22BE00C306E}" type="pres">
      <dgm:prSet presAssocID="{25E89A06-FD13-4B19-AE99-AF80CB820EA0}" presName="childText" presStyleLbl="conFgAcc1" presStyleIdx="2" presStyleCnt="3">
        <dgm:presLayoutVars>
          <dgm:bulletEnabled val="1"/>
        </dgm:presLayoutVars>
      </dgm:prSet>
      <dgm:spPr/>
    </dgm:pt>
  </dgm:ptLst>
  <dgm:cxnLst>
    <dgm:cxn modelId="{85050714-8A5D-4FE2-A55B-F2C666DF2CF0}" srcId="{C462D5A0-FBF3-4B37-9298-36E9606ECD55}" destId="{E8B0E264-7E14-4260-9DB1-A7981FC5A973}" srcOrd="0" destOrd="0" parTransId="{C6174935-3724-466E-9E2D-C7884E3158B3}" sibTransId="{FE142159-6B5D-469A-AED8-4379D5C39AA4}"/>
    <dgm:cxn modelId="{F6E07414-55DA-4C23-80E2-6F3E6C2FFBE1}" type="presOf" srcId="{E8B0E264-7E14-4260-9DB1-A7981FC5A973}" destId="{70636F24-3B3C-479C-98D3-B41F29C81D13}" srcOrd="0" destOrd="0" presId="urn:microsoft.com/office/officeart/2005/8/layout/list1"/>
    <dgm:cxn modelId="{E50E4F1A-3D3B-4FDE-9E61-CB50B845EDB3}" type="presOf" srcId="{344E9C4A-AB50-49F4-A127-B1B2F344AF5C}" destId="{E65BF7E8-EC8D-45F2-9BF6-D724F3808D77}" srcOrd="1" destOrd="0" presId="urn:microsoft.com/office/officeart/2005/8/layout/list1"/>
    <dgm:cxn modelId="{522D6427-5504-49A2-926C-FFD00FD9FB28}" type="presOf" srcId="{5C82D259-ED65-44F3-A107-A55DE46B20C9}" destId="{164845C7-4ACE-4016-924E-834F870044FF}" srcOrd="0" destOrd="2" presId="urn:microsoft.com/office/officeart/2005/8/layout/list1"/>
    <dgm:cxn modelId="{C9FDF33B-F8E6-4834-B12E-B63065913C86}" srcId="{C8B4E785-72F3-45B2-ADA7-3F2FAC980C52}" destId="{5C82D259-ED65-44F3-A107-A55DE46B20C9}" srcOrd="0" destOrd="0" parTransId="{F0BB4996-537F-4D42-B95F-27AD7E506D5B}" sibTransId="{CBD520E9-75BE-42FE-9E32-768590F137AB}"/>
    <dgm:cxn modelId="{2F33925C-A561-49AC-AE63-0B2DD7570A23}" type="presOf" srcId="{C462D5A0-FBF3-4B37-9298-36E9606ECD55}" destId="{4FE67A63-9DD0-4779-A51F-5E77E4A0EE69}" srcOrd="0" destOrd="0" presId="urn:microsoft.com/office/officeart/2005/8/layout/list1"/>
    <dgm:cxn modelId="{CD07A05F-4530-45AD-92B6-886006152137}" type="presOf" srcId="{25E89A06-FD13-4B19-AE99-AF80CB820EA0}" destId="{CE3DCECB-A060-41C0-95A8-06A162C19DAD}" srcOrd="0" destOrd="0" presId="urn:microsoft.com/office/officeart/2005/8/layout/list1"/>
    <dgm:cxn modelId="{05D25D66-10EB-4D70-96C5-DC653DB858FA}" type="presOf" srcId="{E8B0E264-7E14-4260-9DB1-A7981FC5A973}" destId="{A960DC90-6F3A-40D4-BFD7-0D990B4AD19C}" srcOrd="1" destOrd="0" presId="urn:microsoft.com/office/officeart/2005/8/layout/list1"/>
    <dgm:cxn modelId="{03420F80-3B87-46FD-9F59-1A3752740A54}" type="presOf" srcId="{BDC9260D-DA65-4372-96CA-80CA0226ADF6}" destId="{164845C7-4ACE-4016-924E-834F870044FF}" srcOrd="0" destOrd="0" presId="urn:microsoft.com/office/officeart/2005/8/layout/list1"/>
    <dgm:cxn modelId="{AF923381-12C4-4C7F-AB3A-18C2806736C4}" type="presOf" srcId="{25E89A06-FD13-4B19-AE99-AF80CB820EA0}" destId="{3B0DCAC7-322F-4468-9E66-5993BD98D095}" srcOrd="1" destOrd="0" presId="urn:microsoft.com/office/officeart/2005/8/layout/list1"/>
    <dgm:cxn modelId="{E83A7591-B4A0-43F7-A985-C2BEF6F7E351}" type="presOf" srcId="{344E9C4A-AB50-49F4-A127-B1B2F344AF5C}" destId="{40374E7E-A659-458C-9EE1-029082F8E7EE}" srcOrd="0" destOrd="0" presId="urn:microsoft.com/office/officeart/2005/8/layout/list1"/>
    <dgm:cxn modelId="{BBBC66B7-0E7B-4345-8A4B-27D6775B550C}" srcId="{C462D5A0-FBF3-4B37-9298-36E9606ECD55}" destId="{344E9C4A-AB50-49F4-A127-B1B2F344AF5C}" srcOrd="1" destOrd="0" parTransId="{C9848AE6-5441-4A6E-98D5-3056C7B7F1C2}" sibTransId="{385B588C-9C01-4D0F-8C27-F920AF53AA43}"/>
    <dgm:cxn modelId="{FB6234D1-B4FE-4348-8742-CE5745BBABEA}" srcId="{E8B0E264-7E14-4260-9DB1-A7981FC5A973}" destId="{C8B4E785-72F3-45B2-ADA7-3F2FAC980C52}" srcOrd="1" destOrd="0" parTransId="{53DF5AA7-DB41-4C26-8B92-0967B8918A06}" sibTransId="{2937C53A-5510-4601-9B33-A27C3DA0592A}"/>
    <dgm:cxn modelId="{99723DD6-CF6A-4288-B395-9A1D9AD2CB94}" type="presOf" srcId="{C8B4E785-72F3-45B2-ADA7-3F2FAC980C52}" destId="{164845C7-4ACE-4016-924E-834F870044FF}" srcOrd="0" destOrd="1" presId="urn:microsoft.com/office/officeart/2005/8/layout/list1"/>
    <dgm:cxn modelId="{396C24EE-9A24-4E1E-98A8-4BE63A4751D8}" srcId="{E8B0E264-7E14-4260-9DB1-A7981FC5A973}" destId="{BDC9260D-DA65-4372-96CA-80CA0226ADF6}" srcOrd="0" destOrd="0" parTransId="{ADC60C0D-D2F0-4BD1-B266-04A69E5F574E}" sibTransId="{7F6E61CB-2481-4779-BF0C-09A99F5E20BF}"/>
    <dgm:cxn modelId="{E191DAF1-0275-43C2-A7CF-DC2A0321BCFA}" srcId="{C462D5A0-FBF3-4B37-9298-36E9606ECD55}" destId="{25E89A06-FD13-4B19-AE99-AF80CB820EA0}" srcOrd="2" destOrd="0" parTransId="{61E381BD-74F1-4788-9F3C-B56DDBEE217C}" sibTransId="{D97B4117-C915-4C35-B084-0BF4B7048D0F}"/>
    <dgm:cxn modelId="{ADE9BEDA-4A6C-44C4-B643-0F8057486FB9}" type="presParOf" srcId="{4FE67A63-9DD0-4779-A51F-5E77E4A0EE69}" destId="{53D24884-49AA-48C8-B665-2F1CA7E6535B}" srcOrd="0" destOrd="0" presId="urn:microsoft.com/office/officeart/2005/8/layout/list1"/>
    <dgm:cxn modelId="{44DDA9E1-0FA8-4E73-89D9-A21715198C1E}" type="presParOf" srcId="{53D24884-49AA-48C8-B665-2F1CA7E6535B}" destId="{70636F24-3B3C-479C-98D3-B41F29C81D13}" srcOrd="0" destOrd="0" presId="urn:microsoft.com/office/officeart/2005/8/layout/list1"/>
    <dgm:cxn modelId="{5C059198-9824-4B86-8A13-A91D705F1C11}" type="presParOf" srcId="{53D24884-49AA-48C8-B665-2F1CA7E6535B}" destId="{A960DC90-6F3A-40D4-BFD7-0D990B4AD19C}" srcOrd="1" destOrd="0" presId="urn:microsoft.com/office/officeart/2005/8/layout/list1"/>
    <dgm:cxn modelId="{0A8338DE-B2E3-4D4E-B45E-0AA3C13A3EB9}" type="presParOf" srcId="{4FE67A63-9DD0-4779-A51F-5E77E4A0EE69}" destId="{FAF7134E-3E37-41B4-8834-E97287FD138C}" srcOrd="1" destOrd="0" presId="urn:microsoft.com/office/officeart/2005/8/layout/list1"/>
    <dgm:cxn modelId="{298B4257-3D7F-4CA0-A484-F9A7D4E273E1}" type="presParOf" srcId="{4FE67A63-9DD0-4779-A51F-5E77E4A0EE69}" destId="{164845C7-4ACE-4016-924E-834F870044FF}" srcOrd="2" destOrd="0" presId="urn:microsoft.com/office/officeart/2005/8/layout/list1"/>
    <dgm:cxn modelId="{979B2152-E2B9-481E-9B2D-4D8148257CF6}" type="presParOf" srcId="{4FE67A63-9DD0-4779-A51F-5E77E4A0EE69}" destId="{6BC08F59-7D7C-4623-90D5-22E3E32E70B5}" srcOrd="3" destOrd="0" presId="urn:microsoft.com/office/officeart/2005/8/layout/list1"/>
    <dgm:cxn modelId="{8D32DCE8-2334-4AA1-B94F-C0CD03D944A4}" type="presParOf" srcId="{4FE67A63-9DD0-4779-A51F-5E77E4A0EE69}" destId="{53317592-3FF7-4F2F-A215-773F14E9E459}" srcOrd="4" destOrd="0" presId="urn:microsoft.com/office/officeart/2005/8/layout/list1"/>
    <dgm:cxn modelId="{2991BB52-25ED-4DB2-9227-D2C237213F90}" type="presParOf" srcId="{53317592-3FF7-4F2F-A215-773F14E9E459}" destId="{40374E7E-A659-458C-9EE1-029082F8E7EE}" srcOrd="0" destOrd="0" presId="urn:microsoft.com/office/officeart/2005/8/layout/list1"/>
    <dgm:cxn modelId="{E6314EFE-231A-470C-81FA-0301F4423DE3}" type="presParOf" srcId="{53317592-3FF7-4F2F-A215-773F14E9E459}" destId="{E65BF7E8-EC8D-45F2-9BF6-D724F3808D77}" srcOrd="1" destOrd="0" presId="urn:microsoft.com/office/officeart/2005/8/layout/list1"/>
    <dgm:cxn modelId="{2F63F5CD-926C-4A8A-A027-A58010E104A8}" type="presParOf" srcId="{4FE67A63-9DD0-4779-A51F-5E77E4A0EE69}" destId="{99392E59-244E-4CBB-A26E-1E5394AAEAA1}" srcOrd="5" destOrd="0" presId="urn:microsoft.com/office/officeart/2005/8/layout/list1"/>
    <dgm:cxn modelId="{A5A3889C-FA24-4FE6-8FA3-825B4C8D7D17}" type="presParOf" srcId="{4FE67A63-9DD0-4779-A51F-5E77E4A0EE69}" destId="{7C4D15A0-5877-4F9F-8487-221A2A219701}" srcOrd="6" destOrd="0" presId="urn:microsoft.com/office/officeart/2005/8/layout/list1"/>
    <dgm:cxn modelId="{4AF1F489-7657-40AC-9950-ABA7B0525594}" type="presParOf" srcId="{4FE67A63-9DD0-4779-A51F-5E77E4A0EE69}" destId="{774EF833-B83F-4085-8E9B-A56EA9294F16}" srcOrd="7" destOrd="0" presId="urn:microsoft.com/office/officeart/2005/8/layout/list1"/>
    <dgm:cxn modelId="{A775C3AD-F6F4-4FDD-8B7E-837BA4935350}" type="presParOf" srcId="{4FE67A63-9DD0-4779-A51F-5E77E4A0EE69}" destId="{77AC86EE-03FA-42ED-A1A9-50B33BA0C7E2}" srcOrd="8" destOrd="0" presId="urn:microsoft.com/office/officeart/2005/8/layout/list1"/>
    <dgm:cxn modelId="{14660AFC-1A55-4B25-97A5-449F0ED59071}" type="presParOf" srcId="{77AC86EE-03FA-42ED-A1A9-50B33BA0C7E2}" destId="{CE3DCECB-A060-41C0-95A8-06A162C19DAD}" srcOrd="0" destOrd="0" presId="urn:microsoft.com/office/officeart/2005/8/layout/list1"/>
    <dgm:cxn modelId="{F67862E9-4F8E-4CB7-B648-6C56CED81E0C}" type="presParOf" srcId="{77AC86EE-03FA-42ED-A1A9-50B33BA0C7E2}" destId="{3B0DCAC7-322F-4468-9E66-5993BD98D095}" srcOrd="1" destOrd="0" presId="urn:microsoft.com/office/officeart/2005/8/layout/list1"/>
    <dgm:cxn modelId="{EA1463A4-7639-4130-8DD6-33B5F0F5B97B}" type="presParOf" srcId="{4FE67A63-9DD0-4779-A51F-5E77E4A0EE69}" destId="{26204188-30B2-447E-A0E6-A8110E8F45F7}" srcOrd="9" destOrd="0" presId="urn:microsoft.com/office/officeart/2005/8/layout/list1"/>
    <dgm:cxn modelId="{7CDD9E23-DABF-48E9-A01C-88D30DFB5DD1}" type="presParOf" srcId="{4FE67A63-9DD0-4779-A51F-5E77E4A0EE69}" destId="{9FD7F6C3-A725-4DA6-8493-F22BE00C306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5DFBE-CE98-4CD0-AA94-FED7EDD8328A}"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392926D-602A-4070-954C-9AE012FF32C3}">
      <dgm:prSet/>
      <dgm:spPr/>
      <dgm:t>
        <a:bodyPr/>
        <a:lstStyle/>
        <a:p>
          <a:r>
            <a:rPr lang="en-US"/>
            <a:t>Mobile nutrients can be moved to where they are needed within the growing plant.  </a:t>
          </a:r>
        </a:p>
      </dgm:t>
    </dgm:pt>
    <dgm:pt modelId="{F51BFEB6-E72E-46E1-9C7C-481A0F2F76D9}" type="parTrans" cxnId="{5C74AA8A-0D9E-4684-BD13-E34173D79682}">
      <dgm:prSet/>
      <dgm:spPr/>
      <dgm:t>
        <a:bodyPr/>
        <a:lstStyle/>
        <a:p>
          <a:endParaRPr lang="en-US"/>
        </a:p>
      </dgm:t>
    </dgm:pt>
    <dgm:pt modelId="{FD7815D8-0B2E-4D21-88EC-7C3378BFD983}" type="sibTrans" cxnId="{5C74AA8A-0D9E-4684-BD13-E34173D79682}">
      <dgm:prSet/>
      <dgm:spPr/>
      <dgm:t>
        <a:bodyPr/>
        <a:lstStyle/>
        <a:p>
          <a:endParaRPr lang="en-US"/>
        </a:p>
      </dgm:t>
    </dgm:pt>
    <dgm:pt modelId="{AB4FA2D9-B937-4296-A2B9-4573076E39C1}">
      <dgm:prSet/>
      <dgm:spPr/>
      <dgm:t>
        <a:bodyPr/>
        <a:lstStyle/>
        <a:p>
          <a:r>
            <a:rPr lang="en-US"/>
            <a:t>Deficiencies of </a:t>
          </a:r>
          <a:r>
            <a:rPr lang="en-US" u="sng"/>
            <a:t>mobile nutrients</a:t>
          </a:r>
          <a:r>
            <a:rPr lang="en-US"/>
            <a:t> often first appear in the </a:t>
          </a:r>
          <a:r>
            <a:rPr lang="en-US" u="sng"/>
            <a:t>older leaves</a:t>
          </a:r>
          <a:r>
            <a:rPr lang="en-US"/>
            <a:t>, as nutrients are translocated to the active growing point.</a:t>
          </a:r>
        </a:p>
      </dgm:t>
    </dgm:pt>
    <dgm:pt modelId="{B66CB44E-D56B-4517-9476-59CEFF0A266D}" type="parTrans" cxnId="{316FCCF5-769F-4BE8-8015-A13D45D102AE}">
      <dgm:prSet/>
      <dgm:spPr/>
      <dgm:t>
        <a:bodyPr/>
        <a:lstStyle/>
        <a:p>
          <a:endParaRPr lang="en-US"/>
        </a:p>
      </dgm:t>
    </dgm:pt>
    <dgm:pt modelId="{835EC555-4FC2-468A-AB91-21E6F4CF92D2}" type="sibTrans" cxnId="{316FCCF5-769F-4BE8-8015-A13D45D102AE}">
      <dgm:prSet/>
      <dgm:spPr/>
      <dgm:t>
        <a:bodyPr/>
        <a:lstStyle/>
        <a:p>
          <a:endParaRPr lang="en-US"/>
        </a:p>
      </dgm:t>
    </dgm:pt>
    <dgm:pt modelId="{ED175B51-E20A-4FB7-87EE-FF3629C77FBC}">
      <dgm:prSet/>
      <dgm:spPr/>
      <dgm:t>
        <a:bodyPr/>
        <a:lstStyle/>
        <a:p>
          <a:r>
            <a:rPr lang="en-US"/>
            <a:t>Immobile nutrients are “locked” in place within plant tissues and cannot be moved to growing plant parts. </a:t>
          </a:r>
        </a:p>
      </dgm:t>
    </dgm:pt>
    <dgm:pt modelId="{AC209255-298C-4FCA-AE5D-AEAB639527EA}" type="parTrans" cxnId="{06B78695-878B-4069-84EF-7B8CEA33E36C}">
      <dgm:prSet/>
      <dgm:spPr/>
      <dgm:t>
        <a:bodyPr/>
        <a:lstStyle/>
        <a:p>
          <a:endParaRPr lang="en-US"/>
        </a:p>
      </dgm:t>
    </dgm:pt>
    <dgm:pt modelId="{5305878A-B4E3-4B51-925A-18FBD7ECA42E}" type="sibTrans" cxnId="{06B78695-878B-4069-84EF-7B8CEA33E36C}">
      <dgm:prSet/>
      <dgm:spPr/>
      <dgm:t>
        <a:bodyPr/>
        <a:lstStyle/>
        <a:p>
          <a:endParaRPr lang="en-US"/>
        </a:p>
      </dgm:t>
    </dgm:pt>
    <dgm:pt modelId="{2D15BA9E-3559-47E0-A7F2-9F678B590988}">
      <dgm:prSet/>
      <dgm:spPr/>
      <dgm:t>
        <a:bodyPr/>
        <a:lstStyle/>
        <a:p>
          <a:r>
            <a:rPr lang="en-US"/>
            <a:t>Deficiencies of </a:t>
          </a:r>
          <a:r>
            <a:rPr lang="en-US" u="sng"/>
            <a:t>immobile nutrients</a:t>
          </a:r>
          <a:r>
            <a:rPr lang="en-US"/>
            <a:t> often first appear in the younger, </a:t>
          </a:r>
          <a:r>
            <a:rPr lang="en-US" u="sng"/>
            <a:t>new leaves.</a:t>
          </a:r>
          <a:endParaRPr lang="en-US"/>
        </a:p>
      </dgm:t>
    </dgm:pt>
    <dgm:pt modelId="{E96BEECD-66C5-45A1-99D4-E3458418E821}" type="parTrans" cxnId="{EE8424C4-DEB8-4CE6-B608-7BD67CCBDA02}">
      <dgm:prSet/>
      <dgm:spPr/>
      <dgm:t>
        <a:bodyPr/>
        <a:lstStyle/>
        <a:p>
          <a:endParaRPr lang="en-US"/>
        </a:p>
      </dgm:t>
    </dgm:pt>
    <dgm:pt modelId="{99C17E96-FFA7-4EBA-865F-6398BA417FB5}" type="sibTrans" cxnId="{EE8424C4-DEB8-4CE6-B608-7BD67CCBDA02}">
      <dgm:prSet/>
      <dgm:spPr/>
      <dgm:t>
        <a:bodyPr/>
        <a:lstStyle/>
        <a:p>
          <a:endParaRPr lang="en-US"/>
        </a:p>
      </dgm:t>
    </dgm:pt>
    <dgm:pt modelId="{724E5FD8-0428-4D4C-8043-176D81C93BE6}" type="pres">
      <dgm:prSet presAssocID="{9C95DFBE-CE98-4CD0-AA94-FED7EDD8328A}" presName="diagram" presStyleCnt="0">
        <dgm:presLayoutVars>
          <dgm:chPref val="1"/>
          <dgm:dir/>
          <dgm:animOne val="branch"/>
          <dgm:animLvl val="lvl"/>
          <dgm:resizeHandles/>
        </dgm:presLayoutVars>
      </dgm:prSet>
      <dgm:spPr/>
    </dgm:pt>
    <dgm:pt modelId="{2831D2AC-8F00-416B-80FE-C4502441FDF0}" type="pres">
      <dgm:prSet presAssocID="{D392926D-602A-4070-954C-9AE012FF32C3}" presName="root" presStyleCnt="0"/>
      <dgm:spPr/>
    </dgm:pt>
    <dgm:pt modelId="{728B92D5-DB83-4C75-AFD7-2C3F0F419420}" type="pres">
      <dgm:prSet presAssocID="{D392926D-602A-4070-954C-9AE012FF32C3}" presName="rootComposite" presStyleCnt="0"/>
      <dgm:spPr/>
    </dgm:pt>
    <dgm:pt modelId="{8F4769C3-FBCB-4E8F-A4F8-826A76D11541}" type="pres">
      <dgm:prSet presAssocID="{D392926D-602A-4070-954C-9AE012FF32C3}" presName="rootText" presStyleLbl="node1" presStyleIdx="0" presStyleCnt="2"/>
      <dgm:spPr/>
    </dgm:pt>
    <dgm:pt modelId="{3C21950A-EB85-4B23-AAC5-B91E08EB11C3}" type="pres">
      <dgm:prSet presAssocID="{D392926D-602A-4070-954C-9AE012FF32C3}" presName="rootConnector" presStyleLbl="node1" presStyleIdx="0" presStyleCnt="2"/>
      <dgm:spPr/>
    </dgm:pt>
    <dgm:pt modelId="{B1049EFD-E0E2-449E-AC61-4DFBB39293D1}" type="pres">
      <dgm:prSet presAssocID="{D392926D-602A-4070-954C-9AE012FF32C3}" presName="childShape" presStyleCnt="0"/>
      <dgm:spPr/>
    </dgm:pt>
    <dgm:pt modelId="{7E0EE70D-8671-4F57-B02A-35A90CA26CE7}" type="pres">
      <dgm:prSet presAssocID="{B66CB44E-D56B-4517-9476-59CEFF0A266D}" presName="Name13" presStyleLbl="parChTrans1D2" presStyleIdx="0" presStyleCnt="2"/>
      <dgm:spPr/>
    </dgm:pt>
    <dgm:pt modelId="{DA249F19-AB8E-4E2A-A25C-965A64C2B0B5}" type="pres">
      <dgm:prSet presAssocID="{AB4FA2D9-B937-4296-A2B9-4573076E39C1}" presName="childText" presStyleLbl="bgAcc1" presStyleIdx="0" presStyleCnt="2">
        <dgm:presLayoutVars>
          <dgm:bulletEnabled val="1"/>
        </dgm:presLayoutVars>
      </dgm:prSet>
      <dgm:spPr/>
    </dgm:pt>
    <dgm:pt modelId="{A4D5EE0A-EA7A-4C68-903A-21BAE2A556DE}" type="pres">
      <dgm:prSet presAssocID="{ED175B51-E20A-4FB7-87EE-FF3629C77FBC}" presName="root" presStyleCnt="0"/>
      <dgm:spPr/>
    </dgm:pt>
    <dgm:pt modelId="{B6AB7085-36BE-478E-A4EF-184BA643B36D}" type="pres">
      <dgm:prSet presAssocID="{ED175B51-E20A-4FB7-87EE-FF3629C77FBC}" presName="rootComposite" presStyleCnt="0"/>
      <dgm:spPr/>
    </dgm:pt>
    <dgm:pt modelId="{826465AE-F997-4D35-9092-AD53D700F0F4}" type="pres">
      <dgm:prSet presAssocID="{ED175B51-E20A-4FB7-87EE-FF3629C77FBC}" presName="rootText" presStyleLbl="node1" presStyleIdx="1" presStyleCnt="2"/>
      <dgm:spPr/>
    </dgm:pt>
    <dgm:pt modelId="{58490A22-30B7-4B98-8C48-4DFF8728B56E}" type="pres">
      <dgm:prSet presAssocID="{ED175B51-E20A-4FB7-87EE-FF3629C77FBC}" presName="rootConnector" presStyleLbl="node1" presStyleIdx="1" presStyleCnt="2"/>
      <dgm:spPr/>
    </dgm:pt>
    <dgm:pt modelId="{E59B2869-BA02-4DE7-BC17-3D9302CA5221}" type="pres">
      <dgm:prSet presAssocID="{ED175B51-E20A-4FB7-87EE-FF3629C77FBC}" presName="childShape" presStyleCnt="0"/>
      <dgm:spPr/>
    </dgm:pt>
    <dgm:pt modelId="{48C88C75-1BD7-45F1-8440-9401336B19CD}" type="pres">
      <dgm:prSet presAssocID="{E96BEECD-66C5-45A1-99D4-E3458418E821}" presName="Name13" presStyleLbl="parChTrans1D2" presStyleIdx="1" presStyleCnt="2"/>
      <dgm:spPr/>
    </dgm:pt>
    <dgm:pt modelId="{3B382AD5-F3EC-42DA-919E-4E0911965B4D}" type="pres">
      <dgm:prSet presAssocID="{2D15BA9E-3559-47E0-A7F2-9F678B590988}" presName="childText" presStyleLbl="bgAcc1" presStyleIdx="1" presStyleCnt="2">
        <dgm:presLayoutVars>
          <dgm:bulletEnabled val="1"/>
        </dgm:presLayoutVars>
      </dgm:prSet>
      <dgm:spPr/>
    </dgm:pt>
  </dgm:ptLst>
  <dgm:cxnLst>
    <dgm:cxn modelId="{76A1370B-3F4B-41EA-A1C1-859585E0E12A}" type="presOf" srcId="{ED175B51-E20A-4FB7-87EE-FF3629C77FBC}" destId="{58490A22-30B7-4B98-8C48-4DFF8728B56E}" srcOrd="1" destOrd="0" presId="urn:microsoft.com/office/officeart/2005/8/layout/hierarchy3"/>
    <dgm:cxn modelId="{9A668125-492D-46D3-9F88-FC1C432AE7B3}" type="presOf" srcId="{D392926D-602A-4070-954C-9AE012FF32C3}" destId="{8F4769C3-FBCB-4E8F-A4F8-826A76D11541}" srcOrd="0" destOrd="0" presId="urn:microsoft.com/office/officeart/2005/8/layout/hierarchy3"/>
    <dgm:cxn modelId="{56115331-FB95-4070-8161-056527F7E3A2}" type="presOf" srcId="{2D15BA9E-3559-47E0-A7F2-9F678B590988}" destId="{3B382AD5-F3EC-42DA-919E-4E0911965B4D}" srcOrd="0" destOrd="0" presId="urn:microsoft.com/office/officeart/2005/8/layout/hierarchy3"/>
    <dgm:cxn modelId="{845D9889-C291-4ACF-A653-FF77307DD883}" type="presOf" srcId="{ED175B51-E20A-4FB7-87EE-FF3629C77FBC}" destId="{826465AE-F997-4D35-9092-AD53D700F0F4}" srcOrd="0" destOrd="0" presId="urn:microsoft.com/office/officeart/2005/8/layout/hierarchy3"/>
    <dgm:cxn modelId="{5C74AA8A-0D9E-4684-BD13-E34173D79682}" srcId="{9C95DFBE-CE98-4CD0-AA94-FED7EDD8328A}" destId="{D392926D-602A-4070-954C-9AE012FF32C3}" srcOrd="0" destOrd="0" parTransId="{F51BFEB6-E72E-46E1-9C7C-481A0F2F76D9}" sibTransId="{FD7815D8-0B2E-4D21-88EC-7C3378BFD983}"/>
    <dgm:cxn modelId="{06B78695-878B-4069-84EF-7B8CEA33E36C}" srcId="{9C95DFBE-CE98-4CD0-AA94-FED7EDD8328A}" destId="{ED175B51-E20A-4FB7-87EE-FF3629C77FBC}" srcOrd="1" destOrd="0" parTransId="{AC209255-298C-4FCA-AE5D-AEAB639527EA}" sibTransId="{5305878A-B4E3-4B51-925A-18FBD7ECA42E}"/>
    <dgm:cxn modelId="{0C519BB2-B658-49CB-9CCB-848002F6A796}" type="presOf" srcId="{B66CB44E-D56B-4517-9476-59CEFF0A266D}" destId="{7E0EE70D-8671-4F57-B02A-35A90CA26CE7}" srcOrd="0" destOrd="0" presId="urn:microsoft.com/office/officeart/2005/8/layout/hierarchy3"/>
    <dgm:cxn modelId="{D5F4C8C1-9845-492E-951D-8F46771FFE8F}" type="presOf" srcId="{9C95DFBE-CE98-4CD0-AA94-FED7EDD8328A}" destId="{724E5FD8-0428-4D4C-8043-176D81C93BE6}" srcOrd="0" destOrd="0" presId="urn:microsoft.com/office/officeart/2005/8/layout/hierarchy3"/>
    <dgm:cxn modelId="{EE8424C4-DEB8-4CE6-B608-7BD67CCBDA02}" srcId="{ED175B51-E20A-4FB7-87EE-FF3629C77FBC}" destId="{2D15BA9E-3559-47E0-A7F2-9F678B590988}" srcOrd="0" destOrd="0" parTransId="{E96BEECD-66C5-45A1-99D4-E3458418E821}" sibTransId="{99C17E96-FFA7-4EBA-865F-6398BA417FB5}"/>
    <dgm:cxn modelId="{3C0415C7-0DF5-4FF1-90D3-FBCD945059A1}" type="presOf" srcId="{E96BEECD-66C5-45A1-99D4-E3458418E821}" destId="{48C88C75-1BD7-45F1-8440-9401336B19CD}" srcOrd="0" destOrd="0" presId="urn:microsoft.com/office/officeart/2005/8/layout/hierarchy3"/>
    <dgm:cxn modelId="{1399F2C7-3D6B-4991-B5D1-27848ACA5D86}" type="presOf" srcId="{AB4FA2D9-B937-4296-A2B9-4573076E39C1}" destId="{DA249F19-AB8E-4E2A-A25C-965A64C2B0B5}" srcOrd="0" destOrd="0" presId="urn:microsoft.com/office/officeart/2005/8/layout/hierarchy3"/>
    <dgm:cxn modelId="{CE4A4BD8-C847-44B9-9EE4-DA93B812E617}" type="presOf" srcId="{D392926D-602A-4070-954C-9AE012FF32C3}" destId="{3C21950A-EB85-4B23-AAC5-B91E08EB11C3}" srcOrd="1" destOrd="0" presId="urn:microsoft.com/office/officeart/2005/8/layout/hierarchy3"/>
    <dgm:cxn modelId="{316FCCF5-769F-4BE8-8015-A13D45D102AE}" srcId="{D392926D-602A-4070-954C-9AE012FF32C3}" destId="{AB4FA2D9-B937-4296-A2B9-4573076E39C1}" srcOrd="0" destOrd="0" parTransId="{B66CB44E-D56B-4517-9476-59CEFF0A266D}" sibTransId="{835EC555-4FC2-468A-AB91-21E6F4CF92D2}"/>
    <dgm:cxn modelId="{41453C18-D819-4CC2-B625-97BA3CCA3853}" type="presParOf" srcId="{724E5FD8-0428-4D4C-8043-176D81C93BE6}" destId="{2831D2AC-8F00-416B-80FE-C4502441FDF0}" srcOrd="0" destOrd="0" presId="urn:microsoft.com/office/officeart/2005/8/layout/hierarchy3"/>
    <dgm:cxn modelId="{53A5F238-067F-44AE-ADF5-D2FF80EAE85D}" type="presParOf" srcId="{2831D2AC-8F00-416B-80FE-C4502441FDF0}" destId="{728B92D5-DB83-4C75-AFD7-2C3F0F419420}" srcOrd="0" destOrd="0" presId="urn:microsoft.com/office/officeart/2005/8/layout/hierarchy3"/>
    <dgm:cxn modelId="{269CD99C-8A5E-4A00-8A08-E40CB80B2816}" type="presParOf" srcId="{728B92D5-DB83-4C75-AFD7-2C3F0F419420}" destId="{8F4769C3-FBCB-4E8F-A4F8-826A76D11541}" srcOrd="0" destOrd="0" presId="urn:microsoft.com/office/officeart/2005/8/layout/hierarchy3"/>
    <dgm:cxn modelId="{657C910A-D49B-4F2A-9B71-3043B11AB956}" type="presParOf" srcId="{728B92D5-DB83-4C75-AFD7-2C3F0F419420}" destId="{3C21950A-EB85-4B23-AAC5-B91E08EB11C3}" srcOrd="1" destOrd="0" presId="urn:microsoft.com/office/officeart/2005/8/layout/hierarchy3"/>
    <dgm:cxn modelId="{8A1252EE-514A-4AA5-ACEB-488F5FEA4033}" type="presParOf" srcId="{2831D2AC-8F00-416B-80FE-C4502441FDF0}" destId="{B1049EFD-E0E2-449E-AC61-4DFBB39293D1}" srcOrd="1" destOrd="0" presId="urn:microsoft.com/office/officeart/2005/8/layout/hierarchy3"/>
    <dgm:cxn modelId="{8C4827B3-8040-4F3D-A0C5-7F3D833E6116}" type="presParOf" srcId="{B1049EFD-E0E2-449E-AC61-4DFBB39293D1}" destId="{7E0EE70D-8671-4F57-B02A-35A90CA26CE7}" srcOrd="0" destOrd="0" presId="urn:microsoft.com/office/officeart/2005/8/layout/hierarchy3"/>
    <dgm:cxn modelId="{07164341-2351-4712-855A-1BE3879EC71D}" type="presParOf" srcId="{B1049EFD-E0E2-449E-AC61-4DFBB39293D1}" destId="{DA249F19-AB8E-4E2A-A25C-965A64C2B0B5}" srcOrd="1" destOrd="0" presId="urn:microsoft.com/office/officeart/2005/8/layout/hierarchy3"/>
    <dgm:cxn modelId="{5146B0A2-97E2-40BD-90F0-DB5E7CD297F6}" type="presParOf" srcId="{724E5FD8-0428-4D4C-8043-176D81C93BE6}" destId="{A4D5EE0A-EA7A-4C68-903A-21BAE2A556DE}" srcOrd="1" destOrd="0" presId="urn:microsoft.com/office/officeart/2005/8/layout/hierarchy3"/>
    <dgm:cxn modelId="{BE63480A-F2BA-419D-8CEC-A9D81E4A37E2}" type="presParOf" srcId="{A4D5EE0A-EA7A-4C68-903A-21BAE2A556DE}" destId="{B6AB7085-36BE-478E-A4EF-184BA643B36D}" srcOrd="0" destOrd="0" presId="urn:microsoft.com/office/officeart/2005/8/layout/hierarchy3"/>
    <dgm:cxn modelId="{3732DA91-5B93-4692-9599-787A2C6FD6AE}" type="presParOf" srcId="{B6AB7085-36BE-478E-A4EF-184BA643B36D}" destId="{826465AE-F997-4D35-9092-AD53D700F0F4}" srcOrd="0" destOrd="0" presId="urn:microsoft.com/office/officeart/2005/8/layout/hierarchy3"/>
    <dgm:cxn modelId="{93BB70FD-5E5A-4C7F-892E-8172F2003316}" type="presParOf" srcId="{B6AB7085-36BE-478E-A4EF-184BA643B36D}" destId="{58490A22-30B7-4B98-8C48-4DFF8728B56E}" srcOrd="1" destOrd="0" presId="urn:microsoft.com/office/officeart/2005/8/layout/hierarchy3"/>
    <dgm:cxn modelId="{43963FB4-4325-43C7-91DF-57B77D3AB664}" type="presParOf" srcId="{A4D5EE0A-EA7A-4C68-903A-21BAE2A556DE}" destId="{E59B2869-BA02-4DE7-BC17-3D9302CA5221}" srcOrd="1" destOrd="0" presId="urn:microsoft.com/office/officeart/2005/8/layout/hierarchy3"/>
    <dgm:cxn modelId="{66BEE426-0622-49A6-8E11-743DDE098ED8}" type="presParOf" srcId="{E59B2869-BA02-4DE7-BC17-3D9302CA5221}" destId="{48C88C75-1BD7-45F1-8440-9401336B19CD}" srcOrd="0" destOrd="0" presId="urn:microsoft.com/office/officeart/2005/8/layout/hierarchy3"/>
    <dgm:cxn modelId="{D556B6FC-276A-4479-B022-4EE772F9806B}" type="presParOf" srcId="{E59B2869-BA02-4DE7-BC17-3D9302CA5221}" destId="{3B382AD5-F3EC-42DA-919E-4E0911965B4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F70652-FD52-452E-AF57-8C792A7EEBDB}"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BDEB9B8-C4E4-48E9-A432-E2941ED2A0C9}">
      <dgm:prSet phldrT="[Text]"/>
      <dgm:spPr/>
      <dgm:t>
        <a:bodyPr/>
        <a:lstStyle/>
        <a:p>
          <a:r>
            <a:rPr lang="en-US"/>
            <a:t>Nutrient Recommendations</a:t>
          </a:r>
        </a:p>
      </dgm:t>
    </dgm:pt>
    <dgm:pt modelId="{38A1B2AF-12ED-46C7-8C69-3A0C5D63807E}" type="parTrans" cxnId="{86EDC384-3C1A-41CA-9B57-9D54376FBB79}">
      <dgm:prSet/>
      <dgm:spPr/>
      <dgm:t>
        <a:bodyPr/>
        <a:lstStyle/>
        <a:p>
          <a:endParaRPr lang="en-US"/>
        </a:p>
      </dgm:t>
    </dgm:pt>
    <dgm:pt modelId="{E9B5233A-CF53-4265-AAEC-EB359F016FA2}" type="sibTrans" cxnId="{86EDC384-3C1A-41CA-9B57-9D54376FBB79}">
      <dgm:prSet/>
      <dgm:spPr/>
      <dgm:t>
        <a:bodyPr/>
        <a:lstStyle/>
        <a:p>
          <a:endParaRPr lang="en-US"/>
        </a:p>
      </dgm:t>
    </dgm:pt>
    <dgm:pt modelId="{06D09217-0FA6-44FF-ACD5-DE3808F0B69E}">
      <dgm:prSet phldrT="[Text]"/>
      <dgm:spPr/>
      <dgm:t>
        <a:bodyPr/>
        <a:lstStyle/>
        <a:p>
          <a:r>
            <a:rPr lang="en-US"/>
            <a:t>Nutrient Credits</a:t>
          </a:r>
        </a:p>
      </dgm:t>
    </dgm:pt>
    <dgm:pt modelId="{A8EFF33E-7ABF-4096-B469-F17BECD56C86}" type="parTrans" cxnId="{57C8D5AD-25CB-4A80-87BF-55BBCACD43C9}">
      <dgm:prSet/>
      <dgm:spPr/>
      <dgm:t>
        <a:bodyPr/>
        <a:lstStyle/>
        <a:p>
          <a:endParaRPr lang="en-US"/>
        </a:p>
      </dgm:t>
    </dgm:pt>
    <dgm:pt modelId="{0161A655-7AC8-4EC9-8BA2-493B76EFE172}" type="sibTrans" cxnId="{57C8D5AD-25CB-4A80-87BF-55BBCACD43C9}">
      <dgm:prSet/>
      <dgm:spPr/>
      <dgm:t>
        <a:bodyPr/>
        <a:lstStyle/>
        <a:p>
          <a:endParaRPr lang="en-US"/>
        </a:p>
      </dgm:t>
    </dgm:pt>
    <dgm:pt modelId="{B3BDC180-C920-4895-995E-BDA9A9309873}">
      <dgm:prSet phldrT="[Text]"/>
      <dgm:spPr/>
      <dgm:t>
        <a:bodyPr/>
        <a:lstStyle/>
        <a:p>
          <a:r>
            <a:rPr lang="en-US"/>
            <a:t>Nitrogen (N), Phosphorus (P</a:t>
          </a:r>
          <a:r>
            <a:rPr lang="en-US" baseline="-25000"/>
            <a:t>2</a:t>
          </a:r>
          <a:r>
            <a:rPr lang="en-US"/>
            <a:t>O</a:t>
          </a:r>
          <a:r>
            <a:rPr lang="en-US" baseline="-25000"/>
            <a:t>5</a:t>
          </a:r>
          <a:r>
            <a:rPr lang="en-US"/>
            <a:t>), &amp; Potassium (K</a:t>
          </a:r>
          <a:r>
            <a:rPr lang="en-US" baseline="-25000"/>
            <a:t>2</a:t>
          </a:r>
          <a:r>
            <a:rPr lang="en-US"/>
            <a:t>O)</a:t>
          </a:r>
        </a:p>
      </dgm:t>
    </dgm:pt>
    <dgm:pt modelId="{F61B53E5-B380-4060-9764-57423F1F4D19}" type="parTrans" cxnId="{6C72FAF5-826B-4556-8359-C66631FF8B73}">
      <dgm:prSet/>
      <dgm:spPr/>
      <dgm:t>
        <a:bodyPr/>
        <a:lstStyle/>
        <a:p>
          <a:endParaRPr lang="en-US"/>
        </a:p>
      </dgm:t>
    </dgm:pt>
    <dgm:pt modelId="{5E56C3A5-09B6-4D9B-82E4-0CFA7C10FE92}" type="sibTrans" cxnId="{6C72FAF5-826B-4556-8359-C66631FF8B73}">
      <dgm:prSet/>
      <dgm:spPr/>
      <dgm:t>
        <a:bodyPr/>
        <a:lstStyle/>
        <a:p>
          <a:endParaRPr lang="en-US"/>
        </a:p>
      </dgm:t>
    </dgm:pt>
    <dgm:pt modelId="{C5BAB6B0-AE9C-4653-AFFC-A3E11C753043}">
      <dgm:prSet phldrT="[Text]"/>
      <dgm:spPr/>
      <dgm:t>
        <a:bodyPr/>
        <a:lstStyle/>
        <a:p>
          <a:r>
            <a:rPr lang="en-US"/>
            <a:t>Manure</a:t>
          </a:r>
        </a:p>
      </dgm:t>
    </dgm:pt>
    <dgm:pt modelId="{6F14DD51-B62C-4636-9FF7-365E1B2FF93C}" type="parTrans" cxnId="{E4872639-CD24-435E-A295-F11615A69FA7}">
      <dgm:prSet/>
      <dgm:spPr/>
      <dgm:t>
        <a:bodyPr/>
        <a:lstStyle/>
        <a:p>
          <a:endParaRPr lang="en-US"/>
        </a:p>
      </dgm:t>
    </dgm:pt>
    <dgm:pt modelId="{E84A0B80-EBF0-4217-8203-D05864545704}" type="sibTrans" cxnId="{E4872639-CD24-435E-A295-F11615A69FA7}">
      <dgm:prSet/>
      <dgm:spPr/>
      <dgm:t>
        <a:bodyPr/>
        <a:lstStyle/>
        <a:p>
          <a:endParaRPr lang="en-US"/>
        </a:p>
      </dgm:t>
    </dgm:pt>
    <dgm:pt modelId="{7EBF9F9F-1D78-4944-B073-31703D5AF5D6}">
      <dgm:prSet phldrT="[Text]"/>
      <dgm:spPr/>
      <dgm:t>
        <a:bodyPr/>
        <a:lstStyle/>
        <a:p>
          <a:r>
            <a:rPr lang="en-US"/>
            <a:t>Legumes</a:t>
          </a:r>
        </a:p>
      </dgm:t>
    </dgm:pt>
    <dgm:pt modelId="{F7D035CD-5290-4AD3-A1BB-50413431BF23}" type="parTrans" cxnId="{42F9D648-F214-4F09-BB49-A199B8D6B803}">
      <dgm:prSet/>
      <dgm:spPr/>
      <dgm:t>
        <a:bodyPr/>
        <a:lstStyle/>
        <a:p>
          <a:endParaRPr lang="en-US"/>
        </a:p>
      </dgm:t>
    </dgm:pt>
    <dgm:pt modelId="{CFF47B94-987A-4BD0-BE58-A573B26AD5BA}" type="sibTrans" cxnId="{42F9D648-F214-4F09-BB49-A199B8D6B803}">
      <dgm:prSet/>
      <dgm:spPr/>
      <dgm:t>
        <a:bodyPr/>
        <a:lstStyle/>
        <a:p>
          <a:endParaRPr lang="en-US"/>
        </a:p>
      </dgm:t>
    </dgm:pt>
    <dgm:pt modelId="{130125FB-0836-4F0A-95CF-2639C345600C}">
      <dgm:prSet phldrT="[Text]"/>
      <dgm:spPr/>
      <dgm:t>
        <a:bodyPr/>
        <a:lstStyle/>
        <a:p>
          <a:r>
            <a:rPr lang="en-US"/>
            <a:t>Lab Results</a:t>
          </a:r>
        </a:p>
      </dgm:t>
    </dgm:pt>
    <dgm:pt modelId="{E1C4BC7B-5CA2-45C2-9CD7-D0DF7FFF1470}" type="parTrans" cxnId="{591965B6-493F-46AF-91CE-DDD405E772EA}">
      <dgm:prSet/>
      <dgm:spPr/>
      <dgm:t>
        <a:bodyPr/>
        <a:lstStyle/>
        <a:p>
          <a:endParaRPr lang="en-US"/>
        </a:p>
      </dgm:t>
    </dgm:pt>
    <dgm:pt modelId="{3980B591-27EC-4F2E-9507-53630CC0D265}" type="sibTrans" cxnId="{591965B6-493F-46AF-91CE-DDD405E772EA}">
      <dgm:prSet/>
      <dgm:spPr/>
      <dgm:t>
        <a:bodyPr/>
        <a:lstStyle/>
        <a:p>
          <a:endParaRPr lang="en-US"/>
        </a:p>
      </dgm:t>
    </dgm:pt>
    <dgm:pt modelId="{99FB4BA3-EE56-47EC-A3A5-2A03A60D6503}">
      <dgm:prSet phldrT="[Text]"/>
      <dgm:spPr/>
      <dgm:t>
        <a:bodyPr/>
        <a:lstStyle/>
        <a:p>
          <a:r>
            <a:rPr lang="en-US"/>
            <a:t>Required: Soil pH, (Buffer pH) organic matter %, phosphorus &amp; potassium</a:t>
          </a:r>
        </a:p>
      </dgm:t>
    </dgm:pt>
    <dgm:pt modelId="{DD5B30C0-6C72-49FF-A72B-CC5B9E3436D0}" type="parTrans" cxnId="{DEE4636D-459B-49FA-AB1D-9B53D1D14DDB}">
      <dgm:prSet/>
      <dgm:spPr/>
      <dgm:t>
        <a:bodyPr/>
        <a:lstStyle/>
        <a:p>
          <a:endParaRPr lang="en-US"/>
        </a:p>
      </dgm:t>
    </dgm:pt>
    <dgm:pt modelId="{801BCF8E-A100-48F9-9744-0FDAEE71F93A}" type="sibTrans" cxnId="{DEE4636D-459B-49FA-AB1D-9B53D1D14DDB}">
      <dgm:prSet/>
      <dgm:spPr/>
      <dgm:t>
        <a:bodyPr/>
        <a:lstStyle/>
        <a:p>
          <a:endParaRPr lang="en-US"/>
        </a:p>
      </dgm:t>
    </dgm:pt>
    <dgm:pt modelId="{12C2BB35-FDD1-4ED2-9265-DE5A9122740F}">
      <dgm:prSet phldrT="[Text]"/>
      <dgm:spPr/>
      <dgm:t>
        <a:bodyPr/>
        <a:lstStyle/>
        <a:p>
          <a:r>
            <a:rPr lang="en-US"/>
            <a:t>Add Tests: Ca/Mg CEC Base Saturation, Secondary &amp; Micronutrients</a:t>
          </a:r>
        </a:p>
      </dgm:t>
    </dgm:pt>
    <dgm:pt modelId="{42B13018-0E98-4E4E-BB38-E413B43DE1B4}" type="parTrans" cxnId="{8AAAA042-0115-4D12-9DC1-6B397CE8E794}">
      <dgm:prSet/>
      <dgm:spPr/>
      <dgm:t>
        <a:bodyPr/>
        <a:lstStyle/>
        <a:p>
          <a:endParaRPr lang="en-US"/>
        </a:p>
      </dgm:t>
    </dgm:pt>
    <dgm:pt modelId="{6E62F522-A32E-4BD7-9964-91AA1C75385F}" type="sibTrans" cxnId="{8AAAA042-0115-4D12-9DC1-6B397CE8E794}">
      <dgm:prSet/>
      <dgm:spPr/>
      <dgm:t>
        <a:bodyPr/>
        <a:lstStyle/>
        <a:p>
          <a:endParaRPr lang="en-US"/>
        </a:p>
      </dgm:t>
    </dgm:pt>
    <dgm:pt modelId="{D2E4A394-BD1F-4F22-A235-1760EFEFA153}">
      <dgm:prSet phldrT="[Text]"/>
      <dgm:spPr/>
      <dgm:t>
        <a:bodyPr/>
        <a:lstStyle/>
        <a:p>
          <a:r>
            <a:rPr lang="en-US"/>
            <a:t>Lime Recommendations</a:t>
          </a:r>
        </a:p>
      </dgm:t>
    </dgm:pt>
    <dgm:pt modelId="{CA65D36E-7E3A-4ABC-9DA4-AFD40A4A7E4B}" type="parTrans" cxnId="{73215AAD-F248-4CB4-9594-CE7FCC114D3B}">
      <dgm:prSet/>
      <dgm:spPr/>
      <dgm:t>
        <a:bodyPr/>
        <a:lstStyle/>
        <a:p>
          <a:endParaRPr lang="en-US"/>
        </a:p>
      </dgm:t>
    </dgm:pt>
    <dgm:pt modelId="{BFFFC982-30C0-4A40-8191-8F231248DCAC}" type="sibTrans" cxnId="{73215AAD-F248-4CB4-9594-CE7FCC114D3B}">
      <dgm:prSet/>
      <dgm:spPr/>
      <dgm:t>
        <a:bodyPr/>
        <a:lstStyle/>
        <a:p>
          <a:endParaRPr lang="en-US"/>
        </a:p>
      </dgm:t>
    </dgm:pt>
    <dgm:pt modelId="{B7666646-F03A-4D52-9C70-23BDA885B876}">
      <dgm:prSet phldrT="[Text]"/>
      <dgm:spPr/>
      <dgm:t>
        <a:bodyPr/>
        <a:lstStyle/>
        <a:p>
          <a:r>
            <a:rPr lang="en-US"/>
            <a:t>Plant Available levels</a:t>
          </a:r>
        </a:p>
      </dgm:t>
    </dgm:pt>
    <dgm:pt modelId="{8A909BFD-148B-42B1-9FE7-27F28EA07794}" type="parTrans" cxnId="{8CF3052A-29AF-4D27-800E-E7E4387B4479}">
      <dgm:prSet/>
      <dgm:spPr/>
      <dgm:t>
        <a:bodyPr/>
        <a:lstStyle/>
        <a:p>
          <a:endParaRPr lang="en-US"/>
        </a:p>
      </dgm:t>
    </dgm:pt>
    <dgm:pt modelId="{A59E77CE-9CCF-4263-B706-342C673EC9D5}" type="sibTrans" cxnId="{8CF3052A-29AF-4D27-800E-E7E4387B4479}">
      <dgm:prSet/>
      <dgm:spPr/>
      <dgm:t>
        <a:bodyPr/>
        <a:lstStyle/>
        <a:p>
          <a:endParaRPr lang="en-US"/>
        </a:p>
      </dgm:t>
    </dgm:pt>
    <dgm:pt modelId="{97F36535-0568-4367-B106-9A23F0C65912}" type="pres">
      <dgm:prSet presAssocID="{C7F70652-FD52-452E-AF57-8C792A7EEBDB}" presName="Name0" presStyleCnt="0">
        <dgm:presLayoutVars>
          <dgm:dir/>
          <dgm:animLvl val="lvl"/>
          <dgm:resizeHandles val="exact"/>
        </dgm:presLayoutVars>
      </dgm:prSet>
      <dgm:spPr/>
    </dgm:pt>
    <dgm:pt modelId="{9E6BC4DA-B973-46D5-B9DB-24F142CCD7B8}" type="pres">
      <dgm:prSet presAssocID="{130125FB-0836-4F0A-95CF-2639C345600C}" presName="linNode" presStyleCnt="0"/>
      <dgm:spPr/>
    </dgm:pt>
    <dgm:pt modelId="{02D0F51E-CCA5-4512-B89D-C57DEB2E5C08}" type="pres">
      <dgm:prSet presAssocID="{130125FB-0836-4F0A-95CF-2639C345600C}" presName="parentText" presStyleLbl="node1" presStyleIdx="0" presStyleCnt="4">
        <dgm:presLayoutVars>
          <dgm:chMax val="1"/>
          <dgm:bulletEnabled val="1"/>
        </dgm:presLayoutVars>
      </dgm:prSet>
      <dgm:spPr/>
    </dgm:pt>
    <dgm:pt modelId="{890E83C7-5798-453F-A5EF-9D2CF8D161D2}" type="pres">
      <dgm:prSet presAssocID="{130125FB-0836-4F0A-95CF-2639C345600C}" presName="descendantText" presStyleLbl="alignAccFollowNode1" presStyleIdx="0" presStyleCnt="3">
        <dgm:presLayoutVars>
          <dgm:bulletEnabled val="1"/>
        </dgm:presLayoutVars>
      </dgm:prSet>
      <dgm:spPr/>
    </dgm:pt>
    <dgm:pt modelId="{2B9A8111-EA3C-4033-A7E8-F3448E1B3CFC}" type="pres">
      <dgm:prSet presAssocID="{3980B591-27EC-4F2E-9507-53630CC0D265}" presName="sp" presStyleCnt="0"/>
      <dgm:spPr/>
    </dgm:pt>
    <dgm:pt modelId="{1D98D522-C4B7-4E0D-AAFA-AE57AD3E8952}" type="pres">
      <dgm:prSet presAssocID="{ABDEB9B8-C4E4-48E9-A432-E2941ED2A0C9}" presName="linNode" presStyleCnt="0"/>
      <dgm:spPr/>
    </dgm:pt>
    <dgm:pt modelId="{07493542-19C5-41E5-A9AB-EBD0DCEA306D}" type="pres">
      <dgm:prSet presAssocID="{ABDEB9B8-C4E4-48E9-A432-E2941ED2A0C9}" presName="parentText" presStyleLbl="node1" presStyleIdx="1" presStyleCnt="4">
        <dgm:presLayoutVars>
          <dgm:chMax val="1"/>
          <dgm:bulletEnabled val="1"/>
        </dgm:presLayoutVars>
      </dgm:prSet>
      <dgm:spPr/>
    </dgm:pt>
    <dgm:pt modelId="{FC3203EF-3617-45B8-9393-6CD1CFC3D514}" type="pres">
      <dgm:prSet presAssocID="{ABDEB9B8-C4E4-48E9-A432-E2941ED2A0C9}" presName="descendantText" presStyleLbl="alignAccFollowNode1" presStyleIdx="1" presStyleCnt="3">
        <dgm:presLayoutVars>
          <dgm:bulletEnabled val="1"/>
        </dgm:presLayoutVars>
      </dgm:prSet>
      <dgm:spPr/>
    </dgm:pt>
    <dgm:pt modelId="{0FE788C2-E91B-45FB-98A4-545C6A742537}" type="pres">
      <dgm:prSet presAssocID="{E9B5233A-CF53-4265-AAEC-EB359F016FA2}" presName="sp" presStyleCnt="0"/>
      <dgm:spPr/>
    </dgm:pt>
    <dgm:pt modelId="{8758F2AD-63E9-4580-8A51-4038D8BDCDAE}" type="pres">
      <dgm:prSet presAssocID="{D2E4A394-BD1F-4F22-A235-1760EFEFA153}" presName="linNode" presStyleCnt="0"/>
      <dgm:spPr/>
    </dgm:pt>
    <dgm:pt modelId="{8F853550-B1AB-482A-88DA-0DDF17364CBB}" type="pres">
      <dgm:prSet presAssocID="{D2E4A394-BD1F-4F22-A235-1760EFEFA153}" presName="parentText" presStyleLbl="node1" presStyleIdx="2" presStyleCnt="4">
        <dgm:presLayoutVars>
          <dgm:chMax val="1"/>
          <dgm:bulletEnabled val="1"/>
        </dgm:presLayoutVars>
      </dgm:prSet>
      <dgm:spPr/>
    </dgm:pt>
    <dgm:pt modelId="{B94CBC4E-7D05-406A-A09A-EEC7BCF518D0}" type="pres">
      <dgm:prSet presAssocID="{BFFFC982-30C0-4A40-8191-8F231248DCAC}" presName="sp" presStyleCnt="0"/>
      <dgm:spPr/>
    </dgm:pt>
    <dgm:pt modelId="{9FFBF8A3-F52A-4EAB-AFDF-A2AFA3FF7F4F}" type="pres">
      <dgm:prSet presAssocID="{06D09217-0FA6-44FF-ACD5-DE3808F0B69E}" presName="linNode" presStyleCnt="0"/>
      <dgm:spPr/>
    </dgm:pt>
    <dgm:pt modelId="{F3EC3E44-864C-45BE-8E7D-D9ACCF066991}" type="pres">
      <dgm:prSet presAssocID="{06D09217-0FA6-44FF-ACD5-DE3808F0B69E}" presName="parentText" presStyleLbl="node1" presStyleIdx="3" presStyleCnt="4">
        <dgm:presLayoutVars>
          <dgm:chMax val="1"/>
          <dgm:bulletEnabled val="1"/>
        </dgm:presLayoutVars>
      </dgm:prSet>
      <dgm:spPr/>
    </dgm:pt>
    <dgm:pt modelId="{D1C19BAD-1ADB-4452-AC5B-640DF3052694}" type="pres">
      <dgm:prSet presAssocID="{06D09217-0FA6-44FF-ACD5-DE3808F0B69E}" presName="descendantText" presStyleLbl="alignAccFollowNode1" presStyleIdx="2" presStyleCnt="3">
        <dgm:presLayoutVars>
          <dgm:bulletEnabled val="1"/>
        </dgm:presLayoutVars>
      </dgm:prSet>
      <dgm:spPr/>
    </dgm:pt>
  </dgm:ptLst>
  <dgm:cxnLst>
    <dgm:cxn modelId="{D9B5D125-F9FB-4987-9E9E-C3B82695D0B5}" type="presOf" srcId="{B7666646-F03A-4D52-9C70-23BDA885B876}" destId="{890E83C7-5798-453F-A5EF-9D2CF8D161D2}" srcOrd="0" destOrd="1" presId="urn:microsoft.com/office/officeart/2005/8/layout/vList5"/>
    <dgm:cxn modelId="{8CF3052A-29AF-4D27-800E-E7E4387B4479}" srcId="{130125FB-0836-4F0A-95CF-2639C345600C}" destId="{B7666646-F03A-4D52-9C70-23BDA885B876}" srcOrd="1" destOrd="0" parTransId="{8A909BFD-148B-42B1-9FE7-27F28EA07794}" sibTransId="{A59E77CE-9CCF-4263-B706-342C673EC9D5}"/>
    <dgm:cxn modelId="{DDA1B030-AC29-4AB8-B43E-4D6D3096F595}" type="presOf" srcId="{99FB4BA3-EE56-47EC-A3A5-2A03A60D6503}" destId="{890E83C7-5798-453F-A5EF-9D2CF8D161D2}" srcOrd="0" destOrd="0" presId="urn:microsoft.com/office/officeart/2005/8/layout/vList5"/>
    <dgm:cxn modelId="{E4872639-CD24-435E-A295-F11615A69FA7}" srcId="{06D09217-0FA6-44FF-ACD5-DE3808F0B69E}" destId="{C5BAB6B0-AE9C-4653-AFFC-A3E11C753043}" srcOrd="0" destOrd="0" parTransId="{6F14DD51-B62C-4636-9FF7-365E1B2FF93C}" sibTransId="{E84A0B80-EBF0-4217-8203-D05864545704}"/>
    <dgm:cxn modelId="{8AAAA042-0115-4D12-9DC1-6B397CE8E794}" srcId="{130125FB-0836-4F0A-95CF-2639C345600C}" destId="{12C2BB35-FDD1-4ED2-9265-DE5A9122740F}" srcOrd="2" destOrd="0" parTransId="{42B13018-0E98-4E4E-BB38-E413B43DE1B4}" sibTransId="{6E62F522-A32E-4BD7-9964-91AA1C75385F}"/>
    <dgm:cxn modelId="{1DA63748-7DE7-481F-AE6A-479C08DD4B13}" type="presOf" srcId="{C5BAB6B0-AE9C-4653-AFFC-A3E11C753043}" destId="{D1C19BAD-1ADB-4452-AC5B-640DF3052694}" srcOrd="0" destOrd="0" presId="urn:microsoft.com/office/officeart/2005/8/layout/vList5"/>
    <dgm:cxn modelId="{42F9D648-F214-4F09-BB49-A199B8D6B803}" srcId="{06D09217-0FA6-44FF-ACD5-DE3808F0B69E}" destId="{7EBF9F9F-1D78-4944-B073-31703D5AF5D6}" srcOrd="1" destOrd="0" parTransId="{F7D035CD-5290-4AD3-A1BB-50413431BF23}" sibTransId="{CFF47B94-987A-4BD0-BE58-A573B26AD5BA}"/>
    <dgm:cxn modelId="{DEE4636D-459B-49FA-AB1D-9B53D1D14DDB}" srcId="{130125FB-0836-4F0A-95CF-2639C345600C}" destId="{99FB4BA3-EE56-47EC-A3A5-2A03A60D6503}" srcOrd="0" destOrd="0" parTransId="{DD5B30C0-6C72-49FF-A72B-CC5B9E3436D0}" sibTransId="{801BCF8E-A100-48F9-9744-0FDAEE71F93A}"/>
    <dgm:cxn modelId="{88971B7B-1F11-4EFA-B924-D4275B0F1122}" type="presOf" srcId="{ABDEB9B8-C4E4-48E9-A432-E2941ED2A0C9}" destId="{07493542-19C5-41E5-A9AB-EBD0DCEA306D}" srcOrd="0" destOrd="0" presId="urn:microsoft.com/office/officeart/2005/8/layout/vList5"/>
    <dgm:cxn modelId="{B013257B-FAE5-4024-8437-C509D6DF4F0B}" type="presOf" srcId="{D2E4A394-BD1F-4F22-A235-1760EFEFA153}" destId="{8F853550-B1AB-482A-88DA-0DDF17364CBB}" srcOrd="0" destOrd="0" presId="urn:microsoft.com/office/officeart/2005/8/layout/vList5"/>
    <dgm:cxn modelId="{4ADAEF7C-E03D-4C5B-8C3D-72D97E5FDF64}" type="presOf" srcId="{130125FB-0836-4F0A-95CF-2639C345600C}" destId="{02D0F51E-CCA5-4512-B89D-C57DEB2E5C08}" srcOrd="0" destOrd="0" presId="urn:microsoft.com/office/officeart/2005/8/layout/vList5"/>
    <dgm:cxn modelId="{86EDC384-3C1A-41CA-9B57-9D54376FBB79}" srcId="{C7F70652-FD52-452E-AF57-8C792A7EEBDB}" destId="{ABDEB9B8-C4E4-48E9-A432-E2941ED2A0C9}" srcOrd="1" destOrd="0" parTransId="{38A1B2AF-12ED-46C7-8C69-3A0C5D63807E}" sibTransId="{E9B5233A-CF53-4265-AAEC-EB359F016FA2}"/>
    <dgm:cxn modelId="{134A5FA7-08DF-4182-BAB3-FB3B228302F0}" type="presOf" srcId="{7EBF9F9F-1D78-4944-B073-31703D5AF5D6}" destId="{D1C19BAD-1ADB-4452-AC5B-640DF3052694}" srcOrd="0" destOrd="1" presId="urn:microsoft.com/office/officeart/2005/8/layout/vList5"/>
    <dgm:cxn modelId="{73215AAD-F248-4CB4-9594-CE7FCC114D3B}" srcId="{C7F70652-FD52-452E-AF57-8C792A7EEBDB}" destId="{D2E4A394-BD1F-4F22-A235-1760EFEFA153}" srcOrd="2" destOrd="0" parTransId="{CA65D36E-7E3A-4ABC-9DA4-AFD40A4A7E4B}" sibTransId="{BFFFC982-30C0-4A40-8191-8F231248DCAC}"/>
    <dgm:cxn modelId="{57C8D5AD-25CB-4A80-87BF-55BBCACD43C9}" srcId="{C7F70652-FD52-452E-AF57-8C792A7EEBDB}" destId="{06D09217-0FA6-44FF-ACD5-DE3808F0B69E}" srcOrd="3" destOrd="0" parTransId="{A8EFF33E-7ABF-4096-B469-F17BECD56C86}" sibTransId="{0161A655-7AC8-4EC9-8BA2-493B76EFE172}"/>
    <dgm:cxn modelId="{F21F02B1-951B-4E2A-A18D-73A65ED48BD2}" type="presOf" srcId="{C7F70652-FD52-452E-AF57-8C792A7EEBDB}" destId="{97F36535-0568-4367-B106-9A23F0C65912}" srcOrd="0" destOrd="0" presId="urn:microsoft.com/office/officeart/2005/8/layout/vList5"/>
    <dgm:cxn modelId="{591965B6-493F-46AF-91CE-DDD405E772EA}" srcId="{C7F70652-FD52-452E-AF57-8C792A7EEBDB}" destId="{130125FB-0836-4F0A-95CF-2639C345600C}" srcOrd="0" destOrd="0" parTransId="{E1C4BC7B-5CA2-45C2-9CD7-D0DF7FFF1470}" sibTransId="{3980B591-27EC-4F2E-9507-53630CC0D265}"/>
    <dgm:cxn modelId="{E61A89DF-9889-4C36-8CA0-466263DA5FC2}" type="presOf" srcId="{B3BDC180-C920-4895-995E-BDA9A9309873}" destId="{FC3203EF-3617-45B8-9393-6CD1CFC3D514}" srcOrd="0" destOrd="0" presId="urn:microsoft.com/office/officeart/2005/8/layout/vList5"/>
    <dgm:cxn modelId="{7DFD68EB-29F0-48BA-915B-695CBCBEA9BC}" type="presOf" srcId="{12C2BB35-FDD1-4ED2-9265-DE5A9122740F}" destId="{890E83C7-5798-453F-A5EF-9D2CF8D161D2}" srcOrd="0" destOrd="2" presId="urn:microsoft.com/office/officeart/2005/8/layout/vList5"/>
    <dgm:cxn modelId="{0E319EED-1BAF-4DB6-8A21-665A032A77A2}" type="presOf" srcId="{06D09217-0FA6-44FF-ACD5-DE3808F0B69E}" destId="{F3EC3E44-864C-45BE-8E7D-D9ACCF066991}" srcOrd="0" destOrd="0" presId="urn:microsoft.com/office/officeart/2005/8/layout/vList5"/>
    <dgm:cxn modelId="{6C72FAF5-826B-4556-8359-C66631FF8B73}" srcId="{ABDEB9B8-C4E4-48E9-A432-E2941ED2A0C9}" destId="{B3BDC180-C920-4895-995E-BDA9A9309873}" srcOrd="0" destOrd="0" parTransId="{F61B53E5-B380-4060-9764-57423F1F4D19}" sibTransId="{5E56C3A5-09B6-4D9B-82E4-0CFA7C10FE92}"/>
    <dgm:cxn modelId="{D0370143-1032-49DC-914D-2E2897C7F995}" type="presParOf" srcId="{97F36535-0568-4367-B106-9A23F0C65912}" destId="{9E6BC4DA-B973-46D5-B9DB-24F142CCD7B8}" srcOrd="0" destOrd="0" presId="urn:microsoft.com/office/officeart/2005/8/layout/vList5"/>
    <dgm:cxn modelId="{F5FC299C-F6A8-4454-951C-268B9F825EC9}" type="presParOf" srcId="{9E6BC4DA-B973-46D5-B9DB-24F142CCD7B8}" destId="{02D0F51E-CCA5-4512-B89D-C57DEB2E5C08}" srcOrd="0" destOrd="0" presId="urn:microsoft.com/office/officeart/2005/8/layout/vList5"/>
    <dgm:cxn modelId="{46F83CB5-0653-413F-AEA8-EC3195DD4AAD}" type="presParOf" srcId="{9E6BC4DA-B973-46D5-B9DB-24F142CCD7B8}" destId="{890E83C7-5798-453F-A5EF-9D2CF8D161D2}" srcOrd="1" destOrd="0" presId="urn:microsoft.com/office/officeart/2005/8/layout/vList5"/>
    <dgm:cxn modelId="{43997F7E-9665-43CF-A853-749F54544295}" type="presParOf" srcId="{97F36535-0568-4367-B106-9A23F0C65912}" destId="{2B9A8111-EA3C-4033-A7E8-F3448E1B3CFC}" srcOrd="1" destOrd="0" presId="urn:microsoft.com/office/officeart/2005/8/layout/vList5"/>
    <dgm:cxn modelId="{E48C21F1-A591-4257-BBD5-C7881B9DC50F}" type="presParOf" srcId="{97F36535-0568-4367-B106-9A23F0C65912}" destId="{1D98D522-C4B7-4E0D-AAFA-AE57AD3E8952}" srcOrd="2" destOrd="0" presId="urn:microsoft.com/office/officeart/2005/8/layout/vList5"/>
    <dgm:cxn modelId="{7B6B04CE-4464-42A5-9777-5F0039659DCA}" type="presParOf" srcId="{1D98D522-C4B7-4E0D-AAFA-AE57AD3E8952}" destId="{07493542-19C5-41E5-A9AB-EBD0DCEA306D}" srcOrd="0" destOrd="0" presId="urn:microsoft.com/office/officeart/2005/8/layout/vList5"/>
    <dgm:cxn modelId="{D1083B04-30CC-400B-B6DB-98E3F9D9A38B}" type="presParOf" srcId="{1D98D522-C4B7-4E0D-AAFA-AE57AD3E8952}" destId="{FC3203EF-3617-45B8-9393-6CD1CFC3D514}" srcOrd="1" destOrd="0" presId="urn:microsoft.com/office/officeart/2005/8/layout/vList5"/>
    <dgm:cxn modelId="{B982F403-D46F-4525-AFF4-B4CE6257747D}" type="presParOf" srcId="{97F36535-0568-4367-B106-9A23F0C65912}" destId="{0FE788C2-E91B-45FB-98A4-545C6A742537}" srcOrd="3" destOrd="0" presId="urn:microsoft.com/office/officeart/2005/8/layout/vList5"/>
    <dgm:cxn modelId="{059A2826-86EA-459A-A77B-411990B20ECD}" type="presParOf" srcId="{97F36535-0568-4367-B106-9A23F0C65912}" destId="{8758F2AD-63E9-4580-8A51-4038D8BDCDAE}" srcOrd="4" destOrd="0" presId="urn:microsoft.com/office/officeart/2005/8/layout/vList5"/>
    <dgm:cxn modelId="{38F617D7-FDCB-4124-8A2B-062A66A7D7B5}" type="presParOf" srcId="{8758F2AD-63E9-4580-8A51-4038D8BDCDAE}" destId="{8F853550-B1AB-482A-88DA-0DDF17364CBB}" srcOrd="0" destOrd="0" presId="urn:microsoft.com/office/officeart/2005/8/layout/vList5"/>
    <dgm:cxn modelId="{94C718B9-8E6B-4413-9F48-85F724FD6646}" type="presParOf" srcId="{97F36535-0568-4367-B106-9A23F0C65912}" destId="{B94CBC4E-7D05-406A-A09A-EEC7BCF518D0}" srcOrd="5" destOrd="0" presId="urn:microsoft.com/office/officeart/2005/8/layout/vList5"/>
    <dgm:cxn modelId="{D6F3B584-21C9-4087-80B7-7EC34FC8AC92}" type="presParOf" srcId="{97F36535-0568-4367-B106-9A23F0C65912}" destId="{9FFBF8A3-F52A-4EAB-AFDF-A2AFA3FF7F4F}" srcOrd="6" destOrd="0" presId="urn:microsoft.com/office/officeart/2005/8/layout/vList5"/>
    <dgm:cxn modelId="{DEB0C76C-1ECA-4EC5-BFF7-EBF56C170DE0}" type="presParOf" srcId="{9FFBF8A3-F52A-4EAB-AFDF-A2AFA3FF7F4F}" destId="{F3EC3E44-864C-45BE-8E7D-D9ACCF066991}" srcOrd="0" destOrd="0" presId="urn:microsoft.com/office/officeart/2005/8/layout/vList5"/>
    <dgm:cxn modelId="{76801303-4B0E-40BA-8C6C-DC1E939D26A0}" type="presParOf" srcId="{9FFBF8A3-F52A-4EAB-AFDF-A2AFA3FF7F4F}" destId="{D1C19BAD-1ADB-4452-AC5B-640DF3052694}" srcOrd="1" destOrd="0" presId="urn:microsoft.com/office/officeart/2005/8/layout/vList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845C7-4ACE-4016-924E-834F870044FF}">
      <dsp:nvSpPr>
        <dsp:cNvPr id="0" name=""/>
        <dsp:cNvSpPr/>
      </dsp:nvSpPr>
      <dsp:spPr>
        <a:xfrm>
          <a:off x="0" y="624647"/>
          <a:ext cx="9955086" cy="1975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2625" tIns="458216" rIns="7726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Plants can only use inorganic forms of nutrients</a:t>
          </a:r>
        </a:p>
        <a:p>
          <a:pPr marL="228600" lvl="1" indent="-228600" algn="l" defTabSz="977900">
            <a:lnSpc>
              <a:spcPct val="90000"/>
            </a:lnSpc>
            <a:spcBef>
              <a:spcPct val="0"/>
            </a:spcBef>
            <a:spcAft>
              <a:spcPct val="15000"/>
            </a:spcAft>
            <a:buChar char="•"/>
          </a:pPr>
          <a:r>
            <a:rPr lang="en-US" sz="2200" i="0" kern="1200" dirty="0"/>
            <a:t>Organic nutrients (i.e. SOM, manure, plant residue) must be converted into inorganic forms by soil microbes before plants can use them</a:t>
          </a:r>
          <a:endParaRPr lang="en-US" sz="2200" kern="1200" dirty="0"/>
        </a:p>
        <a:p>
          <a:pPr marL="457200" lvl="2" indent="-228600" algn="l" defTabSz="977900">
            <a:lnSpc>
              <a:spcPct val="90000"/>
            </a:lnSpc>
            <a:spcBef>
              <a:spcPct val="0"/>
            </a:spcBef>
            <a:spcAft>
              <a:spcPct val="15000"/>
            </a:spcAft>
            <a:buChar char="•"/>
          </a:pPr>
          <a:r>
            <a:rPr lang="en-US" sz="2200" kern="1200"/>
            <a:t>Example for nitrogen: plants only use nitrate and ammonium</a:t>
          </a:r>
        </a:p>
      </dsp:txBody>
      <dsp:txXfrm>
        <a:off x="0" y="624647"/>
        <a:ext cx="9955086" cy="1975050"/>
      </dsp:txXfrm>
    </dsp:sp>
    <dsp:sp modelId="{A960DC90-6F3A-40D4-BFD7-0D990B4AD19C}">
      <dsp:nvSpPr>
        <dsp:cNvPr id="0" name=""/>
        <dsp:cNvSpPr/>
      </dsp:nvSpPr>
      <dsp:spPr>
        <a:xfrm>
          <a:off x="497754" y="299927"/>
          <a:ext cx="696856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395" tIns="0" rIns="263395" bIns="0" numCol="1" spcCol="1270" anchor="ctr" anchorCtr="0">
          <a:noAutofit/>
        </a:bodyPr>
        <a:lstStyle/>
        <a:p>
          <a:pPr marL="0" lvl="0" indent="0" algn="l" defTabSz="977900">
            <a:lnSpc>
              <a:spcPct val="90000"/>
            </a:lnSpc>
            <a:spcBef>
              <a:spcPct val="0"/>
            </a:spcBef>
            <a:spcAft>
              <a:spcPct val="35000"/>
            </a:spcAft>
            <a:buNone/>
          </a:pPr>
          <a:r>
            <a:rPr lang="en-US" sz="2200" i="0" kern="1200"/>
            <a:t>Not all nutrients found in soil are plant-available</a:t>
          </a:r>
          <a:endParaRPr lang="en-US" sz="2200" kern="1200"/>
        </a:p>
      </dsp:txBody>
      <dsp:txXfrm>
        <a:off x="529457" y="331630"/>
        <a:ext cx="6905154" cy="586034"/>
      </dsp:txXfrm>
    </dsp:sp>
    <dsp:sp modelId="{7C4D15A0-5877-4F9F-8487-221A2A219701}">
      <dsp:nvSpPr>
        <dsp:cNvPr id="0" name=""/>
        <dsp:cNvSpPr/>
      </dsp:nvSpPr>
      <dsp:spPr>
        <a:xfrm>
          <a:off x="0" y="3043217"/>
          <a:ext cx="9955086" cy="5543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5BF7E8-EC8D-45F2-9BF6-D724F3808D77}">
      <dsp:nvSpPr>
        <dsp:cNvPr id="0" name=""/>
        <dsp:cNvSpPr/>
      </dsp:nvSpPr>
      <dsp:spPr>
        <a:xfrm>
          <a:off x="497754" y="2718496"/>
          <a:ext cx="696856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395" tIns="0" rIns="263395" bIns="0" numCol="1" spcCol="1270" anchor="ctr" anchorCtr="0">
          <a:noAutofit/>
        </a:bodyPr>
        <a:lstStyle/>
        <a:p>
          <a:pPr marL="0" lvl="0" indent="0" algn="l" defTabSz="977900">
            <a:lnSpc>
              <a:spcPct val="90000"/>
            </a:lnSpc>
            <a:spcBef>
              <a:spcPct val="0"/>
            </a:spcBef>
            <a:spcAft>
              <a:spcPct val="35000"/>
            </a:spcAft>
            <a:buNone/>
          </a:pPr>
          <a:r>
            <a:rPr lang="en-US" sz="2200" kern="1200"/>
            <a:t>Nutrients must be dissolved in soil water</a:t>
          </a:r>
        </a:p>
      </dsp:txBody>
      <dsp:txXfrm>
        <a:off x="529457" y="2750199"/>
        <a:ext cx="6905154" cy="586034"/>
      </dsp:txXfrm>
    </dsp:sp>
    <dsp:sp modelId="{9FD7F6C3-A725-4DA6-8493-F22BE00C306E}">
      <dsp:nvSpPr>
        <dsp:cNvPr id="0" name=""/>
        <dsp:cNvSpPr/>
      </dsp:nvSpPr>
      <dsp:spPr>
        <a:xfrm>
          <a:off x="0" y="4041137"/>
          <a:ext cx="9955086" cy="5543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DCAC7-322F-4468-9E66-5993BD98D095}">
      <dsp:nvSpPr>
        <dsp:cNvPr id="0" name=""/>
        <dsp:cNvSpPr/>
      </dsp:nvSpPr>
      <dsp:spPr>
        <a:xfrm>
          <a:off x="497754" y="3716417"/>
          <a:ext cx="696856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395" tIns="0" rIns="263395" bIns="0" numCol="1" spcCol="1270" anchor="ctr" anchorCtr="0">
          <a:noAutofit/>
        </a:bodyPr>
        <a:lstStyle/>
        <a:p>
          <a:pPr marL="0" lvl="0" indent="0" algn="l" defTabSz="977900">
            <a:lnSpc>
              <a:spcPct val="90000"/>
            </a:lnSpc>
            <a:spcBef>
              <a:spcPct val="0"/>
            </a:spcBef>
            <a:spcAft>
              <a:spcPct val="35000"/>
            </a:spcAft>
            <a:buNone/>
          </a:pPr>
          <a:r>
            <a:rPr lang="en-US" sz="2200" kern="1200"/>
            <a:t>Chemical form of nutrient taken up by plants is </a:t>
          </a:r>
          <a:r>
            <a:rPr lang="en-US" sz="2200" b="1" kern="1200"/>
            <a:t>specific</a:t>
          </a:r>
          <a:endParaRPr lang="en-US" sz="2200" kern="1200"/>
        </a:p>
      </dsp:txBody>
      <dsp:txXfrm>
        <a:off x="529457" y="3748120"/>
        <a:ext cx="6905154"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769C3-FBCB-4E8F-A4F8-826A76D11541}">
      <dsp:nvSpPr>
        <dsp:cNvPr id="0" name=""/>
        <dsp:cNvSpPr/>
      </dsp:nvSpPr>
      <dsp:spPr>
        <a:xfrm>
          <a:off x="940" y="230761"/>
          <a:ext cx="3424302" cy="1712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t>Mobile nutrients can be moved to where they are needed within the growing plant.  </a:t>
          </a:r>
        </a:p>
      </dsp:txBody>
      <dsp:txXfrm>
        <a:off x="51087" y="280908"/>
        <a:ext cx="3324008" cy="1611857"/>
      </dsp:txXfrm>
    </dsp:sp>
    <dsp:sp modelId="{7E0EE70D-8671-4F57-B02A-35A90CA26CE7}">
      <dsp:nvSpPr>
        <dsp:cNvPr id="0" name=""/>
        <dsp:cNvSpPr/>
      </dsp:nvSpPr>
      <dsp:spPr>
        <a:xfrm>
          <a:off x="343371" y="1942912"/>
          <a:ext cx="342430" cy="1284113"/>
        </a:xfrm>
        <a:custGeom>
          <a:avLst/>
          <a:gdLst/>
          <a:ahLst/>
          <a:cxnLst/>
          <a:rect l="0" t="0" r="0" b="0"/>
          <a:pathLst>
            <a:path>
              <a:moveTo>
                <a:pt x="0" y="0"/>
              </a:moveTo>
              <a:lnTo>
                <a:pt x="0" y="1284113"/>
              </a:lnTo>
              <a:lnTo>
                <a:pt x="342430" y="1284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249F19-AB8E-4E2A-A25C-965A64C2B0B5}">
      <dsp:nvSpPr>
        <dsp:cNvPr id="0" name=""/>
        <dsp:cNvSpPr/>
      </dsp:nvSpPr>
      <dsp:spPr>
        <a:xfrm>
          <a:off x="685801" y="2370950"/>
          <a:ext cx="2739442" cy="17121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Deficiencies of </a:t>
          </a:r>
          <a:r>
            <a:rPr lang="en-US" sz="1800" u="sng" kern="1200"/>
            <a:t>mobile nutrients</a:t>
          </a:r>
          <a:r>
            <a:rPr lang="en-US" sz="1800" kern="1200"/>
            <a:t> often first appear in the </a:t>
          </a:r>
          <a:r>
            <a:rPr lang="en-US" sz="1800" u="sng" kern="1200"/>
            <a:t>older leaves</a:t>
          </a:r>
          <a:r>
            <a:rPr lang="en-US" sz="1800" kern="1200"/>
            <a:t>, as nutrients are translocated to the active growing point.</a:t>
          </a:r>
        </a:p>
      </dsp:txBody>
      <dsp:txXfrm>
        <a:off x="735948" y="2421097"/>
        <a:ext cx="2639148" cy="1611857"/>
      </dsp:txXfrm>
    </dsp:sp>
    <dsp:sp modelId="{826465AE-F997-4D35-9092-AD53D700F0F4}">
      <dsp:nvSpPr>
        <dsp:cNvPr id="0" name=""/>
        <dsp:cNvSpPr/>
      </dsp:nvSpPr>
      <dsp:spPr>
        <a:xfrm>
          <a:off x="4281319" y="230761"/>
          <a:ext cx="3424302" cy="1712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t>Immobile nutrients are “locked” in place within plant tissues and cannot be moved to growing plant parts. </a:t>
          </a:r>
        </a:p>
      </dsp:txBody>
      <dsp:txXfrm>
        <a:off x="4331466" y="280908"/>
        <a:ext cx="3324008" cy="1611857"/>
      </dsp:txXfrm>
    </dsp:sp>
    <dsp:sp modelId="{48C88C75-1BD7-45F1-8440-9401336B19CD}">
      <dsp:nvSpPr>
        <dsp:cNvPr id="0" name=""/>
        <dsp:cNvSpPr/>
      </dsp:nvSpPr>
      <dsp:spPr>
        <a:xfrm>
          <a:off x="4623749" y="1942912"/>
          <a:ext cx="342430" cy="1284113"/>
        </a:xfrm>
        <a:custGeom>
          <a:avLst/>
          <a:gdLst/>
          <a:ahLst/>
          <a:cxnLst/>
          <a:rect l="0" t="0" r="0" b="0"/>
          <a:pathLst>
            <a:path>
              <a:moveTo>
                <a:pt x="0" y="0"/>
              </a:moveTo>
              <a:lnTo>
                <a:pt x="0" y="1284113"/>
              </a:lnTo>
              <a:lnTo>
                <a:pt x="342430" y="1284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82AD5-F3EC-42DA-919E-4E0911965B4D}">
      <dsp:nvSpPr>
        <dsp:cNvPr id="0" name=""/>
        <dsp:cNvSpPr/>
      </dsp:nvSpPr>
      <dsp:spPr>
        <a:xfrm>
          <a:off x="4966179" y="2370950"/>
          <a:ext cx="2739442" cy="17121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Deficiencies of </a:t>
          </a:r>
          <a:r>
            <a:rPr lang="en-US" sz="1800" u="sng" kern="1200"/>
            <a:t>immobile nutrients</a:t>
          </a:r>
          <a:r>
            <a:rPr lang="en-US" sz="1800" kern="1200"/>
            <a:t> often first appear in the younger, </a:t>
          </a:r>
          <a:r>
            <a:rPr lang="en-US" sz="1800" u="sng" kern="1200"/>
            <a:t>new leaves.</a:t>
          </a:r>
          <a:endParaRPr lang="en-US" sz="1800" kern="1200"/>
        </a:p>
      </dsp:txBody>
      <dsp:txXfrm>
        <a:off x="5016326" y="2421097"/>
        <a:ext cx="2639148" cy="1611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E83C7-5798-453F-A5EF-9D2CF8D161D2}">
      <dsp:nvSpPr>
        <dsp:cNvPr id="0" name=""/>
        <dsp:cNvSpPr/>
      </dsp:nvSpPr>
      <dsp:spPr>
        <a:xfrm rot="5400000">
          <a:off x="6731026" y="-2838333"/>
          <a:ext cx="839163"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Required: Soil pH, (Buffer pH) organic matter %, phosphorus &amp; potassium</a:t>
          </a:r>
        </a:p>
        <a:p>
          <a:pPr marL="114300" lvl="1" indent="-114300" algn="l" defTabSz="666750">
            <a:lnSpc>
              <a:spcPct val="90000"/>
            </a:lnSpc>
            <a:spcBef>
              <a:spcPct val="0"/>
            </a:spcBef>
            <a:spcAft>
              <a:spcPct val="15000"/>
            </a:spcAft>
            <a:buChar char="•"/>
          </a:pPr>
          <a:r>
            <a:rPr lang="en-US" sz="1500" kern="1200"/>
            <a:t>Plant Available levels</a:t>
          </a:r>
        </a:p>
        <a:p>
          <a:pPr marL="114300" lvl="1" indent="-114300" algn="l" defTabSz="666750">
            <a:lnSpc>
              <a:spcPct val="90000"/>
            </a:lnSpc>
            <a:spcBef>
              <a:spcPct val="0"/>
            </a:spcBef>
            <a:spcAft>
              <a:spcPct val="15000"/>
            </a:spcAft>
            <a:buChar char="•"/>
          </a:pPr>
          <a:r>
            <a:rPr lang="en-US" sz="1500" kern="1200"/>
            <a:t>Add Tests: Ca/Mg CEC Base Saturation, Secondary &amp; Micronutrients</a:t>
          </a:r>
        </a:p>
      </dsp:txBody>
      <dsp:txXfrm rot="-5400000">
        <a:off x="3785616" y="148042"/>
        <a:ext cx="6689019" cy="757233"/>
      </dsp:txXfrm>
    </dsp:sp>
    <dsp:sp modelId="{02D0F51E-CCA5-4512-B89D-C57DEB2E5C08}">
      <dsp:nvSpPr>
        <dsp:cNvPr id="0" name=""/>
        <dsp:cNvSpPr/>
      </dsp:nvSpPr>
      <dsp:spPr>
        <a:xfrm>
          <a:off x="0" y="2180"/>
          <a:ext cx="3785616" cy="10489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Lab Results</a:t>
          </a:r>
        </a:p>
      </dsp:txBody>
      <dsp:txXfrm>
        <a:off x="51206" y="53386"/>
        <a:ext cx="3683204" cy="946542"/>
      </dsp:txXfrm>
    </dsp:sp>
    <dsp:sp modelId="{FC3203EF-3617-45B8-9393-6CD1CFC3D514}">
      <dsp:nvSpPr>
        <dsp:cNvPr id="0" name=""/>
        <dsp:cNvSpPr/>
      </dsp:nvSpPr>
      <dsp:spPr>
        <a:xfrm rot="5400000">
          <a:off x="6731026" y="-1736931"/>
          <a:ext cx="839163" cy="6729984"/>
        </a:xfrm>
        <a:prstGeom prst="round2SameRect">
          <a:avLst/>
        </a:prstGeom>
        <a:solidFill>
          <a:schemeClr val="accent2">
            <a:tint val="40000"/>
            <a:alpha val="90000"/>
            <a:hueOff val="2367603"/>
            <a:satOff val="-6582"/>
            <a:lumOff val="-1013"/>
            <a:alphaOff val="0"/>
          </a:schemeClr>
        </a:solidFill>
        <a:ln w="12700" cap="flat" cmpd="sng" algn="ctr">
          <a:solidFill>
            <a:schemeClr val="accent2">
              <a:tint val="40000"/>
              <a:alpha val="90000"/>
              <a:hueOff val="2367603"/>
              <a:satOff val="-6582"/>
              <a:lumOff val="-10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Nitrogen (N), Phosphorus (P</a:t>
          </a:r>
          <a:r>
            <a:rPr lang="en-US" sz="1500" kern="1200" baseline="-25000"/>
            <a:t>2</a:t>
          </a:r>
          <a:r>
            <a:rPr lang="en-US" sz="1500" kern="1200"/>
            <a:t>O</a:t>
          </a:r>
          <a:r>
            <a:rPr lang="en-US" sz="1500" kern="1200" baseline="-25000"/>
            <a:t>5</a:t>
          </a:r>
          <a:r>
            <a:rPr lang="en-US" sz="1500" kern="1200"/>
            <a:t>), &amp; Potassium (K</a:t>
          </a:r>
          <a:r>
            <a:rPr lang="en-US" sz="1500" kern="1200" baseline="-25000"/>
            <a:t>2</a:t>
          </a:r>
          <a:r>
            <a:rPr lang="en-US" sz="1500" kern="1200"/>
            <a:t>O)</a:t>
          </a:r>
        </a:p>
      </dsp:txBody>
      <dsp:txXfrm rot="-5400000">
        <a:off x="3785616" y="1249444"/>
        <a:ext cx="6689019" cy="757233"/>
      </dsp:txXfrm>
    </dsp:sp>
    <dsp:sp modelId="{07493542-19C5-41E5-A9AB-EBD0DCEA306D}">
      <dsp:nvSpPr>
        <dsp:cNvPr id="0" name=""/>
        <dsp:cNvSpPr/>
      </dsp:nvSpPr>
      <dsp:spPr>
        <a:xfrm>
          <a:off x="0" y="1103583"/>
          <a:ext cx="3785616" cy="1048954"/>
        </a:xfrm>
        <a:prstGeom prst="roundRect">
          <a:avLst/>
        </a:prstGeom>
        <a:solidFill>
          <a:schemeClr val="accent2">
            <a:hueOff val="1000048"/>
            <a:satOff val="0"/>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Nutrient Recommendations</a:t>
          </a:r>
        </a:p>
      </dsp:txBody>
      <dsp:txXfrm>
        <a:off x="51206" y="1154789"/>
        <a:ext cx="3683204" cy="946542"/>
      </dsp:txXfrm>
    </dsp:sp>
    <dsp:sp modelId="{8F853550-B1AB-482A-88DA-0DDF17364CBB}">
      <dsp:nvSpPr>
        <dsp:cNvPr id="0" name=""/>
        <dsp:cNvSpPr/>
      </dsp:nvSpPr>
      <dsp:spPr>
        <a:xfrm>
          <a:off x="0" y="2204985"/>
          <a:ext cx="3785616" cy="1048954"/>
        </a:xfrm>
        <a:prstGeom prst="roundRect">
          <a:avLst/>
        </a:prstGeom>
        <a:solidFill>
          <a:schemeClr val="accent2">
            <a:hueOff val="2000096"/>
            <a:satOff val="0"/>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Lime Recommendations</a:t>
          </a:r>
        </a:p>
      </dsp:txBody>
      <dsp:txXfrm>
        <a:off x="51206" y="2256191"/>
        <a:ext cx="3683204" cy="946542"/>
      </dsp:txXfrm>
    </dsp:sp>
    <dsp:sp modelId="{D1C19BAD-1ADB-4452-AC5B-640DF3052694}">
      <dsp:nvSpPr>
        <dsp:cNvPr id="0" name=""/>
        <dsp:cNvSpPr/>
      </dsp:nvSpPr>
      <dsp:spPr>
        <a:xfrm rot="5400000">
          <a:off x="6731026" y="465873"/>
          <a:ext cx="839163" cy="6729984"/>
        </a:xfrm>
        <a:prstGeom prst="round2SameRect">
          <a:avLst/>
        </a:prstGeom>
        <a:solidFill>
          <a:schemeClr val="accent2">
            <a:tint val="40000"/>
            <a:alpha val="90000"/>
            <a:hueOff val="4735207"/>
            <a:satOff val="-13164"/>
            <a:lumOff val="-2027"/>
            <a:alphaOff val="0"/>
          </a:schemeClr>
        </a:solidFill>
        <a:ln w="12700" cap="flat" cmpd="sng" algn="ctr">
          <a:solidFill>
            <a:schemeClr val="accent2">
              <a:tint val="40000"/>
              <a:alpha val="90000"/>
              <a:hueOff val="4735207"/>
              <a:satOff val="-13164"/>
              <a:lumOff val="-2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Manure</a:t>
          </a:r>
        </a:p>
        <a:p>
          <a:pPr marL="114300" lvl="1" indent="-114300" algn="l" defTabSz="666750">
            <a:lnSpc>
              <a:spcPct val="90000"/>
            </a:lnSpc>
            <a:spcBef>
              <a:spcPct val="0"/>
            </a:spcBef>
            <a:spcAft>
              <a:spcPct val="15000"/>
            </a:spcAft>
            <a:buChar char="•"/>
          </a:pPr>
          <a:r>
            <a:rPr lang="en-US" sz="1500" kern="1200"/>
            <a:t>Legumes</a:t>
          </a:r>
        </a:p>
      </dsp:txBody>
      <dsp:txXfrm rot="-5400000">
        <a:off x="3785616" y="3452249"/>
        <a:ext cx="6689019" cy="757233"/>
      </dsp:txXfrm>
    </dsp:sp>
    <dsp:sp modelId="{F3EC3E44-864C-45BE-8E7D-D9ACCF066991}">
      <dsp:nvSpPr>
        <dsp:cNvPr id="0" name=""/>
        <dsp:cNvSpPr/>
      </dsp:nvSpPr>
      <dsp:spPr>
        <a:xfrm>
          <a:off x="0" y="3306388"/>
          <a:ext cx="3785616" cy="1048954"/>
        </a:xfrm>
        <a:prstGeom prst="roundRect">
          <a:avLst/>
        </a:prstGeom>
        <a:solidFill>
          <a:schemeClr val="accent2">
            <a:hueOff val="3000144"/>
            <a:satOff val="0"/>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Nutrient Credits</a:t>
          </a:r>
        </a:p>
      </dsp:txBody>
      <dsp:txXfrm>
        <a:off x="51206" y="3357594"/>
        <a:ext cx="3683204" cy="9465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1EDC7-C514-2B96-C695-96414EFD9779}"/>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D6CFD9-3452-98A4-64E0-2D423E325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1532" y="8069724"/>
            <a:ext cx="1514936" cy="756568"/>
          </a:xfrm>
          <a:prstGeom prst="rect">
            <a:avLst/>
          </a:prstGeom>
        </p:spPr>
      </p:pic>
      <p:sp>
        <p:nvSpPr>
          <p:cNvPr id="9" name="TextBox 8">
            <a:extLst>
              <a:ext uri="{FF2B5EF4-FFF2-40B4-BE49-F238E27FC236}">
                <a16:creationId xmlns:a16="http://schemas.microsoft.com/office/drawing/2014/main" id="{3FE1931A-36BE-1D83-0F2E-00A26EE57529}"/>
              </a:ext>
            </a:extLst>
          </p:cNvPr>
          <p:cNvSpPr txBox="1"/>
          <p:nvPr/>
        </p:nvSpPr>
        <p:spPr>
          <a:xfrm>
            <a:off x="227293" y="395292"/>
            <a:ext cx="6142155" cy="400110"/>
          </a:xfrm>
          <a:prstGeom prst="rect">
            <a:avLst/>
          </a:prstGeom>
          <a:noFill/>
        </p:spPr>
        <p:txBody>
          <a:bodyPr wrap="square">
            <a:spAutoFit/>
          </a:bodyPr>
          <a:lstStyle/>
          <a:p>
            <a:pPr algn="ctr"/>
            <a:r>
              <a:rPr lang="en-US" sz="20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94293E4-4942-2B43-9EF5-B2DBBC187D7B}"/>
              </a:ext>
            </a:extLst>
          </p:cNvPr>
          <p:cNvSpPr>
            <a:spLocks noGrp="1"/>
          </p:cNvSpPr>
          <p:nvPr>
            <p:ph type="sldNum" sz="quarter" idx="3"/>
          </p:nvPr>
        </p:nvSpPr>
        <p:spPr>
          <a:xfrm>
            <a:off x="5846935" y="8393630"/>
            <a:ext cx="617592" cy="458787"/>
          </a:xfrm>
          <a:prstGeom prst="rect">
            <a:avLst/>
          </a:prstGeom>
          <a:noFill/>
          <a:ln>
            <a:noFill/>
          </a:ln>
        </p:spPr>
        <p:txBody>
          <a:bodyPr vert="horz" lIns="91440" tIns="45720" rIns="91440" bIns="45720" rtlCol="0" anchor="b"/>
          <a:lstStyle>
            <a:lvl1pPr algn="r">
              <a:defRPr sz="1200"/>
            </a:lvl1pPr>
          </a:lstStyle>
          <a:p>
            <a:fld id="{1AB11646-807B-4159-8895-069891D28C2B}" type="slidenum">
              <a:rPr lang="en-US" sz="1800" b="1" smtClean="0"/>
              <a:t>‹#›</a:t>
            </a:fld>
            <a:endParaRPr lang="en-US" sz="1800" b="1"/>
          </a:p>
        </p:txBody>
      </p:sp>
    </p:spTree>
    <p:extLst>
      <p:ext uri="{BB962C8B-B14F-4D97-AF65-F5344CB8AC3E}">
        <p14:creationId xmlns:p14="http://schemas.microsoft.com/office/powerpoint/2010/main" val="154337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1F4B8027-8A24-7DD0-7173-289559C1A1C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Image Placeholder 8">
            <a:extLst>
              <a:ext uri="{FF2B5EF4-FFF2-40B4-BE49-F238E27FC236}">
                <a16:creationId xmlns:a16="http://schemas.microsoft.com/office/drawing/2014/main" id="{5D31D48C-5843-DC70-859E-5E7473590B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2" name="Rectangle 1">
            <a:extLst>
              <a:ext uri="{FF2B5EF4-FFF2-40B4-BE49-F238E27FC236}">
                <a16:creationId xmlns:a16="http://schemas.microsoft.com/office/drawing/2014/main" id="{13648181-721C-9FE0-F4C5-1E09F9EC7D11}"/>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517578-CC55-8948-427B-AD1A77B9C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71532" y="8069724"/>
            <a:ext cx="1514936" cy="756568"/>
          </a:xfrm>
          <a:prstGeom prst="rect">
            <a:avLst/>
          </a:prstGeom>
        </p:spPr>
      </p:pic>
      <p:sp>
        <p:nvSpPr>
          <p:cNvPr id="4" name="TextBox 3">
            <a:extLst>
              <a:ext uri="{FF2B5EF4-FFF2-40B4-BE49-F238E27FC236}">
                <a16:creationId xmlns:a16="http://schemas.microsoft.com/office/drawing/2014/main" id="{AA266432-0ACE-5C1A-1C90-A93667779D87}"/>
              </a:ext>
            </a:extLst>
          </p:cNvPr>
          <p:cNvSpPr txBox="1"/>
          <p:nvPr/>
        </p:nvSpPr>
        <p:spPr>
          <a:xfrm>
            <a:off x="227293" y="395292"/>
            <a:ext cx="6142155" cy="400110"/>
          </a:xfrm>
          <a:prstGeom prst="rect">
            <a:avLst/>
          </a:prstGeom>
          <a:noFill/>
        </p:spPr>
        <p:txBody>
          <a:bodyPr wrap="square">
            <a:spAutoFit/>
          </a:bodyPr>
          <a:lstStyle/>
          <a:p>
            <a:pPr algn="ctr"/>
            <a:r>
              <a:rPr lang="en-US" sz="20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1FEBAD4A-05A8-C320-2028-E68959BAD1F4}"/>
              </a:ext>
            </a:extLst>
          </p:cNvPr>
          <p:cNvSpPr txBox="1">
            <a:spLocks/>
          </p:cNvSpPr>
          <p:nvPr/>
        </p:nvSpPr>
        <p:spPr>
          <a:xfrm>
            <a:off x="5846935" y="8393630"/>
            <a:ext cx="617592" cy="458787"/>
          </a:xfrm>
          <a:prstGeom prst="rect">
            <a:avLst/>
          </a:prstGeom>
          <a:noFill/>
          <a:ln>
            <a:noFill/>
          </a:ln>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B11646-807B-4159-8895-069891D28C2B}" type="slidenum">
              <a:rPr lang="en-US" sz="1800" b="1" smtClean="0"/>
              <a:pPr/>
              <a:t>‹#›</a:t>
            </a:fld>
            <a:endParaRPr lang="en-US" sz="1800" b="1"/>
          </a:p>
        </p:txBody>
      </p:sp>
    </p:spTree>
    <p:extLst>
      <p:ext uri="{BB962C8B-B14F-4D97-AF65-F5344CB8AC3E}">
        <p14:creationId xmlns:p14="http://schemas.microsoft.com/office/powerpoint/2010/main" val="266586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345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338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F4761"/>
                </a:solidFill>
                <a:effectLst/>
                <a:highlight>
                  <a:srgbClr val="FFFFFF"/>
                </a:highlight>
                <a:latin typeface="Calibri" panose="020F0502020204030204" pitchFamily="34" charset="0"/>
              </a:rPr>
              <a:t>S2.1.1  Plant essential nutrients are nutrients required by the plant to carry out its life cycle (go from seed to producing seed). To be essential, a nutrient must directly contribute to plant nutrition, such as be involved in plant metabolism or enzyme activity, and it cannot be substituted by another nutrient. </a:t>
            </a:r>
          </a:p>
          <a:p>
            <a:r>
              <a:rPr lang="en-US" sz="1800" b="0" i="0" dirty="0">
                <a:solidFill>
                  <a:srgbClr val="000000"/>
                </a:solidFill>
                <a:effectLst/>
                <a:highlight>
                  <a:srgbClr val="FFFFFF"/>
                </a:highlight>
                <a:latin typeface="Calibri" panose="020F0502020204030204" pitchFamily="34" charset="0"/>
              </a:rPr>
              <a:t>S2.1.2  The 17 plant essential nutrients include carbon, hydrogen, oxygen, nitrogen, phosphorus, potassium, calcium, magnesium, sulfur, iron, boron, manganese, copper, zinc, molybdenum, nickel, and chloride. Carbon, hydrogen, and oxygen are derived from air and water.  The remaining nutrients are derived from the soil. </a:t>
            </a:r>
            <a:endParaRPr lang="en-US" dirty="0"/>
          </a:p>
        </p:txBody>
      </p:sp>
    </p:spTree>
    <p:extLst>
      <p:ext uri="{BB962C8B-B14F-4D97-AF65-F5344CB8AC3E}">
        <p14:creationId xmlns:p14="http://schemas.microsoft.com/office/powerpoint/2010/main" val="401657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highlight>
                  <a:srgbClr val="FFFFFF"/>
                </a:highlight>
                <a:latin typeface="Calibri" panose="020F0502020204030204" pitchFamily="34" charset="0"/>
              </a:rPr>
              <a:t>S2.1.3  Soil derived plant essential nutrients required in greater amounts are called macronutrients and include nitrogen, phosphorus, potassium, calcium, magnesium, and sulfur. Soil derived plant essential nutrients required in lesser amounts include iron, boron, manganese, copper, zinc, molybdenum, cobalt, nickel, and chloride. </a:t>
            </a:r>
            <a:endParaRPr lang="en-US" dirty="0"/>
          </a:p>
        </p:txBody>
      </p:sp>
    </p:spTree>
    <p:extLst>
      <p:ext uri="{BB962C8B-B14F-4D97-AF65-F5344CB8AC3E}">
        <p14:creationId xmlns:p14="http://schemas.microsoft.com/office/powerpoint/2010/main" val="217843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F4761"/>
                </a:solidFill>
                <a:effectLst/>
                <a:highlight>
                  <a:srgbClr val="FFFFFF"/>
                </a:highlight>
                <a:latin typeface="Calibri" panose="020F0502020204030204" pitchFamily="34" charset="0"/>
              </a:rPr>
              <a:t>S2.2.1  The six plant essential macronutrients can be split into two categories – primary and secondary – based upon the approximate quantity demanded by plants. Primary macronutrients are required in greater amounts than the secondary macronutrients.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S2.2.2  The primary macronutrients are nitrogen, phosphorus, and potassium. The secondary macronutrients are calcium, magnesium, and sulfur. </a:t>
            </a:r>
            <a:endParaRPr lang="en-US" b="0" i="0" dirty="0">
              <a:solidFill>
                <a:srgbClr val="000000"/>
              </a:solidFill>
              <a:effectLst/>
              <a:highlight>
                <a:srgbClr val="FFFFFF"/>
              </a:highlight>
              <a:latin typeface="Segoe UI" panose="020B0502040204020203" pitchFamily="34" charset="0"/>
            </a:endParaRPr>
          </a:p>
          <a:p>
            <a:endParaRPr lang="en-US" dirty="0"/>
          </a:p>
          <a:p>
            <a:r>
              <a:rPr lang="en-US" sz="1800" b="0" i="0" dirty="0">
                <a:solidFill>
                  <a:srgbClr val="000000"/>
                </a:solidFill>
                <a:effectLst/>
                <a:highlight>
                  <a:srgbClr val="FFFFFF"/>
                </a:highlight>
                <a:latin typeface="Calibri" panose="020F0502020204030204" pitchFamily="34" charset="0"/>
              </a:rPr>
              <a:t>S2.2.3  Due to their high demand by plants, the need for frequent supplementation (fertilization), and/or their potential risk to water quality, nutrient management planning typically focuses on managing nitrogen, phosphorus, and potassium additions to the soil. </a:t>
            </a:r>
            <a:endParaRPr lang="en-US" dirty="0"/>
          </a:p>
        </p:txBody>
      </p:sp>
    </p:spTree>
    <p:extLst>
      <p:ext uri="{BB962C8B-B14F-4D97-AF65-F5344CB8AC3E}">
        <p14:creationId xmlns:p14="http://schemas.microsoft.com/office/powerpoint/2010/main" val="164629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highlight>
                  <a:srgbClr val="FFFFFF"/>
                </a:highlight>
                <a:latin typeface="Calibri" panose="020F0502020204030204" pitchFamily="34" charset="0"/>
              </a:rPr>
              <a:t>S2.2.3  Due to their high demand by plants, the need for frequent supplementation (fertilization), and/or their potential risk to water quality, nutrient management planning typically focuses on managing nitrogen, phosphorus, and potassium additions to the soil. </a:t>
            </a:r>
            <a:endParaRPr lang="en-US" dirty="0"/>
          </a:p>
        </p:txBody>
      </p:sp>
    </p:spTree>
    <p:extLst>
      <p:ext uri="{BB962C8B-B14F-4D97-AF65-F5344CB8AC3E}">
        <p14:creationId xmlns:p14="http://schemas.microsoft.com/office/powerpoint/2010/main" val="222779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F4761"/>
                </a:solidFill>
                <a:effectLst/>
                <a:highlight>
                  <a:srgbClr val="FFFFFF"/>
                </a:highlight>
                <a:latin typeface="Calibri" panose="020F0502020204030204" pitchFamily="34" charset="0"/>
              </a:rPr>
              <a:t>S2.2.1  While required in lesser amounts than the macronutrients by plants, micronutrients are no less important to plant health and productivity.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S2.2.2  Iron, boron, manganese, copper, zinc, molybdenum, cobalt, nickel, and chloride are often found in adequate amounts in many Wisconsin soils.  Depending on soil pH and the crop being grown, boron, manganese, and zinc fertilizers may be more commonly applied than other micronutrient fertilizers to corn, soybeans, and alfalfa. Copper and molybdenum supplementation is more common in vegetable crops. </a:t>
            </a:r>
            <a:endParaRPr lang="en-US" b="0" i="0" dirty="0">
              <a:solidFill>
                <a:srgbClr val="000000"/>
              </a:solidFill>
              <a:effectLst/>
              <a:highlight>
                <a:srgbClr val="FFFFFF"/>
              </a:highlight>
              <a:latin typeface="Segoe UI" panose="020B0502040204020203" pitchFamily="34" charset="0"/>
            </a:endParaRPr>
          </a:p>
          <a:p>
            <a:pPr algn="l" rtl="0" fontAlgn="base"/>
            <a:endParaRPr lang="en-US" dirty="0"/>
          </a:p>
        </p:txBody>
      </p:sp>
    </p:spTree>
    <p:extLst>
      <p:ext uri="{BB962C8B-B14F-4D97-AF65-F5344CB8AC3E}">
        <p14:creationId xmlns:p14="http://schemas.microsoft.com/office/powerpoint/2010/main" val="386057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F4761"/>
                </a:solidFill>
                <a:effectLst/>
                <a:highlight>
                  <a:srgbClr val="FFFFFF"/>
                </a:highlight>
                <a:latin typeface="Calibri" panose="020F0502020204030204" pitchFamily="34" charset="0"/>
              </a:rPr>
              <a:t>S2.4.1  Not all nutrients found in soil are plant available, as plants can only utilize the inorganic forms of nutrients. Organic nutrients, such as many of the nutrients found in soil organic matter, manure, and plant residues, must be converted into inorganic forms by soil microbes before they can be utilized by plants.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S2.4.2  The chemical form of a nutrient taken up by plants is specific. Commercial fertilizers commonly supply this chemical form or a form that can be quickly converted into the plant available form. </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S2.4.3  In addition to being in the proper chemical form for plant uptake, nutrients must also be dissolved in water.  Plants take up nutrients from the soil water through their root systems. Nutrients that aren’t dissolved aren’t accessible to plants. </a:t>
            </a:r>
            <a:endParaRPr lang="en-US" b="0" i="0" dirty="0">
              <a:solidFill>
                <a:srgbClr val="000000"/>
              </a:solidFill>
              <a:effectLst/>
              <a:highlight>
                <a:srgbClr val="FFFFFF"/>
              </a:highlight>
              <a:latin typeface="Segoe UI" panose="020B0502040204020203" pitchFamily="34" charset="0"/>
            </a:endParaRPr>
          </a:p>
          <a:p>
            <a:pPr algn="l" rtl="0" fontAlgn="base"/>
            <a:endParaRPr lang="en-US" dirty="0"/>
          </a:p>
        </p:txBody>
      </p:sp>
    </p:spTree>
    <p:extLst>
      <p:ext uri="{BB962C8B-B14F-4D97-AF65-F5344CB8AC3E}">
        <p14:creationId xmlns:p14="http://schemas.microsoft.com/office/powerpoint/2010/main" val="170917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highlight>
                  <a:srgbClr val="FFFFFF"/>
                </a:highlight>
                <a:latin typeface="Calibri" panose="020F0502020204030204" pitchFamily="34" charset="0"/>
              </a:rPr>
              <a:t>S2.4.2  The chemical form of a nutrient taken up by plants is specific. Commercial fertilizers commonly supply this chemical form or a form that can be quickly converted into the plant available form. </a:t>
            </a:r>
            <a:endParaRPr lang="en-US" dirty="0"/>
          </a:p>
        </p:txBody>
      </p:sp>
    </p:spTree>
    <p:extLst>
      <p:ext uri="{BB962C8B-B14F-4D97-AF65-F5344CB8AC3E}">
        <p14:creationId xmlns:p14="http://schemas.microsoft.com/office/powerpoint/2010/main" val="148931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9895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F4761"/>
                </a:solidFill>
                <a:ea typeface="Calibri"/>
                <a:cs typeface="Calibri"/>
              </a:rPr>
              <a:t>S3.1.1  The primary natural additions of plant available nutrients into the soil system include:  decomposition of soil organic matter and soil minerals, nitrogen fixation,  deposition of organic residues, and atmospheric deposition. </a:t>
            </a:r>
          </a:p>
          <a:p>
            <a:r>
              <a:rPr lang="en-US" sz="1800" dirty="0">
                <a:ea typeface="Calibri"/>
                <a:cs typeface="Calibri"/>
              </a:rPr>
              <a:t>S3.1.2  In a non-legume agricultural system, decomposition of soil organic matter and soil minerals are the largest natural supply of plant available nutrients. In a legume system, addition of nitrogen into the system via nitrogen fixation may be significant.</a:t>
            </a:r>
          </a:p>
          <a:p>
            <a:r>
              <a:rPr lang="en-US" sz="1800" dirty="0">
                <a:ea typeface="Calibri"/>
                <a:cs typeface="Calibri"/>
              </a:rPr>
              <a:t>S3.1.3  Agronomic practices that impact soil organic matter concentrations, as well as microbial communities who decompose soil organic matter, can impact nutrient cycling and supply.  </a:t>
            </a:r>
          </a:p>
        </p:txBody>
      </p:sp>
    </p:spTree>
    <p:extLst>
      <p:ext uri="{BB962C8B-B14F-4D97-AF65-F5344CB8AC3E}">
        <p14:creationId xmlns:p14="http://schemas.microsoft.com/office/powerpoint/2010/main" val="168694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S1.1.1  Soil is a dynamic natural body composed of minerals, organic matter, air, and water that acts on and is acted upon by living organisms in a thin layer covering the earth’s surface.</a:t>
            </a:r>
          </a:p>
        </p:txBody>
      </p:sp>
    </p:spTree>
    <p:extLst>
      <p:ext uri="{BB962C8B-B14F-4D97-AF65-F5344CB8AC3E}">
        <p14:creationId xmlns:p14="http://schemas.microsoft.com/office/powerpoint/2010/main" val="854289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F4761"/>
                </a:solidFill>
                <a:cs typeface="Calibri"/>
              </a:rPr>
              <a:t>S3.2.1  Natural nutrient supplies are often supplemented with other nutrient sources, such as manure, commercial fertilizers, and/or legumes/green manures, to meet plant nutrient needs and boost plant production/yield.</a:t>
            </a:r>
          </a:p>
          <a:p>
            <a:r>
              <a:rPr lang="en-US" sz="1800" dirty="0">
                <a:cs typeface="Calibri"/>
              </a:rPr>
              <a:t>S3.2.2  Manure contain most plant essential nutrients, but vary in nutrient composition based upon species, rations, handling/processing, and land application techniques. Commercial fertilizers may contain one or more plant essential nutrients in known concentrations. Legumes/green manures are used to supplement nitrogen additions into the soil, but the amount of supplied nitrogen is dependent on legume species, productivity, and growth stage at termination.</a:t>
            </a:r>
          </a:p>
          <a:p>
            <a:r>
              <a:rPr lang="en-US" sz="1800" dirty="0">
                <a:cs typeface="Calibri"/>
              </a:rPr>
              <a:t>S3.2.3  Due to the varying composition/contributions of manures and legumes, proper crediting of nutrient additions in an nutrient management plan can be a challenge. In addition, nutrient availability from manure and legumes is often dependent on decomposition to convert organic nutrients into plant available, inorganic forms. While the chemical composition of commercial fertilizers makes nutrient crediting more straightforward, the often the quick dissolution and availability of nutrients can result in leaching, runoff, and/or gaseous losses of the nutrients from the soil system.</a:t>
            </a:r>
          </a:p>
        </p:txBody>
      </p:sp>
    </p:spTree>
    <p:extLst>
      <p:ext uri="{BB962C8B-B14F-4D97-AF65-F5344CB8AC3E}">
        <p14:creationId xmlns:p14="http://schemas.microsoft.com/office/powerpoint/2010/main" val="1272570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F4761"/>
                </a:solidFill>
                <a:ea typeface="Calibri"/>
                <a:cs typeface="Calibri"/>
              </a:rPr>
              <a:t>S3.3.1  Soils naturally contain a dominate negative charge. This negative charge is called cation exchange capacity, or CEC for short.  Both clay and soil organic matter contribute negative charges to a soil’s CEC.</a:t>
            </a:r>
          </a:p>
          <a:p>
            <a:r>
              <a:rPr lang="en-US" sz="1800" dirty="0">
                <a:ea typeface="Calibri"/>
                <a:cs typeface="Calibri"/>
              </a:rPr>
              <a:t>S3.3.2  A soil’s cation exchange sites (negative charges) attracts positively charged nutrients and non-nutrients dissolved in the soil water. This attraction helps reduce the leaching and/or gaseous losses of these nutrients. Additionally, cation exchange sites act as “storage” for plant essential nutrients.</a:t>
            </a:r>
          </a:p>
          <a:p>
            <a:r>
              <a:rPr lang="en-US" sz="1800" dirty="0">
                <a:ea typeface="Calibri"/>
                <a:cs typeface="Calibri"/>
              </a:rPr>
              <a:t>S3.3.3  Soils with higher CECs are better able to retain naturally-derived and supplementally applied nutrients. In Wisconsin, fertilizer recommendations often take into account differences in soils’ CEC and nutrient storage capacity, by recommending split, reduced amounts, and/or the use of nitrification inhibitors on coarse textured soils which have naturally low CECs.</a:t>
            </a:r>
          </a:p>
          <a:p>
            <a:endParaRPr lang="en-US" sz="1800" dirty="0">
              <a:cs typeface="Calibri"/>
            </a:endParaRPr>
          </a:p>
        </p:txBody>
      </p:sp>
    </p:spTree>
    <p:extLst>
      <p:ext uri="{BB962C8B-B14F-4D97-AF65-F5344CB8AC3E}">
        <p14:creationId xmlns:p14="http://schemas.microsoft.com/office/powerpoint/2010/main" val="638994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S4.1.1  Plants take up nutrients by one of three mechanisms – root interception, diffusion, and mass flow. The primary mechanism for uptake for each nutrient is partially influenced by the nutrient’s mobility or tendency to move within the soil water.</a:t>
            </a:r>
          </a:p>
          <a:p>
            <a:endParaRPr lang="en-US" dirty="0"/>
          </a:p>
        </p:txBody>
      </p:sp>
    </p:spTree>
    <p:extLst>
      <p:ext uri="{BB962C8B-B14F-4D97-AF65-F5344CB8AC3E}">
        <p14:creationId xmlns:p14="http://schemas.microsoft.com/office/powerpoint/2010/main" val="3259939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S4.1.1  Plants take up nutrients by one of three mechanisms – root interception, diffusion, and mass flow. The primary mechanism for uptake for each nutrient is partially influenced by the nutrient’s mobility or tendency to move within the soil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F476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S4.1.3  Soil properties that impact root growth and water movement through the soil, such as soil compaction, porosity, and soil moisture content, can impact nutrient uptake by impacting the size of the root system, amount of soil exploited by the root system, and the movement of nutrients to the root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F4761"/>
              </a:solidFill>
              <a:ea typeface="Calibri"/>
              <a:cs typeface="Calibri"/>
            </a:endParaRPr>
          </a:p>
          <a:p>
            <a:endParaRPr lang="en-US" dirty="0"/>
          </a:p>
        </p:txBody>
      </p:sp>
    </p:spTree>
    <p:extLst>
      <p:ext uri="{BB962C8B-B14F-4D97-AF65-F5344CB8AC3E}">
        <p14:creationId xmlns:p14="http://schemas.microsoft.com/office/powerpoint/2010/main" val="234092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S4.1.2  Mobile and somewhat mobile nutrients, such as nitrogen, calcium, magnesium and sulfur, are primarily take up by mass flow.  Immobile nutrients, such as phosphorus and potassium, are take up primarily by diffusion.</a:t>
            </a:r>
          </a:p>
        </p:txBody>
      </p:sp>
    </p:spTree>
    <p:extLst>
      <p:ext uri="{BB962C8B-B14F-4D97-AF65-F5344CB8AC3E}">
        <p14:creationId xmlns:p14="http://schemas.microsoft.com/office/powerpoint/2010/main" val="208367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S4.1.3  Soil properties that impact root growth and water movement through the soil, such as soil compaction, porosity, and soil moisture content, can impact nutrient uptake by impacting the size of the root system, amount of soil exploited by the root system, and the movement of nutrients to the root system.</a:t>
            </a:r>
          </a:p>
        </p:txBody>
      </p:sp>
    </p:spTree>
    <p:extLst>
      <p:ext uri="{BB962C8B-B14F-4D97-AF65-F5344CB8AC3E}">
        <p14:creationId xmlns:p14="http://schemas.microsoft.com/office/powerpoint/2010/main" val="3465530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S4.2.1  As plant roots must typically come very near a nutrient in order to take it up, anything that impacts root length, density, and root hair production will impact nutrient uptake and can result in a plant becoming nutrient deficient even when soil nutrient levels are adequate. Soil and plant condition issues such as compaction, excess soil salts, root pruning insects or disease can decrease root growth and nutrient uptake.</a:t>
            </a:r>
          </a:p>
          <a:p>
            <a:endParaRPr lang="en-US" dirty="0"/>
          </a:p>
        </p:txBody>
      </p:sp>
    </p:spTree>
    <p:extLst>
      <p:ext uri="{BB962C8B-B14F-4D97-AF65-F5344CB8AC3E}">
        <p14:creationId xmlns:p14="http://schemas.microsoft.com/office/powerpoint/2010/main" val="1878228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S4.2.2  Symbiotic mycorrhizal fungi aid most plants with nutrient and water uptake. The fungal hyphae infect the plant root and then grow into the soil matrix, increasing the volume of soil explored by the plant root system. Suppression of mycorrhizal infections may result in less than optimal plant growth.</a:t>
            </a:r>
          </a:p>
          <a:p>
            <a:endParaRPr lang="en-US" dirty="0"/>
          </a:p>
        </p:txBody>
      </p:sp>
    </p:spTree>
    <p:extLst>
      <p:ext uri="{BB962C8B-B14F-4D97-AF65-F5344CB8AC3E}">
        <p14:creationId xmlns:p14="http://schemas.microsoft.com/office/powerpoint/2010/main" val="2387414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S4.2.3  Weather conditions that suppress root growth (cool, wet conditions) or plant uptake of water (extreme humidity or drought) can result in a plant becoming nutrient deficient due to a suppressed nutrient uptake.</a:t>
            </a:r>
          </a:p>
          <a:p>
            <a:endParaRPr lang="en-US" dirty="0"/>
          </a:p>
        </p:txBody>
      </p:sp>
    </p:spTree>
    <p:extLst>
      <p:ext uri="{BB962C8B-B14F-4D97-AF65-F5344CB8AC3E}">
        <p14:creationId xmlns:p14="http://schemas.microsoft.com/office/powerpoint/2010/main" val="3258683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S4.3.1  Placement of immobile nutrients, such as P and K, near the plant’s root system may enhance uptake, particularly in soils testing low or very low for that nutrient.  Nutrient placement techniques such as deep banding, 2x2 starter fertilizer applications, Y-drop applications, and/or foliar applications of nutrients are utilized by some producers.</a:t>
            </a:r>
          </a:p>
          <a:p>
            <a:endParaRPr lang="en-US" dirty="0"/>
          </a:p>
        </p:txBody>
      </p:sp>
    </p:spTree>
    <p:extLst>
      <p:ext uri="{BB962C8B-B14F-4D97-AF65-F5344CB8AC3E}">
        <p14:creationId xmlns:p14="http://schemas.microsoft.com/office/powerpoint/2010/main" val="226166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S1.2  Inherent vs dynamic properties  </a:t>
            </a:r>
            <a:endParaRPr lang="en-US" dirty="0"/>
          </a:p>
          <a:p>
            <a:r>
              <a:rPr lang="en-US" dirty="0"/>
              <a:t>S1.2.1  Some soil properties, such as soil texture and mineral composition, are considered inherent, meaning they are the result of natural soil formation properties and change little over time. In contrast, dynamic soil properties, such as soil water, temperature, biological activity, pH and soil nutrient levels, change over the short-term and over short distances. Dynamic soil properties are influenced by agricultural management. </a:t>
            </a:r>
          </a:p>
          <a:p>
            <a:r>
              <a:rPr lang="en-US" dirty="0"/>
              <a:t>S1.2.2  Agricultural management of soils, including soil testing and nutrient applications, must take inherent and dynamic soil properties into account to optimize crop nutrient uptake and reduce nutrient losses to the environment.</a:t>
            </a:r>
          </a:p>
          <a:p>
            <a:endParaRPr lang="en-US" dirty="0"/>
          </a:p>
          <a:p>
            <a:endParaRPr lang="en-US" dirty="0">
              <a:ea typeface="Calibri"/>
              <a:cs typeface="Calibri"/>
            </a:endParaRPr>
          </a:p>
        </p:txBody>
      </p:sp>
    </p:spTree>
    <p:extLst>
      <p:ext uri="{BB962C8B-B14F-4D97-AF65-F5344CB8AC3E}">
        <p14:creationId xmlns:p14="http://schemas.microsoft.com/office/powerpoint/2010/main" val="30974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S4.3.2  Placement of fertilizers in bands may increase plant nutrient uptake and crop yield in certain field and weather conditions.  This includes in fields with less than optimum soil fertility levels, that are no-tilled, and/or compacted, as well as fields that are planted late.</a:t>
            </a:r>
          </a:p>
          <a:p>
            <a:endParaRPr lang="en-US" dirty="0"/>
          </a:p>
        </p:txBody>
      </p:sp>
    </p:spTree>
    <p:extLst>
      <p:ext uri="{BB962C8B-B14F-4D97-AF65-F5344CB8AC3E}">
        <p14:creationId xmlns:p14="http://schemas.microsoft.com/office/powerpoint/2010/main" val="102068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S4.3.3  Farmers should consider the potential salt and/or ammonia gas production potential when choosing fertilizer type, rate, and placement.  Salt and/or ammonia gas production can result in poor growth or plant death, particularly when using pop-up fertilizers or banded fertilizers in dry, coarse-textured soils.</a:t>
            </a:r>
          </a:p>
          <a:p>
            <a:endParaRPr lang="en-US" dirty="0"/>
          </a:p>
        </p:txBody>
      </p:sp>
    </p:spTree>
    <p:extLst>
      <p:ext uri="{BB962C8B-B14F-4D97-AF65-F5344CB8AC3E}">
        <p14:creationId xmlns:p14="http://schemas.microsoft.com/office/powerpoint/2010/main" val="3723643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F4761"/>
                </a:solidFill>
                <a:cs typeface="Calibri"/>
              </a:rPr>
              <a:t>S9.1.1  A certified nutrient management plan follows the nutrient recommendations outlined in </a:t>
            </a:r>
            <a:r>
              <a:rPr lang="en-US" sz="1200" i="1" dirty="0">
                <a:solidFill>
                  <a:srgbClr val="0F4761"/>
                </a:solidFill>
                <a:cs typeface="Calibri"/>
              </a:rPr>
              <a:t>Nutrient Application Guidelines for Fruit, Vegetable, and Fruit Crops in Wisconsin</a:t>
            </a:r>
            <a:r>
              <a:rPr lang="en-US" sz="1200" dirty="0">
                <a:solidFill>
                  <a:srgbClr val="0F4761"/>
                </a:solidFill>
                <a:cs typeface="Calibri"/>
              </a:rPr>
              <a:t> (UW-Extension pub A2809). Nutrient recommendations are based, in part, on inherent (soil texture, depth to bedrock, drainage class, etc.) and dynamic soil properties (soil organic matter level).</a:t>
            </a:r>
          </a:p>
          <a:p>
            <a:r>
              <a:rPr lang="en-US" sz="1200" dirty="0">
                <a:cs typeface="Calibri"/>
              </a:rPr>
              <a:t>S9.1.2  Nitrogen recommendations for corn are based on soil yield potential, irrigation status and the cost of nitrogen fertilizer as well as the anticipated price for corn. The soil yield potential ratings for major Wisconsin soils are listed in A2809. Nitrogen recommendations for wheat vary by soil texture.  Nitrogen rates for other crops are based upon soil organic matter levels.</a:t>
            </a:r>
          </a:p>
          <a:p>
            <a:r>
              <a:rPr lang="en-US" sz="1200" dirty="0">
                <a:cs typeface="Calibri"/>
              </a:rPr>
              <a:t>S9.1.3  Phosphorus and potassium recommendations are based upon soil test levels and expected crop yield. Producers should identify a realistic yield goal for each crop in the rotation from each field based upon average historic crop yields.</a:t>
            </a:r>
          </a:p>
          <a:p>
            <a:r>
              <a:rPr lang="en-US" sz="1200" dirty="0">
                <a:cs typeface="Calibri"/>
              </a:rPr>
              <a:t>S9.1.4  All nutrient recommendations vary by soil texture.  Due to low CEC and/or potential for nutrient leaching, nutrient recommendations are lower for soils with textures of sand and loamy sand (sandy soil group) and muck soils (soils with at least 20% soil organic matter).</a:t>
            </a:r>
          </a:p>
          <a:p>
            <a:endParaRPr lang="en-US" dirty="0"/>
          </a:p>
        </p:txBody>
      </p:sp>
    </p:spTree>
    <p:extLst>
      <p:ext uri="{BB962C8B-B14F-4D97-AF65-F5344CB8AC3E}">
        <p14:creationId xmlns:p14="http://schemas.microsoft.com/office/powerpoint/2010/main" val="3144289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S7.1.1  Wisconsin’s nutrient management recommendations are based upon supplying crop nutrients at an economically optimal rate.</a:t>
            </a:r>
          </a:p>
          <a:p>
            <a:pPr marL="285750" indent="-285750">
              <a:lnSpc>
                <a:spcPct val="90000"/>
              </a:lnSpc>
              <a:spcBef>
                <a:spcPts val="1000"/>
              </a:spcBef>
              <a:buFont typeface="Arial"/>
              <a:buChar char="•"/>
            </a:pPr>
            <a:r>
              <a:rPr lang="en-US"/>
              <a:t>S7.1.2  Soil testing has limitations, but remains the best tool available for predicting lime, phosphorus, and potassium fertilizer needs. Additional soil and plant tissue nutrient tests are available.</a:t>
            </a:r>
          </a:p>
          <a:p>
            <a:pPr marL="285750" indent="-285750">
              <a:lnSpc>
                <a:spcPct val="90000"/>
              </a:lnSpc>
              <a:spcBef>
                <a:spcPts val="1000"/>
              </a:spcBef>
              <a:buFont typeface="Arial"/>
              <a:buChar char="•"/>
            </a:pPr>
            <a:r>
              <a:rPr lang="en-US"/>
              <a:t>7.1.3  The basic steps of a soil testing program are to:  1) provide an accurate estimate of the level of available nutrients in the soil; 2) evaluate the degree of nutrient deficiency or excess that exists for the crops grown; 3) Provide recommendations for supplemental nutrients to correct the deficiencies while balancing crop productivity and economic profitability.</a:t>
            </a:r>
          </a:p>
          <a:p>
            <a:pPr marL="285750" indent="-285750">
              <a:lnSpc>
                <a:spcPct val="90000"/>
              </a:lnSpc>
              <a:spcBef>
                <a:spcPts val="1000"/>
              </a:spcBef>
              <a:buFont typeface="Arial"/>
              <a:buChar char="•"/>
            </a:pPr>
            <a:r>
              <a:rPr lang="en-US"/>
              <a:t>7.1.4  Wisconsin nutrient recommendations are based upon more than 100 years of research and can be found in </a:t>
            </a:r>
            <a:r>
              <a:rPr lang="en-US" i="1"/>
              <a:t>Nutrient Application Guidelines for Field, Vegetable, and Fruit Crops in Wisconsin </a:t>
            </a:r>
            <a:r>
              <a:rPr lang="en-US"/>
              <a:t>(A2809).</a:t>
            </a:r>
          </a:p>
        </p:txBody>
      </p:sp>
    </p:spTree>
    <p:extLst>
      <p:ext uri="{BB962C8B-B14F-4D97-AF65-F5344CB8AC3E}">
        <p14:creationId xmlns:p14="http://schemas.microsoft.com/office/powerpoint/2010/main" val="2374529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F4761"/>
                </a:solidFill>
                <a:cs typeface="Calibri"/>
              </a:rPr>
              <a:t>S9.2.1  By definition, a fertilizer is substance added to the soil to increase its nutrient concentrations. Fertilizer can be naturally occurring or manufactured substances.</a:t>
            </a:r>
          </a:p>
          <a:p>
            <a:r>
              <a:rPr lang="en-US" sz="1200" dirty="0">
                <a:cs typeface="Calibri"/>
              </a:rPr>
              <a:t>S9.2.2  Fertilizers can be solids, liquids, or gasses. Fertilizer selection is typically based upon cost per pound of nutrient, ease of handling and application, as well as specific soil and cropping system factors, such a crop, crop growth stage, soil pH, etc.</a:t>
            </a:r>
          </a:p>
          <a:p>
            <a:r>
              <a:rPr lang="en-US" sz="1200" dirty="0">
                <a:cs typeface="Calibri"/>
              </a:rPr>
              <a:t>S9.2.3  A guaranteed analysis must be provided for all materials sold as a fertilizer. The three numbers in a fertilizer guaranteed analysis represent the % N, % P</a:t>
            </a:r>
            <a:r>
              <a:rPr lang="en-US" sz="1200" baseline="-25000" dirty="0">
                <a:cs typeface="Calibri"/>
              </a:rPr>
              <a:t>2</a:t>
            </a:r>
            <a:r>
              <a:rPr lang="en-US" sz="1200" dirty="0">
                <a:cs typeface="Calibri"/>
              </a:rPr>
              <a:t>O</a:t>
            </a:r>
            <a:r>
              <a:rPr lang="en-US" sz="1200" baseline="-25000" dirty="0">
                <a:cs typeface="Calibri"/>
              </a:rPr>
              <a:t>5</a:t>
            </a:r>
            <a:r>
              <a:rPr lang="en-US" sz="1200" dirty="0">
                <a:cs typeface="Calibri"/>
              </a:rPr>
              <a:t>, and % K</a:t>
            </a:r>
            <a:r>
              <a:rPr lang="en-US" sz="1200" baseline="-25000" dirty="0">
                <a:cs typeface="Calibri"/>
              </a:rPr>
              <a:t>2</a:t>
            </a:r>
            <a:r>
              <a:rPr lang="en-US" sz="1200" dirty="0">
                <a:cs typeface="Calibri"/>
              </a:rPr>
              <a:t>0 content of the fertilizer on a weight basis.  </a:t>
            </a:r>
          </a:p>
          <a:p>
            <a:endParaRPr lang="en-US" dirty="0"/>
          </a:p>
        </p:txBody>
      </p:sp>
    </p:spTree>
    <p:extLst>
      <p:ext uri="{BB962C8B-B14F-4D97-AF65-F5344CB8AC3E}">
        <p14:creationId xmlns:p14="http://schemas.microsoft.com/office/powerpoint/2010/main" val="188148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highlight>
                  <a:srgbClr val="FFFFFF"/>
                </a:highlight>
                <a:latin typeface="Calibri" panose="020F0502020204030204" pitchFamily="34" charset="0"/>
              </a:rPr>
              <a:t>S6.1.1  The proper collection of soil samples and interpretation of soil test results assists farmers in allocating on-farm and commercial nutrient sources in an agronomically and economically efficient manner.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S6.1.2  Proper interpretation and application of soil test results can result in nutrient applications that protect local surface and groundwater quality.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S6.1.3  Regular soil testing often provides a positive economic return through improved on-farm and commercial nutrient allocation and management.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S6.1.4  The basis of soil testing is to predict the probably of crop response to applied nutrients, thereby balancing crop productivity and profitability. </a:t>
            </a:r>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3974955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S6.3.1  Recommended soil sampling equipment includes:  a field map with sampling areas clearly delineated, soil probe or auger, clean plastic bucket, and prelabeled soil sample bags.  If collecting georeferenced samples, a GPS unit will be required. </a:t>
            </a:r>
          </a:p>
          <a:p>
            <a:r>
              <a:rPr lang="en-US"/>
              <a:t>S6.3.2  Soil sampling tools and supplies for sample collection should be selected upon soil texture/parent material and soil moisture level to ensure consistent and proper sample depth and volume collection, as well as to improve ease of sample extraction. </a:t>
            </a:r>
          </a:p>
          <a:p>
            <a:r>
              <a:rPr lang="en-US"/>
              <a:t>S6.3.3  Field maps and management history should be used to identify areas for sampling.  General sampling points should be marked and labeled on the map post collection. </a:t>
            </a:r>
          </a:p>
          <a:p>
            <a:endParaRPr lang="en-US"/>
          </a:p>
        </p:txBody>
      </p:sp>
    </p:spTree>
    <p:extLst>
      <p:ext uri="{BB962C8B-B14F-4D97-AF65-F5344CB8AC3E}">
        <p14:creationId xmlns:p14="http://schemas.microsoft.com/office/powerpoint/2010/main" val="1125843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S6.2.1  Sample collection timing can impact soil test results, so sample collection should be consistent between sampling periods.  </a:t>
            </a:r>
          </a:p>
          <a:p>
            <a:r>
              <a:rPr lang="en-US"/>
              <a:t>S6.2.2  Soil sampling is required, at minimum, every 4 years for an approved NMP. </a:t>
            </a:r>
          </a:p>
          <a:p>
            <a:r>
              <a:rPr lang="en-US"/>
              <a:t>S6.2.3  Soil sampling more frequently than every four years may be warranted when producing high value crops, in high yielding corn silage and alfalfa rotations, or in fields with sand or loamy sand textures.  </a:t>
            </a:r>
          </a:p>
          <a:p>
            <a:r>
              <a:rPr lang="en-US"/>
              <a:t>S6.2.4  Many agricultural fields are sampled so that a single recommendation is provided for the whole field.  However, when nutrients will be </a:t>
            </a:r>
            <a:r>
              <a:rPr lang="en-US" err="1"/>
              <a:t>varible</a:t>
            </a:r>
            <a:r>
              <a:rPr lang="en-US"/>
              <a:t> rate applied to a field, site specific sampling is required. </a:t>
            </a:r>
          </a:p>
          <a:p>
            <a:r>
              <a:rPr lang="en-US"/>
              <a:t>S6.2.6  In-field soil sampling points should be based on the recommended collection pattern and in-field variability, avoiding any areas that are not representative of the field. </a:t>
            </a:r>
          </a:p>
          <a:p>
            <a:r>
              <a:rPr lang="en-US"/>
              <a:t>S6.3.4  Soil samples should be collected following the basic protocols for proper whole field soil sampling (minimum 10 cores for every 5 acres, all samples thoroughly mixed before placing in sample bag). </a:t>
            </a:r>
          </a:p>
          <a:p>
            <a:endParaRPr lang="en-US"/>
          </a:p>
          <a:p>
            <a:r>
              <a:rPr lang="en-US"/>
              <a:t> </a:t>
            </a:r>
          </a:p>
          <a:p>
            <a:endParaRPr lang="en-US"/>
          </a:p>
          <a:p>
            <a:endParaRPr lang="en-US"/>
          </a:p>
        </p:txBody>
      </p:sp>
    </p:spTree>
    <p:extLst>
      <p:ext uri="{BB962C8B-B14F-4D97-AF65-F5344CB8AC3E}">
        <p14:creationId xmlns:p14="http://schemas.microsoft.com/office/powerpoint/2010/main" val="1367812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S6.2.5  In a moldboard plow system, soil samples should be collected to either the depth of tillage or at minimum, 6 inches.  Specific sampling depth protocols are recommended for chisel plow/offset disking, ridge till, and no-till systems. </a:t>
            </a:r>
          </a:p>
          <a:p>
            <a:endParaRPr lang="en-US"/>
          </a:p>
          <a:p>
            <a:endParaRPr lang="en-US"/>
          </a:p>
          <a:p>
            <a:r>
              <a:rPr lang="en-US"/>
              <a:t>What are some basic guidelines for various tillage practices? </a:t>
            </a:r>
          </a:p>
          <a:p>
            <a:r>
              <a:rPr lang="en-US"/>
              <a:t>Below are guidelines to sampling soil in various tillage practices regardless of if using the traditional, grid-point or zone sampling methods: </a:t>
            </a:r>
          </a:p>
          <a:p>
            <a:endParaRPr lang="en-US"/>
          </a:p>
          <a:p>
            <a:r>
              <a:rPr lang="en-US"/>
              <a:t>Moldboard plow: sample to the depth of tillage  </a:t>
            </a:r>
          </a:p>
          <a:p>
            <a:endParaRPr lang="en-US"/>
          </a:p>
          <a:p>
            <a:r>
              <a:rPr lang="en-US"/>
              <a:t>Chisel plow or offset disk: sample to ¾ of depth of tillage </a:t>
            </a:r>
          </a:p>
          <a:p>
            <a:endParaRPr lang="en-US"/>
          </a:p>
          <a:p>
            <a:r>
              <a:rPr lang="en-US"/>
              <a:t>Strip till or ridge till: sample equal number of soil cores from ridges and furrows or the area between the rows. If fertilizer was not banded in the strips or ridges, collect cores at the six inch depth on the ridges.  In the furrow, take samples at four inches. Combine the cores to make a composite sample. </a:t>
            </a:r>
          </a:p>
          <a:p>
            <a:endParaRPr lang="en-US"/>
          </a:p>
          <a:p>
            <a:r>
              <a:rPr lang="en-US"/>
              <a:t>No-till: no-tilled fields of over five years may develop an acidic layer at the surface from nitrogen fertilizer applications. This acidic layer may cause triazine herbicides to lose effectiveness. To test the pH, sample at a two inch depth. It is important to note the sample depth on the soil submission form to be tested for </a:t>
            </a:r>
            <a:r>
              <a:rPr lang="en-US" err="1"/>
              <a:t>pH.</a:t>
            </a:r>
            <a:r>
              <a:rPr lang="en-US"/>
              <a:t> A phosphorus and potassium test can be requested to determine if these nutrients are also building up on the soil surface. A six inch sample is still required to determine fertilizer recommendations. </a:t>
            </a:r>
          </a:p>
          <a:p>
            <a:endParaRPr lang="en-US"/>
          </a:p>
        </p:txBody>
      </p:sp>
    </p:spTree>
    <p:extLst>
      <p:ext uri="{BB962C8B-B14F-4D97-AF65-F5344CB8AC3E}">
        <p14:creationId xmlns:p14="http://schemas.microsoft.com/office/powerpoint/2010/main" val="3734669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110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S1.3  Soil composition  </a:t>
            </a:r>
            <a:endParaRPr lang="en-US" dirty="0"/>
          </a:p>
          <a:p>
            <a:r>
              <a:rPr lang="en-US" dirty="0"/>
              <a:t>S1.3.1  Soil texture only includes the mineral fraction of soil. Soil textures is defined by particle size (sand, silt, and clay) and each size fraction has a different impact on soil properties, function, and nutrient management.  </a:t>
            </a:r>
            <a:endParaRPr lang="en-US" dirty="0">
              <a:cs typeface="Calibri"/>
            </a:endParaRPr>
          </a:p>
          <a:p>
            <a:r>
              <a:rPr lang="en-US" dirty="0"/>
              <a:t>S1.3.2  The USDA identifies 12 soil textures based upon the percentage of sand, silt, and clay in a soil. The textural classifications are represented on a soil textural triangle. Soil nutrient recommendations are often differentiated by soil texture.</a:t>
            </a:r>
            <a:endParaRPr lang="en-US" dirty="0">
              <a:cs typeface="Calibri"/>
            </a:endParaRPr>
          </a:p>
          <a:p>
            <a:r>
              <a:rPr lang="en-US" dirty="0"/>
              <a:t>S1.3.3  Soil organic matter contributes to soil fertility, nutrient cycling, microbial communities, and soil water dynamics. Soil organic matter gains and losses are impacted by tillage, organic additions, and crop rotations.</a:t>
            </a:r>
            <a:endParaRPr lang="en-US" dirty="0">
              <a:cs typeface="Calibri"/>
            </a:endParaRPr>
          </a:p>
          <a:p>
            <a:r>
              <a:rPr lang="en-US" dirty="0"/>
              <a:t>For more info see Chapter 1, Chapter 2 A3358 Management of WI Soils </a:t>
            </a:r>
            <a:r>
              <a:rPr lang="en-US" dirty="0">
                <a:hlinkClick r:id="rId3"/>
              </a:rPr>
              <a:t>Management of Wisconsin Soils</a:t>
            </a:r>
            <a:r>
              <a:rPr lang="en-US" dirty="0"/>
              <a:t> </a:t>
            </a:r>
          </a:p>
          <a:p>
            <a:endParaRPr lang="en-US" dirty="0"/>
          </a:p>
          <a:p>
            <a:endParaRPr lang="en-US" dirty="0"/>
          </a:p>
          <a:p>
            <a:endParaRPr lang="en-US" dirty="0">
              <a:cs typeface="Calibri"/>
            </a:endParaRPr>
          </a:p>
          <a:p>
            <a:endParaRPr lang="en-US">
              <a:ea typeface="Calibri"/>
              <a:cs typeface="Calibri"/>
            </a:endParaRPr>
          </a:p>
        </p:txBody>
      </p:sp>
    </p:spTree>
    <p:extLst>
      <p:ext uri="{BB962C8B-B14F-4D97-AF65-F5344CB8AC3E}">
        <p14:creationId xmlns:p14="http://schemas.microsoft.com/office/powerpoint/2010/main" val="331123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grid point sampling? </a:t>
            </a:r>
          </a:p>
          <a:p>
            <a:r>
              <a:rPr lang="en-US"/>
              <a:t>Grid-point sampling is the process that uses a global positioning system (GPS) to develop equal size grids and sampling points for a field.  To accurately capture nutrient variability throughout the field, the grids are as small as one acre or as large as two to two and half acres in size.  The sample point is identified with geographical coordinates.  Ten cores in a ten-foot area are taken around this point to make a sample.  It is recommended to stagger the sampling points throughout the field to reduce bias in sampling similar areas in the field.  Instead of using the soil test results to make a blanket fertilizer application recommendation, grid-point soil test results are used to make variable rate recommendations allowing the farmer to apply nutrients where they are needed. </a:t>
            </a:r>
          </a:p>
          <a:p>
            <a:endParaRPr lang="en-US"/>
          </a:p>
          <a:p>
            <a:endParaRPr lang="en-US"/>
          </a:p>
          <a:p>
            <a:r>
              <a:rPr lang="en-US"/>
              <a:t>Used where nutrients will be applied variably</a:t>
            </a:r>
          </a:p>
          <a:p>
            <a:endParaRPr lang="en-US"/>
          </a:p>
          <a:p>
            <a:r>
              <a:rPr lang="en-US"/>
              <a:t>Can be useful if purchase/rent new round and past history isn’t well known </a:t>
            </a:r>
          </a:p>
          <a:p>
            <a:endParaRPr lang="en-US"/>
          </a:p>
          <a:p>
            <a:r>
              <a:rPr lang="en-US"/>
              <a:t>Pro- good assessment of nutrient variability </a:t>
            </a:r>
          </a:p>
          <a:p>
            <a:r>
              <a:rPr lang="en-US"/>
              <a:t>Con – expensive </a:t>
            </a:r>
          </a:p>
          <a:p>
            <a:endParaRPr lang="en-US"/>
          </a:p>
          <a:p>
            <a:r>
              <a:rPr lang="en-US"/>
              <a:t>Choose grid size based on P and K responsiveness categories</a:t>
            </a:r>
          </a:p>
          <a:p>
            <a:r>
              <a:rPr lang="en-US"/>
              <a:t>- 1 ac if P or K are in responsive categories (below H)</a:t>
            </a:r>
          </a:p>
          <a:p>
            <a:r>
              <a:rPr lang="en-US"/>
              <a:t>- 2 to 2.5 ac if both P and K are in non-responsive categories (VH &amp; EH)</a:t>
            </a:r>
          </a:p>
          <a:p>
            <a:endParaRPr lang="en-US"/>
          </a:p>
        </p:txBody>
      </p:sp>
    </p:spTree>
    <p:extLst>
      <p:ext uri="{BB962C8B-B14F-4D97-AF65-F5344CB8AC3E}">
        <p14:creationId xmlns:p14="http://schemas.microsoft.com/office/powerpoint/2010/main" val="1503934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zone sampling?  </a:t>
            </a:r>
          </a:p>
          <a:p>
            <a:r>
              <a:rPr lang="en-US"/>
              <a:t>Zone sampling is another process that uses technology to determine sampling areas.  Zone sampling uses information from yield maps, aerial photographs, or other precision agriculture maps to develop sampling areas that appear similar.  Sampling can be done through the traditional soil sampling process or using a grid-point sampling.  If grid-point sampling is done and the results show no or little difference between areas, take the average of the sample results to create a general fertilizer recommendation for the field. </a:t>
            </a:r>
          </a:p>
          <a:p>
            <a:endParaRPr lang="en-US"/>
          </a:p>
          <a:p>
            <a:endParaRPr lang="en-US"/>
          </a:p>
          <a:p>
            <a:r>
              <a:rPr lang="en-US"/>
              <a:t>Used where management may be different across a field</a:t>
            </a:r>
          </a:p>
          <a:p>
            <a:endParaRPr lang="en-US"/>
          </a:p>
          <a:p>
            <a:r>
              <a:rPr lang="en-US"/>
              <a:t>Zone borders and/or sampling points can be georeferenced</a:t>
            </a:r>
          </a:p>
          <a:p>
            <a:endParaRPr lang="en-US"/>
          </a:p>
          <a:p>
            <a:r>
              <a:rPr lang="en-US"/>
              <a:t>Plus/minus- provides an assessment of variability better than whole field, not as good as grid</a:t>
            </a:r>
          </a:p>
          <a:p>
            <a:r>
              <a:rPr lang="en-US"/>
              <a:t>More cost effective than grid sampling</a:t>
            </a:r>
          </a:p>
          <a:p>
            <a:endParaRPr lang="en-US"/>
          </a:p>
          <a:p>
            <a:r>
              <a:rPr lang="en-US"/>
              <a:t>Zone delineation – based on knowledge of the field</a:t>
            </a:r>
          </a:p>
          <a:p>
            <a:r>
              <a:rPr lang="en-US"/>
              <a:t>- soil and/or yield maps</a:t>
            </a:r>
          </a:p>
          <a:p>
            <a:r>
              <a:rPr lang="en-US"/>
              <a:t>- topography/elevation map</a:t>
            </a:r>
          </a:p>
          <a:p>
            <a:r>
              <a:rPr lang="en-US"/>
              <a:t>- past history</a:t>
            </a:r>
          </a:p>
          <a:p>
            <a:r>
              <a:rPr lang="en-US"/>
              <a:t>- nutrient maps from previous grid sampling</a:t>
            </a:r>
          </a:p>
          <a:p>
            <a:endParaRPr lang="en-US"/>
          </a:p>
          <a:p>
            <a:r>
              <a:rPr lang="en-US"/>
              <a:t>Follow whole field sampling intensity guidelines, considering the zone as a field</a:t>
            </a:r>
          </a:p>
        </p:txBody>
      </p:sp>
    </p:spTree>
    <p:extLst>
      <p:ext uri="{BB962C8B-B14F-4D97-AF65-F5344CB8AC3E}">
        <p14:creationId xmlns:p14="http://schemas.microsoft.com/office/powerpoint/2010/main" val="3204093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I sample contour strips? </a:t>
            </a:r>
          </a:p>
          <a:p>
            <a:r>
              <a:rPr lang="en-US"/>
              <a:t>Contour strips should be sampled separate if the strip is five acres or more using the traditional soil sampling techniques.  If the strips are less than five acres, then the strips can be combined if the cropping and management histories are the same.  Grid-point sampling contours may cause unusable soil test results if the grid covers more than one strip and all the cores come from one strip or if cores are taken from the edge of a strip. </a:t>
            </a:r>
          </a:p>
          <a:p>
            <a:endParaRPr lang="en-US"/>
          </a:p>
        </p:txBody>
      </p:sp>
    </p:spTree>
    <p:extLst>
      <p:ext uri="{BB962C8B-B14F-4D97-AF65-F5344CB8AC3E}">
        <p14:creationId xmlns:p14="http://schemas.microsoft.com/office/powerpoint/2010/main" val="1654078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I sample contour strips? </a:t>
            </a:r>
          </a:p>
          <a:p>
            <a:r>
              <a:rPr lang="en-US"/>
              <a:t>Contour strips should be sampled separate if the strip is five acres or more using the traditional soil sampling techniques.  If the strips are less than five acres, then the strips can be combined if the cropping and management histories are the same.  Grid-point sampling contours may cause unusable soil test results if the grid covers more than one strip and all the cores come from one strip or if cores are taken from the edge of a strip. </a:t>
            </a:r>
          </a:p>
          <a:p>
            <a:endParaRPr lang="en-US"/>
          </a:p>
        </p:txBody>
      </p:sp>
    </p:spTree>
    <p:extLst>
      <p:ext uri="{BB962C8B-B14F-4D97-AF65-F5344CB8AC3E}">
        <p14:creationId xmlns:p14="http://schemas.microsoft.com/office/powerpoint/2010/main" val="3897011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highlight>
                  <a:srgbClr val="FFFFFF"/>
                </a:highlight>
                <a:latin typeface="Calibri" panose="020F0502020204030204" pitchFamily="34" charset="0"/>
              </a:rPr>
              <a:t>S6.3.5  All sample bags should be appropriately labeled and the laboratory soil submission form should be completed accurately and with sufficient farm and field information to generate the proper recommendations and reports.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S6.3.6  You should ensure that the field name specified for the soil samples matches the field name in </a:t>
            </a:r>
            <a:r>
              <a:rPr lang="en-US" sz="1800" b="0" i="0" err="1">
                <a:solidFill>
                  <a:srgbClr val="000000"/>
                </a:solidFill>
                <a:effectLst/>
                <a:highlight>
                  <a:srgbClr val="FFFFFF"/>
                </a:highlight>
                <a:latin typeface="Calibri" panose="020F0502020204030204" pitchFamily="34" charset="0"/>
              </a:rPr>
              <a:t>SnapPlus</a:t>
            </a:r>
            <a:r>
              <a:rPr lang="en-US" sz="1800" b="0" i="0">
                <a:solidFill>
                  <a:srgbClr val="000000"/>
                </a:solidFill>
                <a:effectLst/>
                <a:highlight>
                  <a:srgbClr val="FFFFFF"/>
                </a:highlight>
                <a:latin typeface="Calibri" panose="020F0502020204030204" pitchFamily="34" charset="0"/>
              </a:rPr>
              <a:t> to allow for easy data import into </a:t>
            </a:r>
            <a:r>
              <a:rPr lang="en-US" sz="1800" b="0" i="0" err="1">
                <a:solidFill>
                  <a:srgbClr val="000000"/>
                </a:solidFill>
                <a:effectLst/>
                <a:highlight>
                  <a:srgbClr val="FFFFFF"/>
                </a:highlight>
                <a:latin typeface="Calibri" panose="020F0502020204030204" pitchFamily="34" charset="0"/>
              </a:rPr>
              <a:t>SnapPlus</a:t>
            </a:r>
            <a:r>
              <a:rPr lang="en-US" sz="1800" b="0" i="0">
                <a:solidFill>
                  <a:srgbClr val="000000"/>
                </a:solidFill>
                <a:effectLst/>
                <a:highlight>
                  <a:srgbClr val="FFFFFF"/>
                </a:highlight>
                <a:latin typeface="Calibri" panose="020F0502020204030204" pitchFamily="34" charset="0"/>
              </a:rPr>
              <a:t>.</a:t>
            </a: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 Fill out the soil information sheet completely and send to lab with soil samples!</a:t>
            </a:r>
          </a:p>
          <a:p>
            <a:pPr algn="l" rtl="0" fontAlgn="base"/>
            <a:r>
              <a:rPr lang="en-US" sz="1800" b="0" i="0">
                <a:solidFill>
                  <a:srgbClr val="000000"/>
                </a:solidFill>
                <a:effectLst/>
                <a:highlight>
                  <a:srgbClr val="FFFFFF"/>
                </a:highlight>
                <a:latin typeface="Calibri" panose="020F0502020204030204" pitchFamily="34" charset="0"/>
              </a:rPr>
              <a:t>Provides lab with needed information on:</a:t>
            </a:r>
          </a:p>
          <a:p>
            <a:pPr algn="l" rtl="0" fontAlgn="base"/>
            <a:r>
              <a:rPr lang="en-US" sz="1800" b="0" i="0">
                <a:solidFill>
                  <a:srgbClr val="000000"/>
                </a:solidFill>
                <a:effectLst/>
                <a:highlight>
                  <a:srgbClr val="FFFFFF"/>
                </a:highlight>
                <a:latin typeface="Calibri" panose="020F0502020204030204" pitchFamily="34" charset="0"/>
              </a:rPr>
              <a:t>Field identification</a:t>
            </a:r>
          </a:p>
          <a:p>
            <a:pPr algn="l" rtl="0" fontAlgn="base"/>
            <a:r>
              <a:rPr lang="en-US" sz="1800" b="0" i="0">
                <a:solidFill>
                  <a:srgbClr val="000000"/>
                </a:solidFill>
                <a:effectLst/>
                <a:highlight>
                  <a:srgbClr val="FFFFFF"/>
                </a:highlight>
                <a:latin typeface="Calibri" panose="020F0502020204030204" pitchFamily="34" charset="0"/>
              </a:rPr>
              <a:t>Soil series</a:t>
            </a:r>
          </a:p>
          <a:p>
            <a:pPr algn="l" rtl="0" fontAlgn="base"/>
            <a:r>
              <a:rPr lang="en-US" sz="1800" b="0" i="0">
                <a:solidFill>
                  <a:srgbClr val="000000"/>
                </a:solidFill>
                <a:effectLst/>
                <a:highlight>
                  <a:srgbClr val="FFFFFF"/>
                </a:highlight>
                <a:latin typeface="Calibri" panose="020F0502020204030204" pitchFamily="34" charset="0"/>
              </a:rPr>
              <a:t>Crops to be grown and realistic yield goals</a:t>
            </a:r>
          </a:p>
          <a:p>
            <a:pPr algn="l" rtl="0" fontAlgn="base"/>
            <a:r>
              <a:rPr lang="en-US" sz="1800" b="0" i="0">
                <a:solidFill>
                  <a:srgbClr val="000000"/>
                </a:solidFill>
                <a:effectLst/>
                <a:highlight>
                  <a:srgbClr val="FFFFFF"/>
                </a:highlight>
                <a:latin typeface="Calibri" panose="020F0502020204030204" pitchFamily="34" charset="0"/>
              </a:rPr>
              <a:t>Manure and legume credits</a:t>
            </a:r>
          </a:p>
          <a:p>
            <a:pPr algn="l" rtl="0" fontAlgn="base"/>
            <a:r>
              <a:rPr lang="en-US" sz="1800" b="0" i="0">
                <a:solidFill>
                  <a:srgbClr val="000000"/>
                </a:solidFill>
                <a:effectLst/>
                <a:highlight>
                  <a:srgbClr val="FFFFFF"/>
                </a:highlight>
                <a:latin typeface="Calibri" panose="020F0502020204030204" pitchFamily="34" charset="0"/>
              </a:rPr>
              <a:t>If application rates and/or stand conditions are known </a:t>
            </a:r>
          </a:p>
          <a:p>
            <a:pPr algn="l" rtl="0" fontAlgn="base"/>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3823490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S6.4.1  If soils are wet, they should be allowed to air dry before storing and/or shipping to the testing laboratory. Fresh, non-dried soils can be taken directly to the lab. </a:t>
            </a:r>
          </a:p>
          <a:p>
            <a:endParaRPr lang="en-US"/>
          </a:p>
          <a:p>
            <a:r>
              <a:rPr lang="en-US"/>
              <a:t>S6.4.2  Many commercial soil testing labs are available, but each offers different services and pricing. </a:t>
            </a:r>
          </a:p>
          <a:p>
            <a:endParaRPr lang="en-US"/>
          </a:p>
          <a:p>
            <a:r>
              <a:rPr lang="en-US"/>
              <a:t>S6.4.3  For a certified NMP, soil samples must be analyzed at a DATCP-certified lab using the appropriate protocols. </a:t>
            </a:r>
          </a:p>
          <a:p>
            <a:endParaRPr lang="en-US"/>
          </a:p>
          <a:p>
            <a:r>
              <a:rPr lang="en-US"/>
              <a:t>S6.4.4  When using a certified out-of-state laboratory, you should verify WI approved extraction methods are used. </a:t>
            </a:r>
          </a:p>
          <a:p>
            <a:endParaRPr lang="en-US"/>
          </a:p>
          <a:p>
            <a:endParaRPr lang="en-US"/>
          </a:p>
        </p:txBody>
      </p:sp>
    </p:spTree>
    <p:extLst>
      <p:ext uri="{BB962C8B-B14F-4D97-AF65-F5344CB8AC3E}">
        <p14:creationId xmlns:p14="http://schemas.microsoft.com/office/powerpoint/2010/main" val="4228007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S7.1.1  Wisconsin’s nutrient management recommendations are based upon supplying crop nutrients at an economically optimal rate.</a:t>
            </a:r>
          </a:p>
          <a:p>
            <a:pPr marL="285750" indent="-285750">
              <a:lnSpc>
                <a:spcPct val="90000"/>
              </a:lnSpc>
              <a:spcBef>
                <a:spcPts val="1000"/>
              </a:spcBef>
              <a:buFont typeface="Arial"/>
              <a:buChar char="•"/>
            </a:pPr>
            <a:r>
              <a:rPr lang="en-US"/>
              <a:t>S7.1.2  Soil testing has limitations, but remains the best tool available for predicting lime, phosphorus, and potassium fertilizer needs. Additional soil and plant tissue nutrient tests are available.</a:t>
            </a:r>
          </a:p>
          <a:p>
            <a:pPr marL="285750" indent="-285750">
              <a:lnSpc>
                <a:spcPct val="90000"/>
              </a:lnSpc>
              <a:spcBef>
                <a:spcPts val="1000"/>
              </a:spcBef>
              <a:buFont typeface="Arial"/>
              <a:buChar char="•"/>
            </a:pPr>
            <a:r>
              <a:rPr lang="en-US"/>
              <a:t>7.1.3  The basic steps of a soil testing program are to:  1) provide an accurate estimate of the level of available nutrients in the soil; 2) evaluate the degree of nutrient deficiency or excess that exists for the crops grown; 3) Provide recommendations for supplemental nutrients to correct the deficiencies while balancing crop productivity and economic profitability.</a:t>
            </a:r>
          </a:p>
          <a:p>
            <a:pPr marL="285750" indent="-285750">
              <a:lnSpc>
                <a:spcPct val="90000"/>
              </a:lnSpc>
              <a:spcBef>
                <a:spcPts val="1000"/>
              </a:spcBef>
              <a:buFont typeface="Arial"/>
              <a:buChar char="•"/>
            </a:pPr>
            <a:r>
              <a:rPr lang="en-US"/>
              <a:t>7.1.4  Wisconsin nutrient recommendations are based upon more than 100 years of research and can be found in </a:t>
            </a:r>
            <a:r>
              <a:rPr lang="en-US" i="1"/>
              <a:t>Nutrient Application Guidelines for Field, Vegetable, and Fruit Crops in Wisconsin </a:t>
            </a:r>
            <a:r>
              <a:rPr lang="en-US"/>
              <a:t>(A2809).</a:t>
            </a:r>
          </a:p>
        </p:txBody>
      </p:sp>
    </p:spTree>
    <p:extLst>
      <p:ext uri="{BB962C8B-B14F-4D97-AF65-F5344CB8AC3E}">
        <p14:creationId xmlns:p14="http://schemas.microsoft.com/office/powerpoint/2010/main" val="247107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S7.4.1  A soil test report provides the current soil fertility status of the sampled field along with recommendations for supplemental nutrients and lime. </a:t>
            </a:r>
          </a:p>
          <a:p>
            <a:pPr marL="285750" indent="-285750">
              <a:lnSpc>
                <a:spcPct val="90000"/>
              </a:lnSpc>
              <a:spcBef>
                <a:spcPts val="1000"/>
              </a:spcBef>
              <a:buFont typeface="Arial"/>
              <a:buChar char="•"/>
            </a:pPr>
            <a:r>
              <a:rPr lang="en-US"/>
              <a:t>S7.4.2  A routine soil test indicates the plant-available levels of phosphorus, potassium, and any additional soil nutrients you have asked to be analyzed, like sulfur, or soil micronutrients such as boron, zinc, manganese, and others. It also includes measurement of soil pH, which is the acidity of the soil.</a:t>
            </a:r>
            <a:endParaRPr lang="en-US">
              <a:ea typeface="Calibri"/>
              <a:cs typeface="Calibri"/>
            </a:endParaRPr>
          </a:p>
          <a:p>
            <a:pPr marL="285750" indent="-285750">
              <a:lnSpc>
                <a:spcPct val="90000"/>
              </a:lnSpc>
              <a:spcBef>
                <a:spcPts val="1000"/>
              </a:spcBef>
              <a:buFont typeface="Arial"/>
              <a:buChar char="•"/>
            </a:pPr>
            <a:r>
              <a:rPr lang="en-US"/>
              <a:t>S7.4.3  The soil test report can be broken into three main sections: 1) Nutrient Recommendations, 2) Test Interpretations, and 3) Laboratory Analysis.</a:t>
            </a:r>
            <a:endParaRPr lang="en-US">
              <a:ea typeface="Calibri"/>
              <a:cs typeface="Calibri"/>
            </a:endParaRPr>
          </a:p>
          <a:p>
            <a:pPr marL="285750" indent="-285750">
              <a:lnSpc>
                <a:spcPct val="90000"/>
              </a:lnSpc>
              <a:spcBef>
                <a:spcPts val="1000"/>
              </a:spcBef>
              <a:buFont typeface="Arial"/>
              <a:buChar char="•"/>
            </a:pPr>
            <a:r>
              <a:rPr lang="en-US"/>
              <a:t>S7.4.4  The top left corner of the report identifies the location (by county) of the sample, date received and processed by the lab, soil series name, field ID, along with field acreage, slope, and plow depth. The previous crop is also listed.</a:t>
            </a:r>
            <a:endParaRPr lang="en-US">
              <a:ea typeface="Calibri"/>
              <a:cs typeface="Calibri"/>
            </a:endParaRPr>
          </a:p>
          <a:p>
            <a:pPr marL="285750" indent="-285750">
              <a:lnSpc>
                <a:spcPct val="90000"/>
              </a:lnSpc>
              <a:spcBef>
                <a:spcPts val="1000"/>
              </a:spcBef>
              <a:buFont typeface="Arial"/>
              <a:buChar char="•"/>
            </a:pPr>
            <a:r>
              <a:rPr lang="en-US"/>
              <a:t>S7.4.5  In the Nutrient Recommendations section, the crop nutrient need, manure and/or legume nutrient credits, and the recommended N, P2O5 and K2O rates are shown for each crop provided in the planned crop rotation. In addition, the tons of lime required to meet the target pH for the rotation are listed.</a:t>
            </a:r>
            <a:endParaRPr lang="en-US">
              <a:ea typeface="Calibri"/>
              <a:cs typeface="Calibri"/>
            </a:endParaRPr>
          </a:p>
          <a:p>
            <a:pPr marL="285750" indent="-285750">
              <a:lnSpc>
                <a:spcPct val="90000"/>
              </a:lnSpc>
              <a:spcBef>
                <a:spcPts val="1000"/>
              </a:spcBef>
              <a:buFont typeface="Arial"/>
              <a:buChar char="•"/>
            </a:pPr>
            <a:r>
              <a:rPr lang="en-US"/>
              <a:t>S7.4.6  Nitrogen recommendations for corn or wheat, based upon the Maximum Return to Nitrogen or MRTN approach, are listed in the second table (if applicable).</a:t>
            </a:r>
            <a:endParaRPr lang="en-US">
              <a:ea typeface="Calibri"/>
              <a:cs typeface="Calibri"/>
            </a:endParaRPr>
          </a:p>
          <a:p>
            <a:pPr marL="285750" indent="-285750">
              <a:lnSpc>
                <a:spcPct val="90000"/>
              </a:lnSpc>
              <a:spcBef>
                <a:spcPts val="1000"/>
              </a:spcBef>
              <a:buFont typeface="Arial"/>
              <a:buChar char="•"/>
            </a:pPr>
            <a:r>
              <a:rPr lang="en-US"/>
              <a:t>S7.4.7  In the Additional Information area, additional explanations and recommendations based upon the submitted field information are listed. </a:t>
            </a:r>
            <a:endParaRPr lang="en-US">
              <a:ea typeface="Calibri"/>
              <a:cs typeface="Calibri"/>
            </a:endParaRPr>
          </a:p>
          <a:p>
            <a:pPr marL="285750" indent="-285750">
              <a:lnSpc>
                <a:spcPct val="90000"/>
              </a:lnSpc>
              <a:spcBef>
                <a:spcPts val="1000"/>
              </a:spcBef>
              <a:buFont typeface="Arial"/>
              <a:buChar char="•"/>
            </a:pPr>
            <a:r>
              <a:rPr lang="en-US"/>
              <a:t>S7.4.8  The Test Interpretations section displays a graphic interpretation of soil fertility levels relative to nutrient demands of the intended crops with optimum soil test levels highlighted in grey. Also, the optimum pH for the crop rotation is illustrated.  </a:t>
            </a:r>
            <a:endParaRPr lang="en-US">
              <a:ea typeface="Calibri"/>
              <a:cs typeface="Calibri"/>
            </a:endParaRPr>
          </a:p>
          <a:p>
            <a:pPr marL="285750" indent="-285750">
              <a:lnSpc>
                <a:spcPct val="90000"/>
              </a:lnSpc>
              <a:spcBef>
                <a:spcPts val="1000"/>
              </a:spcBef>
              <a:buFont typeface="Arial"/>
              <a:buChar char="•"/>
            </a:pPr>
            <a:r>
              <a:rPr lang="en-US"/>
              <a:t>S7.4.9  The Laboratory Analysis section lists the individual soil test results from each sample to the lab average values. Results for soil pH, organic matter, P, K. etc. are found here along with any secondary or micronutrients if requested.  </a:t>
            </a:r>
            <a:endParaRPr lang="en-US">
              <a:ea typeface="Calibri"/>
              <a:cs typeface="Calibri"/>
            </a:endParaRPr>
          </a:p>
          <a:p>
            <a:pPr marL="285750" indent="-285750">
              <a:lnSpc>
                <a:spcPct val="90000"/>
              </a:lnSpc>
              <a:spcBef>
                <a:spcPts val="1000"/>
              </a:spcBef>
              <a:buFont typeface="Arial"/>
              <a:buChar char="•"/>
            </a:pPr>
            <a:r>
              <a:rPr lang="en-US"/>
              <a:t>S7.4.10  If planning on using </a:t>
            </a:r>
            <a:r>
              <a:rPr lang="en-US" err="1"/>
              <a:t>SnapPlus</a:t>
            </a:r>
            <a:r>
              <a:rPr lang="en-US"/>
              <a:t> to write a NMP, request that the lab provide an electronic file (Excel spreadsheet). For more information, watch the </a:t>
            </a:r>
            <a:r>
              <a:rPr lang="en-US" err="1"/>
              <a:t>SnapPlus</a:t>
            </a:r>
            <a:r>
              <a:rPr lang="en-US"/>
              <a:t> Connection: Importing Soil Sample Test Results.</a:t>
            </a:r>
            <a:endParaRPr lang="en-US">
              <a:ea typeface="Calibri"/>
              <a:cs typeface="Calibri"/>
            </a:endParaRPr>
          </a:p>
        </p:txBody>
      </p:sp>
    </p:spTree>
    <p:extLst>
      <p:ext uri="{BB962C8B-B14F-4D97-AF65-F5344CB8AC3E}">
        <p14:creationId xmlns:p14="http://schemas.microsoft.com/office/powerpoint/2010/main" val="1421905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VL: occur over 4 to 8 years, response to secondary or micronutrients is likely on high demanding crops and medium on medium demanding crops</a:t>
            </a:r>
          </a:p>
          <a:p>
            <a:r>
              <a:rPr lang="en-US"/>
              <a:t>L: Response to secondary or micronutrients is possible for high demanding crops but unlikely for medium or low demanding crops</a:t>
            </a:r>
          </a:p>
          <a:p>
            <a:r>
              <a:rPr lang="en-US"/>
              <a:t>O: economically and environmentally the most desirable soil test, optimize yields apply equal amounts that are removed, response to secondary or micronutrients is unlikely of crop demand level</a:t>
            </a:r>
          </a:p>
          <a:p>
            <a:r>
              <a:rPr lang="en-US"/>
              <a:t>H: </a:t>
            </a:r>
          </a:p>
          <a:p>
            <a:r>
              <a:rPr lang="en-US"/>
              <a:t>VH: only used for potassium, gradual drawdown is recommended</a:t>
            </a:r>
          </a:p>
          <a:p>
            <a:r>
              <a:rPr lang="en-US"/>
              <a:t>EH: no fertilizer is recommended</a:t>
            </a:r>
          </a:p>
        </p:txBody>
      </p:sp>
      <p:sp>
        <p:nvSpPr>
          <p:cNvPr id="4" name="Slide Number Placeholder 3"/>
          <p:cNvSpPr>
            <a:spLocks noGrp="1"/>
          </p:cNvSpPr>
          <p:nvPr>
            <p:ph type="sldNum" sz="quarter" idx="5"/>
          </p:nvPr>
        </p:nvSpPr>
        <p:spPr/>
        <p:txBody>
          <a:bodyPr/>
          <a:lstStyle/>
          <a:p>
            <a:fld id="{275B146B-37BF-4476-81BE-7FC4B7769AB4}" type="slidenum">
              <a:rPr lang="en-US" smtClean="0"/>
              <a:t>62</a:t>
            </a:fld>
            <a:endParaRPr lang="en-US"/>
          </a:p>
        </p:txBody>
      </p:sp>
    </p:spTree>
    <p:extLst>
      <p:ext uri="{BB962C8B-B14F-4D97-AF65-F5344CB8AC3E}">
        <p14:creationId xmlns:p14="http://schemas.microsoft.com/office/powerpoint/2010/main" val="2310583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result for pH based on crop rotation target </a:t>
            </a:r>
            <a:r>
              <a:rPr lang="en-US" err="1"/>
              <a:t>pH.</a:t>
            </a:r>
            <a:r>
              <a:rPr lang="en-US"/>
              <a:t> Final pH is determined by the most sensitive crop.  Here is an example of the chart found in A2809 that lists pH recommendations of the various crops grown in Wisconsin.</a:t>
            </a:r>
          </a:p>
          <a:p>
            <a:endParaRPr lang="en-US"/>
          </a:p>
          <a:p>
            <a:r>
              <a:rPr lang="en-US"/>
              <a:t>In the laboratory analysis is a lime recommendation based on the crop rotation.  On the top of the page there is a recommendation written out.  Notice the difference in the recommendations for 60-69 lime. The reason for this difference is that UW recommendations limit lime applications to 12 tons per acre for crops with the exception to potatoes that is limited to 8 tons per acre in a given year.</a:t>
            </a:r>
          </a:p>
          <a:p>
            <a:endParaRPr lang="en-US"/>
          </a:p>
          <a:p>
            <a:r>
              <a:rPr lang="en-US"/>
              <a:t>Lastly, the buffer pH is the ability of the soil to resist change.  It is the measure of the reserve acidity of the soil. The lower this number the more lime is needed to increase the soil </a:t>
            </a:r>
            <a:r>
              <a:rPr lang="en-US" err="1"/>
              <a:t>pH.</a:t>
            </a:r>
            <a:r>
              <a:rPr lang="en-US"/>
              <a:t>  This is used to calculate the amount of lime needed apply to increase the </a:t>
            </a:r>
            <a:r>
              <a:rPr lang="en-US" err="1"/>
              <a:t>pH.</a:t>
            </a:r>
            <a:r>
              <a:rPr lang="en-US"/>
              <a:t> </a:t>
            </a:r>
          </a:p>
        </p:txBody>
      </p:sp>
      <p:sp>
        <p:nvSpPr>
          <p:cNvPr id="4" name="Slide Number Placeholder 3"/>
          <p:cNvSpPr>
            <a:spLocks noGrp="1"/>
          </p:cNvSpPr>
          <p:nvPr>
            <p:ph type="sldNum" sz="quarter" idx="5"/>
          </p:nvPr>
        </p:nvSpPr>
        <p:spPr/>
        <p:txBody>
          <a:bodyPr/>
          <a:lstStyle/>
          <a:p>
            <a:fld id="{275B146B-37BF-4476-81BE-7FC4B7769AB4}" type="slidenum">
              <a:rPr lang="en-US" smtClean="0"/>
              <a:t>64</a:t>
            </a:fld>
            <a:endParaRPr lang="en-US"/>
          </a:p>
        </p:txBody>
      </p:sp>
    </p:spTree>
    <p:extLst>
      <p:ext uri="{BB962C8B-B14F-4D97-AF65-F5344CB8AC3E}">
        <p14:creationId xmlns:p14="http://schemas.microsoft.com/office/powerpoint/2010/main" val="98805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S1.3  Soil composition  </a:t>
            </a:r>
            <a:endParaRPr lang="en-US" dirty="0"/>
          </a:p>
          <a:p>
            <a:r>
              <a:rPr lang="en-US" dirty="0"/>
              <a:t>S1.3.1  Soil texture only includes the mineral fraction of soil. Soil textures is defined by particle size (sand, silt, and clay) and each size fraction has a different impact on soil properties, function, and nutrient management.  </a:t>
            </a:r>
            <a:endParaRPr lang="en-US" dirty="0">
              <a:cs typeface="Calibri"/>
            </a:endParaRPr>
          </a:p>
          <a:p>
            <a:r>
              <a:rPr lang="en-US" dirty="0"/>
              <a:t>S1.3.2  The USDA identifies 12 soil textures based upon the percentage of sand, silt, and clay in a soil. The textural classifications are represented on a soil textural triangle. Soil nutrient recommendations are often differentiated by soil texture.</a:t>
            </a:r>
            <a:endParaRPr lang="en-US" dirty="0">
              <a:cs typeface="Calibri"/>
            </a:endParaRPr>
          </a:p>
          <a:p>
            <a:r>
              <a:rPr lang="en-US" dirty="0"/>
              <a:t>S1.3.3  Soil organic matter contributes to soil fertility, nutrient cycling, microbial communities, and soil water dynamics. Soil organic matter gains and losses are impacted by tillage, organic additions, and crop rotations.</a:t>
            </a:r>
            <a:endParaRPr lang="en-US" dirty="0">
              <a:cs typeface="Calibri"/>
            </a:endParaRPr>
          </a:p>
          <a:p>
            <a:endParaRPr lang="en-US"/>
          </a:p>
          <a:p>
            <a:r>
              <a:rPr lang="en-US" dirty="0"/>
              <a:t>For more info see Chapter 2 A3358 Management of WI Soils </a:t>
            </a:r>
            <a:r>
              <a:rPr lang="en-US" dirty="0">
                <a:hlinkClick r:id="rId3"/>
              </a:rPr>
              <a:t>Management of Wisconsin Soils</a:t>
            </a:r>
            <a:r>
              <a:rPr lang="en-US" dirty="0"/>
              <a:t> </a:t>
            </a:r>
            <a:endParaRPr lang="en-US" dirty="0">
              <a:cs typeface="Calibri"/>
            </a:endParaRPr>
          </a:p>
        </p:txBody>
      </p:sp>
    </p:spTree>
    <p:extLst>
      <p:ext uri="{BB962C8B-B14F-4D97-AF65-F5344CB8AC3E}">
        <p14:creationId xmlns:p14="http://schemas.microsoft.com/office/powerpoint/2010/main" val="673178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36F014D-BF83-4E14-8AAD-23FB55269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Arial" panose="020B0604020202020204" pitchFamily="34" charset="0"/>
              </a:defRPr>
            </a:lvl1pPr>
            <a:lvl2pPr marL="742950" indent="-285750" defTabSz="965200">
              <a:spcBef>
                <a:spcPct val="30000"/>
              </a:spcBef>
              <a:defRPr sz="1200">
                <a:solidFill>
                  <a:schemeClr val="tx1"/>
                </a:solidFill>
                <a:latin typeface="Arial" panose="020B0604020202020204" pitchFamily="34" charset="0"/>
              </a:defRPr>
            </a:lvl2pPr>
            <a:lvl3pPr marL="1143000" indent="-228600" defTabSz="965200">
              <a:spcBef>
                <a:spcPct val="30000"/>
              </a:spcBef>
              <a:defRPr sz="1200">
                <a:solidFill>
                  <a:schemeClr val="tx1"/>
                </a:solidFill>
                <a:latin typeface="Arial" panose="020B0604020202020204" pitchFamily="34" charset="0"/>
              </a:defRPr>
            </a:lvl3pPr>
            <a:lvl4pPr marL="1600200" indent="-228600" defTabSz="965200">
              <a:spcBef>
                <a:spcPct val="30000"/>
              </a:spcBef>
              <a:defRPr sz="1200">
                <a:solidFill>
                  <a:schemeClr val="tx1"/>
                </a:solidFill>
                <a:latin typeface="Arial" panose="020B0604020202020204" pitchFamily="34" charset="0"/>
              </a:defRPr>
            </a:lvl4pPr>
            <a:lvl5pPr marL="2057400" indent="-228600" defTabSz="965200">
              <a:spcBef>
                <a:spcPct val="30000"/>
              </a:spcBef>
              <a:defRPr sz="12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AE5C257E-5618-4467-BA42-513D6C7BCA8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5200" rtl="0" eaLnBrk="1" fontAlgn="auto" latinLnBrk="0" hangingPunct="1">
                <a:lnSpc>
                  <a:spcPct val="100000"/>
                </a:lnSpc>
                <a:spcBef>
                  <a:spcPct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FD1F77D7-B7C1-4EC5-9191-25AE883CEF6A}"/>
              </a:ext>
            </a:extLst>
          </p:cNvPr>
          <p:cNvSpPr>
            <a:spLocks noGrp="1" noRot="1" noChangeAspect="1" noChangeArrowheads="1" noTextEdit="1"/>
          </p:cNvSpPr>
          <p:nvPr>
            <p:ph type="sldImg"/>
          </p:nvPr>
        </p:nvSpPr>
        <p:spPr>
          <a:xfrm>
            <a:off x="490538" y="728663"/>
            <a:ext cx="6335712" cy="3563937"/>
          </a:xfrm>
          <a:ln/>
        </p:spPr>
      </p:sp>
      <p:sp>
        <p:nvSpPr>
          <p:cNvPr id="30724" name="Rectangle 3">
            <a:extLst>
              <a:ext uri="{FF2B5EF4-FFF2-40B4-BE49-F238E27FC236}">
                <a16:creationId xmlns:a16="http://schemas.microsoft.com/office/drawing/2014/main" id="{8969C900-EB6C-433A-A18B-CAD864D05687}"/>
              </a:ext>
            </a:extLst>
          </p:cNvPr>
          <p:cNvSpPr>
            <a:spLocks noGrp="1" noChangeArrowheads="1"/>
          </p:cNvSpPr>
          <p:nvPr>
            <p:ph type="body" idx="1"/>
          </p:nvPr>
        </p:nvSpPr>
        <p:spPr>
          <a:xfrm>
            <a:off x="977900" y="4535488"/>
            <a:ext cx="5359400" cy="4375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Nutrient recommendations based on soil test results. </a:t>
            </a:r>
          </a:p>
          <a:p>
            <a:pPr eaLnBrk="1" hangingPunct="1"/>
            <a:r>
              <a:rPr lang="en-US" altLang="en-US">
                <a:latin typeface="Arial" panose="020B0604020202020204" pitchFamily="34" charset="0"/>
              </a:rPr>
              <a:t>These recommendations are based on the soil test categories discussed earlier.  A chart is found on fast facts for corn, soybean and alfalfa, for more crops check out A2809 that provides the recommendations based on crop, yield goal, and soil test category.</a:t>
            </a:r>
          </a:p>
        </p:txBody>
      </p:sp>
    </p:spTree>
    <p:extLst>
      <p:ext uri="{BB962C8B-B14F-4D97-AF65-F5344CB8AC3E}">
        <p14:creationId xmlns:p14="http://schemas.microsoft.com/office/powerpoint/2010/main" val="1357406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50BD6D6-66C4-4DD0-BFA5-444E6B5913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Arial" panose="020B0604020202020204" pitchFamily="34" charset="0"/>
              </a:defRPr>
            </a:lvl1pPr>
            <a:lvl2pPr marL="742950" indent="-285750" defTabSz="965200">
              <a:spcBef>
                <a:spcPct val="30000"/>
              </a:spcBef>
              <a:defRPr sz="1200">
                <a:solidFill>
                  <a:schemeClr val="tx1"/>
                </a:solidFill>
                <a:latin typeface="Arial" panose="020B0604020202020204" pitchFamily="34" charset="0"/>
              </a:defRPr>
            </a:lvl2pPr>
            <a:lvl3pPr marL="1143000" indent="-228600" defTabSz="965200">
              <a:spcBef>
                <a:spcPct val="30000"/>
              </a:spcBef>
              <a:defRPr sz="1200">
                <a:solidFill>
                  <a:schemeClr val="tx1"/>
                </a:solidFill>
                <a:latin typeface="Arial" panose="020B0604020202020204" pitchFamily="34" charset="0"/>
              </a:defRPr>
            </a:lvl3pPr>
            <a:lvl4pPr marL="1600200" indent="-228600" defTabSz="965200">
              <a:spcBef>
                <a:spcPct val="30000"/>
              </a:spcBef>
              <a:defRPr sz="1200">
                <a:solidFill>
                  <a:schemeClr val="tx1"/>
                </a:solidFill>
                <a:latin typeface="Arial" panose="020B0604020202020204" pitchFamily="34" charset="0"/>
              </a:defRPr>
            </a:lvl4pPr>
            <a:lvl5pPr marL="2057400" indent="-228600" defTabSz="965200">
              <a:spcBef>
                <a:spcPct val="30000"/>
              </a:spcBef>
              <a:defRPr sz="12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131B3C-5987-4C9E-A8CC-291A3BC1D905}" type="slidenum">
              <a:rPr lang="en-US" altLang="en-US"/>
              <a:pPr>
                <a:spcBef>
                  <a:spcPct val="0"/>
                </a:spcBef>
              </a:pPr>
              <a:t>72</a:t>
            </a:fld>
            <a:endParaRPr lang="en-US" altLang="en-US"/>
          </a:p>
        </p:txBody>
      </p:sp>
      <p:sp>
        <p:nvSpPr>
          <p:cNvPr id="33795" name="Rectangle 2">
            <a:extLst>
              <a:ext uri="{FF2B5EF4-FFF2-40B4-BE49-F238E27FC236}">
                <a16:creationId xmlns:a16="http://schemas.microsoft.com/office/drawing/2014/main" id="{F0C74684-B916-474D-8F05-FC48A8328FCF}"/>
              </a:ext>
            </a:extLst>
          </p:cNvPr>
          <p:cNvSpPr>
            <a:spLocks noGrp="1" noRot="1" noChangeAspect="1" noChangeArrowheads="1" noTextEdit="1"/>
          </p:cNvSpPr>
          <p:nvPr>
            <p:ph type="sldImg"/>
          </p:nvPr>
        </p:nvSpPr>
        <p:spPr>
          <a:xfrm>
            <a:off x="490538" y="728663"/>
            <a:ext cx="6335712" cy="3563937"/>
          </a:xfrm>
          <a:ln/>
        </p:spPr>
      </p:sp>
      <p:sp>
        <p:nvSpPr>
          <p:cNvPr id="33796" name="Rectangle 3">
            <a:extLst>
              <a:ext uri="{FF2B5EF4-FFF2-40B4-BE49-F238E27FC236}">
                <a16:creationId xmlns:a16="http://schemas.microsoft.com/office/drawing/2014/main" id="{F5B5C528-1EC4-489B-9328-58F9E5F2D4BC}"/>
              </a:ext>
            </a:extLst>
          </p:cNvPr>
          <p:cNvSpPr>
            <a:spLocks noGrp="1" noChangeArrowheads="1"/>
          </p:cNvSpPr>
          <p:nvPr>
            <p:ph type="body" idx="1"/>
          </p:nvPr>
        </p:nvSpPr>
        <p:spPr>
          <a:xfrm>
            <a:off x="977900" y="4535488"/>
            <a:ext cx="5359400" cy="4375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Below the Nutrient Recommendation box is the Maximum Return to Nitrogen box to give recommendations on nitrogen rates. Unlike phosphorus and potassium, which is based on crop and yield, nitrogen recommendations are based on a ratio of the price of nitrogen and the crop of corn. Dan will cover this in more detail later in the workshop.</a:t>
            </a:r>
          </a:p>
        </p:txBody>
      </p:sp>
    </p:spTree>
    <p:extLst>
      <p:ext uri="{BB962C8B-B14F-4D97-AF65-F5344CB8AC3E}">
        <p14:creationId xmlns:p14="http://schemas.microsoft.com/office/powerpoint/2010/main" val="4258023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S5.1  Soil pH</a:t>
            </a:r>
          </a:p>
          <a:p>
            <a:r>
              <a:rPr lang="en-US"/>
              <a:t>S5.1.1  Soil pH is a measure of the acidity/alkalinity of a soil. This is an important soil metric to know, as the optimal range of soil pH for plant and microbial productivity often varies by species. </a:t>
            </a:r>
          </a:p>
          <a:p>
            <a:r>
              <a:rPr lang="en-US"/>
              <a:t>S5.1.2  Soil pH is the measurement of the concentration of hydrogen ions (acid) in the soil solution. It is reported on a scale of 0 to 14, with 0 being extremely acid and 14 being extremely alkaline (low acid). A pH of 7.0 is neutral. </a:t>
            </a:r>
          </a:p>
          <a:p>
            <a:r>
              <a:rPr lang="en-US"/>
              <a:t>S5.1.3  Soil pH is based on a logarithmic scale (base 10). This means for every unit increase or decrease in soil pH the concentration of acid in the soil changes tenfold. </a:t>
            </a:r>
          </a:p>
        </p:txBody>
      </p:sp>
    </p:spTree>
    <p:extLst>
      <p:ext uri="{BB962C8B-B14F-4D97-AF65-F5344CB8AC3E}">
        <p14:creationId xmlns:p14="http://schemas.microsoft.com/office/powerpoint/2010/main" val="3291335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S5.2  Soil acidity causes</a:t>
            </a:r>
          </a:p>
          <a:p>
            <a:r>
              <a:rPr lang="en-US"/>
              <a:t>S5.2.1  Soil pH naturally decreases over time due to weathering of minerals, decomposition of organic matter, plant uptake, leaching of base cations, and natural rainfall. </a:t>
            </a:r>
          </a:p>
          <a:p>
            <a:r>
              <a:rPr lang="en-US"/>
              <a:t>S5.2.2.  The addition of ammonium-based nitrogen and elemental sulfur fertilizers, increased leaching of anions (such as nitrate), as well as harvesting plant grains and biomass in agricultural systems also results in the acidification of soils. </a:t>
            </a:r>
          </a:p>
          <a:p>
            <a:endParaRPr lang="en-US"/>
          </a:p>
          <a:p>
            <a:r>
              <a:rPr lang="en-US"/>
              <a:t>S5.3  Soil pH impacts</a:t>
            </a:r>
          </a:p>
          <a:p>
            <a:r>
              <a:rPr lang="en-US"/>
              <a:t>S5.3.1  Soil pH has a direct impact on the availability of plant nutrients by influencing the chemical form of the nutrient present, the activity of nitrogen-fixing bacteria, and plant growth and productivity. When soils become strongly acidic (pH&lt;5.5), aluminum, as well as other toxic metals, often become soluble significantly limiting plant growth. </a:t>
            </a:r>
          </a:p>
          <a:p>
            <a:r>
              <a:rPr lang="en-US"/>
              <a:t>S5.3.2  As a general rule of thumb, macronutrients (N, P, K, Ca, Mg, S) and Mo have increased plant availability at neutral pHs, while micronutrients (except Mo) are more plant available at lower pHs. </a:t>
            </a:r>
          </a:p>
        </p:txBody>
      </p:sp>
    </p:spTree>
    <p:extLst>
      <p:ext uri="{BB962C8B-B14F-4D97-AF65-F5344CB8AC3E}">
        <p14:creationId xmlns:p14="http://schemas.microsoft.com/office/powerpoint/2010/main" val="4226924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soil pH vary across Wisconsin? </a:t>
            </a:r>
          </a:p>
          <a:p>
            <a:r>
              <a:rPr lang="en-US"/>
              <a:t>Wisconsin, generally soils forming on top of carbonate bedrock (soils in the east and south) will have higher soil pHs than those forming over the top of igneous rocks (soils in the central and western portions of the state). Agricultural management practices can have a dramatic impact on soil </a:t>
            </a:r>
            <a:r>
              <a:rPr lang="en-US" err="1"/>
              <a:t>pH.</a:t>
            </a:r>
            <a:r>
              <a:rPr lang="en-US"/>
              <a:t> Therefore, soil testing is the only way to know the pH of your soil. </a:t>
            </a:r>
          </a:p>
        </p:txBody>
      </p:sp>
    </p:spTree>
    <p:extLst>
      <p:ext uri="{BB962C8B-B14F-4D97-AF65-F5344CB8AC3E}">
        <p14:creationId xmlns:p14="http://schemas.microsoft.com/office/powerpoint/2010/main" val="625885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S5.2.2.  The addition of ammonium-based nitrogen and elemental sulfur fertilizers, increased leaching of anions (such as nitrate), as well as harvesting plant grains and biomass in agricultural systems also results in the acidification of soils. </a:t>
            </a:r>
          </a:p>
          <a:p>
            <a:endParaRPr lang="en-US"/>
          </a:p>
        </p:txBody>
      </p:sp>
    </p:spTree>
    <p:extLst>
      <p:ext uri="{BB962C8B-B14F-4D97-AF65-F5344CB8AC3E}">
        <p14:creationId xmlns:p14="http://schemas.microsoft.com/office/powerpoint/2010/main" val="3538632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S5.2.2.  The addition of ammonium-based nitrogen and elemental sulfur fertilizers, increased leaching of anions (such as nitrate), as well as harvesting plant grains and biomass in agricultural systems also results in the acidification of soils. </a:t>
            </a:r>
          </a:p>
          <a:p>
            <a:endParaRPr lang="en-US"/>
          </a:p>
        </p:txBody>
      </p:sp>
    </p:spTree>
    <p:extLst>
      <p:ext uri="{BB962C8B-B14F-4D97-AF65-F5344CB8AC3E}">
        <p14:creationId xmlns:p14="http://schemas.microsoft.com/office/powerpoint/2010/main" val="3574418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S5.4  Target pH values</a:t>
            </a:r>
          </a:p>
          <a:p>
            <a:r>
              <a:rPr lang="en-US"/>
              <a:t>S5.4.1  The acceptable range of pHs for most Wisconsin crops are listed in University of Wisconsin Extension publication A2809, along with the target pH when liming an acidic soil. A soil should be limed to reach the target pH of the crop with the highest pH requirement within the rotation. </a:t>
            </a:r>
          </a:p>
          <a:p>
            <a:r>
              <a:rPr lang="en-US"/>
              <a:t>S5.4.2  Crops do not require a single specific pH to optimize productivity. They will grow well within a range of acceptable pHs. In the case of legume crops, the acceptable range of pHs for the crop also take into account the optimal pH ranges for the symbiotic bacteria that live with the crop.   </a:t>
            </a:r>
          </a:p>
          <a:p>
            <a:r>
              <a:rPr lang="en-US"/>
              <a:t>S5.4.3  While crops will often grow outside of the specified acceptable pH range, crop productivity may be limited. However, acid sensitive crops, such as alfalfa, may cease to grow when the soil pH drops too far below the acceptable range of pHs. </a:t>
            </a:r>
          </a:p>
        </p:txBody>
      </p:sp>
    </p:spTree>
    <p:extLst>
      <p:ext uri="{BB962C8B-B14F-4D97-AF65-F5344CB8AC3E}">
        <p14:creationId xmlns:p14="http://schemas.microsoft.com/office/powerpoint/2010/main" val="1690803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S8.1.1  A soil’s pH is influenced by both active acidity, those H+ ions in the soil water, and exchangeable acidity, those H+ on the cation exchange sites. </a:t>
            </a:r>
          </a:p>
          <a:p>
            <a:r>
              <a:rPr lang="en-US"/>
              <a:t>S8.1.2  In order to change a soil’s pH, we must add enough lime to neutralize both active and exchangeable acidity. Neutralizing only active acidity will not result in a change in soil pH, as the H+ on the CEC will simply exchange with other cations and replace the neutralized H+ in the soil solution. </a:t>
            </a:r>
          </a:p>
          <a:p>
            <a:r>
              <a:rPr lang="en-US"/>
              <a:t>S8.1.3  When evaluating a soil’s pH and lime need, the pH reported on a soil test is a measurement of active acidity. The reported buffer pH is a measurement of both active and exchangeable acidity. </a:t>
            </a:r>
          </a:p>
          <a:p>
            <a:r>
              <a:rPr lang="en-US"/>
              <a:t>S8.1.4  The reported soil pH is used to answer the question, “Does my soil need lime?”. The buffer pH is used to answer the question, “How much lime should I apply to my soil to reach my target pH?”. </a:t>
            </a:r>
          </a:p>
          <a:p>
            <a:endParaRPr lang="en-US"/>
          </a:p>
          <a:p>
            <a:r>
              <a:rPr lang="en-US"/>
              <a:t>S8.2.1  A soil’s buffering capacity is defined as its ability to resist a change in </a:t>
            </a:r>
            <a:r>
              <a:rPr lang="en-US" err="1"/>
              <a:t>pH.</a:t>
            </a:r>
            <a:r>
              <a:rPr lang="en-US"/>
              <a:t> A soil’s buffering capacity is directly related to its CEC.  Soils with higher CECs, such as those with higher clay and/or organic matter contents, are more resistant to pH change. </a:t>
            </a:r>
          </a:p>
          <a:p>
            <a:r>
              <a:rPr lang="en-US"/>
              <a:t>S8.2.2  Buffering capacity impacts the amount of lime required to induce a pH change. Given the same soil pH, a soil with a high buffering capacity will require more lime than a soil with low buffering capacity to increase the soil </a:t>
            </a:r>
            <a:r>
              <a:rPr lang="en-US" err="1"/>
              <a:t>pH.</a:t>
            </a:r>
            <a:r>
              <a:rPr lang="en-US"/>
              <a:t>   </a:t>
            </a:r>
          </a:p>
          <a:p>
            <a:r>
              <a:rPr lang="en-US"/>
              <a:t>S8.2.3  Buffering capacity impacts the frequency lime may need to be applied to a soil. Given the same management practices, a soil with a high buffering capacity will require lime less frequently than a soil with low buffering capacity to maintain the soil within an ideal range for plant growth. </a:t>
            </a:r>
          </a:p>
          <a:p>
            <a:endParaRPr lang="en-US"/>
          </a:p>
        </p:txBody>
      </p:sp>
      <p:sp>
        <p:nvSpPr>
          <p:cNvPr id="4" name="Slide Number Placeholder 3"/>
          <p:cNvSpPr>
            <a:spLocks noGrp="1"/>
          </p:cNvSpPr>
          <p:nvPr>
            <p:ph type="sldNum" sz="quarter" idx="5"/>
          </p:nvPr>
        </p:nvSpPr>
        <p:spPr/>
        <p:txBody>
          <a:bodyPr/>
          <a:lstStyle/>
          <a:p>
            <a:fld id="{275B146B-37BF-4476-81BE-7FC4B7769AB4}" type="slidenum">
              <a:rPr lang="en-US" smtClean="0"/>
              <a:t>81</a:t>
            </a:fld>
            <a:endParaRPr lang="en-US"/>
          </a:p>
        </p:txBody>
      </p:sp>
    </p:spTree>
    <p:extLst>
      <p:ext uri="{BB962C8B-B14F-4D97-AF65-F5344CB8AC3E}">
        <p14:creationId xmlns:p14="http://schemas.microsoft.com/office/powerpoint/2010/main" val="3030035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S8.3.1  In order to be a liming material, a compound must contain a basic cation (typically Ca, Mg, or K) and neutralize acidity.  Common limes in Wisconsin include dolomite (calcium-magnesium carbonate) limestones. </a:t>
            </a:r>
          </a:p>
          <a:p>
            <a:endParaRPr lang="en-US"/>
          </a:p>
          <a:p>
            <a:r>
              <a:rPr lang="en-US"/>
              <a:t>S8.3.2  In order to change the soil pH, lime must dissolve into the soil solution. Finer ground lime will dissolve more quickly than coarser lime, given the same composition, and therefore, change the soil pH more quickly. </a:t>
            </a:r>
          </a:p>
          <a:p>
            <a:endParaRPr lang="en-US"/>
          </a:p>
        </p:txBody>
      </p:sp>
    </p:spTree>
    <p:extLst>
      <p:ext uri="{BB962C8B-B14F-4D97-AF65-F5344CB8AC3E}">
        <p14:creationId xmlns:p14="http://schemas.microsoft.com/office/powerpoint/2010/main" val="30563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S1.4</a:t>
            </a:r>
            <a:r>
              <a:rPr lang="en-US" dirty="0"/>
              <a:t>  </a:t>
            </a:r>
            <a:r>
              <a:rPr lang="en-US" b="1" dirty="0"/>
              <a:t>Soil formation  </a:t>
            </a:r>
            <a:endParaRPr lang="en-US" dirty="0"/>
          </a:p>
          <a:p>
            <a:r>
              <a:rPr lang="en-US" dirty="0"/>
              <a:t>S1.4.1  Soil properties can vary dramatically throughout a region, as well as a single field, due to natural soil forming factors and agricultural management.</a:t>
            </a:r>
            <a:endParaRPr lang="en-US" dirty="0">
              <a:cs typeface="Calibri"/>
            </a:endParaRPr>
          </a:p>
          <a:p>
            <a:r>
              <a:rPr lang="en-US" dirty="0"/>
              <a:t>S1.4.2  The five soil forming factors - climate, soil organisms, topography, parent material and time - influence soil </a:t>
            </a:r>
            <a:r>
              <a:rPr lang="en-US" dirty="0" err="1"/>
              <a:t>horizonation</a:t>
            </a:r>
            <a:r>
              <a:rPr lang="en-US" dirty="0"/>
              <a:t>, texture, organic matter content, and natural nutrient supply capacity, which in turn influences soil productivity, nutrient recommendations, and management options to reduce potential erosion and nutrient losses.</a:t>
            </a:r>
            <a:endParaRPr lang="en-US" dirty="0">
              <a:cs typeface="Calibri"/>
            </a:endParaRPr>
          </a:p>
          <a:p>
            <a:r>
              <a:rPr lang="en-US" dirty="0"/>
              <a:t>S1.4.3  Soil formation, landscape position, and groundwater hydrology influence a soil’s drainage class and potential soil productivity and management. A soil’s drainage class can influence nutrient cycling and potential nutrient loss to ground and surface waters.</a:t>
            </a:r>
            <a:endParaRPr lang="en-US" dirty="0">
              <a:cs typeface="Calibri"/>
            </a:endParaRPr>
          </a:p>
          <a:p>
            <a:endParaRPr lang="en-US" dirty="0">
              <a:cs typeface="Calibri"/>
            </a:endParaRPr>
          </a:p>
          <a:p>
            <a:r>
              <a:rPr lang="en-US" dirty="0">
                <a:ea typeface="Calibri"/>
                <a:cs typeface="Calibri"/>
              </a:rPr>
              <a:t>For more info see Chapter 1, Chapter 3 A3358 Management of WI Soils </a:t>
            </a:r>
            <a:r>
              <a:rPr lang="en-US" dirty="0">
                <a:hlinkClick r:id="rId3"/>
              </a:rPr>
              <a:t>Management of Wisconsin Soils</a:t>
            </a:r>
            <a:r>
              <a:rPr lang="en-US" dirty="0"/>
              <a:t> </a:t>
            </a:r>
            <a:endParaRPr lang="en-US" dirty="0">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729150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S8.3.3  In Wisconsin, liming material effectiveness is evaluated using a neutralizing index.  The neutralizing index takes into account the composition, purity and fineness of liming materials. Only materials that react within three years after application are factored into the neutralizing index. </a:t>
            </a:r>
          </a:p>
          <a:p>
            <a:endParaRPr lang="en-US"/>
          </a:p>
          <a:p>
            <a:r>
              <a:rPr lang="en-US"/>
              <a:t>S8.3.4  Lime is typically sold by neutralizing index zones of 10.  Lime requirements listed on a soil test report are typically given for 60-69 limes and 80-89 limes. The amount of lime with neutralizing indexes other than those given on the soil test report can be calculated. </a:t>
            </a:r>
          </a:p>
          <a:p>
            <a:endParaRPr lang="en-US"/>
          </a:p>
        </p:txBody>
      </p:sp>
      <p:sp>
        <p:nvSpPr>
          <p:cNvPr id="4" name="Slide Number Placeholder 3"/>
          <p:cNvSpPr>
            <a:spLocks noGrp="1"/>
          </p:cNvSpPr>
          <p:nvPr>
            <p:ph type="sldNum" sz="quarter" idx="5"/>
          </p:nvPr>
        </p:nvSpPr>
        <p:spPr/>
        <p:txBody>
          <a:bodyPr/>
          <a:lstStyle/>
          <a:p>
            <a:fld id="{275B146B-37BF-4476-81BE-7FC4B7769AB4}" type="slidenum">
              <a:rPr lang="en-US" smtClean="0"/>
              <a:t>83</a:t>
            </a:fld>
            <a:endParaRPr lang="en-US"/>
          </a:p>
        </p:txBody>
      </p:sp>
    </p:spTree>
    <p:extLst>
      <p:ext uri="{BB962C8B-B14F-4D97-AF65-F5344CB8AC3E}">
        <p14:creationId xmlns:p14="http://schemas.microsoft.com/office/powerpoint/2010/main" val="406069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1AD7-2347-C42F-DA9E-5DC141EF3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6AB41-ADB7-F206-E98F-59368634C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FEDC1-731B-9E66-0EFF-65E571A76C23}"/>
              </a:ext>
            </a:extLst>
          </p:cNvPr>
          <p:cNvSpPr>
            <a:spLocks noGrp="1"/>
          </p:cNvSpPr>
          <p:nvPr>
            <p:ph type="body" idx="1"/>
          </p:nvPr>
        </p:nvSpPr>
        <p:spPr/>
        <p:txBody>
          <a:bodyPr/>
          <a:lstStyle/>
          <a:p>
            <a:r>
              <a:rPr lang="en-US"/>
              <a:t>When is the best time to lime soil?  </a:t>
            </a:r>
          </a:p>
          <a:p>
            <a:r>
              <a:rPr lang="en-US"/>
              <a:t>Lime should be applied and incorporated at least 6 to 12 months prior to planting an acid sensitive crop such as alfalfa.   </a:t>
            </a:r>
          </a:p>
          <a:p>
            <a:endParaRPr lang="en-US"/>
          </a:p>
          <a:p>
            <a:r>
              <a:rPr lang="en-US"/>
              <a:t>What are typical application rates for lime? </a:t>
            </a:r>
          </a:p>
          <a:p>
            <a:r>
              <a:rPr lang="en-US"/>
              <a:t>Application rates for lime should never exceed 12 ton/acre (8 ton/acre for potato). The minimum application rate is 1 ton/acre on sandy soils with &lt;1% OM; all other soils 2 ton/acre.   </a:t>
            </a:r>
          </a:p>
          <a:p>
            <a:endParaRPr lang="en-US"/>
          </a:p>
          <a:p>
            <a:r>
              <a:rPr lang="en-US"/>
              <a:t>How often should I lime my soil?  </a:t>
            </a:r>
          </a:p>
          <a:p>
            <a:r>
              <a:rPr lang="en-US"/>
              <a:t>Lime recommendations are made using the target pH for the most acid-sensitive crop in a 4-year rotation. No additional lime should be applied until the most recent application has had 2-3 years to equilibrate with the soil. </a:t>
            </a:r>
          </a:p>
          <a:p>
            <a:endParaRPr lang="en-US"/>
          </a:p>
        </p:txBody>
      </p:sp>
      <p:sp>
        <p:nvSpPr>
          <p:cNvPr id="4" name="Slide Number Placeholder 3">
            <a:extLst>
              <a:ext uri="{FF2B5EF4-FFF2-40B4-BE49-F238E27FC236}">
                <a16:creationId xmlns:a16="http://schemas.microsoft.com/office/drawing/2014/main" id="{7D3B9FE5-F25D-CA1A-AB4B-4911B23486F7}"/>
              </a:ext>
            </a:extLst>
          </p:cNvPr>
          <p:cNvSpPr>
            <a:spLocks noGrp="1"/>
          </p:cNvSpPr>
          <p:nvPr>
            <p:ph type="sldNum" sz="quarter" idx="5"/>
          </p:nvPr>
        </p:nvSpPr>
        <p:spPr/>
        <p:txBody>
          <a:bodyPr/>
          <a:lstStyle/>
          <a:p>
            <a:fld id="{275B146B-37BF-4476-81BE-7FC4B7769AB4}" type="slidenum">
              <a:rPr lang="en-US" smtClean="0"/>
              <a:t>84</a:t>
            </a:fld>
            <a:endParaRPr lang="en-US"/>
          </a:p>
        </p:txBody>
      </p:sp>
    </p:spTree>
    <p:extLst>
      <p:ext uri="{BB962C8B-B14F-4D97-AF65-F5344CB8AC3E}">
        <p14:creationId xmlns:p14="http://schemas.microsoft.com/office/powerpoint/2010/main" val="14966957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8.4.1  Alkaline soils are soils with a pH greater than 7. In Wisconsin, many soils naturally contain various amounts of carbonate limestone or marl, resulting in natural soil pHs above 7. </a:t>
            </a:r>
          </a:p>
          <a:p>
            <a:endParaRPr lang="en-US"/>
          </a:p>
          <a:p>
            <a:r>
              <a:rPr lang="en-US"/>
              <a:t>S8.4.2  Acidification of alkaline soils on a large scale is typically not economical. On a small scale or for high value crops, elemental sulfur is often used to lower the soil pH over time. </a:t>
            </a:r>
          </a:p>
          <a:p>
            <a:endParaRPr lang="en-US"/>
          </a:p>
          <a:p>
            <a:r>
              <a:rPr lang="en-US"/>
              <a:t>S8.4.3  Due to presence of naturally occurring liming materials in alkaline soils, the soils are buffered against pH change. Therefore, changing pH is difficult and requires repeated applications of acidifying materials. </a:t>
            </a:r>
          </a:p>
        </p:txBody>
      </p:sp>
    </p:spTree>
    <p:extLst>
      <p:ext uri="{BB962C8B-B14F-4D97-AF65-F5344CB8AC3E}">
        <p14:creationId xmlns:p14="http://schemas.microsoft.com/office/powerpoint/2010/main" val="1869091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72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S1.4</a:t>
            </a:r>
            <a:r>
              <a:rPr lang="en-US" dirty="0"/>
              <a:t>  </a:t>
            </a:r>
            <a:r>
              <a:rPr lang="en-US" b="1" dirty="0"/>
              <a:t>Soil formation  </a:t>
            </a:r>
            <a:endParaRPr lang="en-US" dirty="0"/>
          </a:p>
          <a:p>
            <a:endParaRPr lang="en-US" dirty="0">
              <a:cs typeface="Calibri"/>
            </a:endParaRPr>
          </a:p>
          <a:p>
            <a:r>
              <a:rPr lang="en-US" dirty="0"/>
              <a:t>S1.4.2  The five soil forming factors - climate, soil organisms, topography, parent material and time - influence soil </a:t>
            </a:r>
            <a:r>
              <a:rPr lang="en-US" dirty="0" err="1"/>
              <a:t>horizonation</a:t>
            </a:r>
            <a:r>
              <a:rPr lang="en-US" dirty="0"/>
              <a:t>, texture, organic matter content, and natural nutrient supply capacity, which in turn influences soil productivity, nutrient recommendations, and management options to reduce potential erosion and nutrient losses.</a:t>
            </a:r>
            <a:endParaRPr lang="en-US" dirty="0">
              <a:cs typeface="Calibri"/>
            </a:endParaRPr>
          </a:p>
          <a:p>
            <a:r>
              <a:rPr lang="en-US" b="1" dirty="0"/>
              <a:t>S1.4</a:t>
            </a:r>
            <a:r>
              <a:rPr lang="en-US" dirty="0"/>
              <a:t>  </a:t>
            </a:r>
            <a:r>
              <a:rPr lang="en-US" b="1" dirty="0"/>
              <a:t>Soil formation  </a:t>
            </a:r>
            <a:endParaRPr lang="en-US" dirty="0"/>
          </a:p>
          <a:p>
            <a:r>
              <a:rPr lang="en-US" dirty="0"/>
              <a:t>S1.4.1  Soil properties can vary dramatically throughout a region, as well as a single field, due to natural soil forming factors and agricultural management.</a:t>
            </a:r>
          </a:p>
          <a:p>
            <a:r>
              <a:rPr lang="en-US" dirty="0"/>
              <a:t>S1.4.3  Soil formation, landscape position, and groundwater hydrology influence a soil’s drainage class and potential soil productivity and management. A soil’s drainage class can influence nutrient cycling and potential nutrient loss to ground and surface waters.</a:t>
            </a:r>
          </a:p>
          <a:p>
            <a:endParaRPr lang="en-US" dirty="0"/>
          </a:p>
          <a:p>
            <a:r>
              <a:rPr lang="en-US" dirty="0"/>
              <a:t>For more info see Chapter 1, Chapter 3 A3358 Management of WI Soils </a:t>
            </a:r>
            <a:r>
              <a:rPr lang="en-US" dirty="0">
                <a:hlinkClick r:id="rId3"/>
              </a:rPr>
              <a:t>Management of Wisconsin Soils</a:t>
            </a:r>
            <a:r>
              <a:rPr lang="en-US" dirty="0"/>
              <a:t> </a:t>
            </a:r>
            <a:endParaRPr lang="en-US" dirty="0">
              <a:cs typeface="Calibri"/>
            </a:endParaRPr>
          </a:p>
          <a:p>
            <a:endParaRPr lang="en-US" dirty="0">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0199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S1.5  Soil classification and map units  </a:t>
            </a:r>
            <a:endParaRPr lang="en-US"/>
          </a:p>
          <a:p>
            <a:r>
              <a:rPr lang="en-US" dirty="0"/>
              <a:t>S1.5.1  The USDA-NRCS has mapped most soils in the US.  Soil series are the lowest and most homogenous class in the soil classification system and meet clearly defined soil properties and specifications. However, soils are mapped as soil map units, which often include a dominate soil series and multiple minor components (series), miscellaneous areas, or both that do not dramatically impact the soil’s management. </a:t>
            </a:r>
            <a:endParaRPr lang="en-US" dirty="0">
              <a:cs typeface="Calibri"/>
            </a:endParaRPr>
          </a:p>
          <a:p>
            <a:r>
              <a:rPr lang="en-US" dirty="0"/>
              <a:t>S1.5.2  Farmers can identify the soil map units within their fields through USDA soil maps, their agronomists, or the Web Soil Survey.</a:t>
            </a:r>
          </a:p>
          <a:p>
            <a:endParaRPr lang="en-US" dirty="0">
              <a:cs typeface="Calibri"/>
            </a:endParaRPr>
          </a:p>
          <a:p>
            <a:r>
              <a:rPr lang="en-US" dirty="0">
                <a:ea typeface="Calibri"/>
                <a:cs typeface="Calibri"/>
              </a:rPr>
              <a:t>For more info see Chapter 1, Chapter 3 A3358 Management of WI Soils </a:t>
            </a:r>
            <a:r>
              <a:rPr lang="en-US" dirty="0">
                <a:hlinkClick r:id="rId3"/>
              </a:rPr>
              <a:t>Management of Wisconsin Soils</a:t>
            </a:r>
            <a:r>
              <a:rPr lang="en-US" dirty="0"/>
              <a:t> </a:t>
            </a:r>
            <a:endParaRPr lang="en-US" dirty="0">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294948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S1.5.3  </a:t>
            </a:r>
            <a:r>
              <a:rPr lang="en-US" dirty="0" err="1"/>
              <a:t>SnapPlus</a:t>
            </a:r>
            <a:r>
              <a:rPr lang="en-US" dirty="0"/>
              <a:t> uses the predominant, as well as the most limiting (critical) soil series within a field. The predominate soil series is used to determine nutrient management recommendations for the field. The critical soil series is the most erosion-prone soil that comprises at least 10% of the field and is used in soil erosion and P Index calculations.</a:t>
            </a:r>
          </a:p>
        </p:txBody>
      </p:sp>
    </p:spTree>
    <p:extLst>
      <p:ext uri="{BB962C8B-B14F-4D97-AF65-F5344CB8AC3E}">
        <p14:creationId xmlns:p14="http://schemas.microsoft.com/office/powerpoint/2010/main" val="3522824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396285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3085002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3198378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0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0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1800603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C4BD-E0D5-4A8F-901B-04A568960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01297-3A7D-4085-964D-B5545F0C4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73E7B-F51D-4362-8CED-F6874CB920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C30B40-8250-4FCA-98DA-FE839299DC15}"/>
              </a:ext>
            </a:extLst>
          </p:cNvPr>
          <p:cNvSpPr>
            <a:spLocks noGrp="1"/>
          </p:cNvSpPr>
          <p:nvPr>
            <p:ph type="dt" sz="half" idx="10"/>
          </p:nvPr>
        </p:nvSpPr>
        <p:spPr/>
        <p:txBody>
          <a:bodyPr/>
          <a:lstStyle/>
          <a:p>
            <a:fld id="{072892FB-44ED-441E-8FEC-2F37F2EA8A76}" type="datetimeFigureOut">
              <a:rPr lang="en-US" smtClean="0"/>
              <a:t>2/10/25</a:t>
            </a:fld>
            <a:endParaRPr lang="en-US"/>
          </a:p>
        </p:txBody>
      </p:sp>
      <p:sp>
        <p:nvSpPr>
          <p:cNvPr id="6" name="Footer Placeholder 5">
            <a:extLst>
              <a:ext uri="{FF2B5EF4-FFF2-40B4-BE49-F238E27FC236}">
                <a16:creationId xmlns:a16="http://schemas.microsoft.com/office/drawing/2014/main" id="{AEBF190B-4F9B-4E2A-B560-BD796E535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63AE4-9780-4FD5-9061-E19DC9D7FE88}"/>
              </a:ext>
            </a:extLst>
          </p:cNvPr>
          <p:cNvSpPr>
            <a:spLocks noGrp="1"/>
          </p:cNvSpPr>
          <p:nvPr>
            <p:ph type="sldNum" sz="quarter" idx="12"/>
          </p:nvPr>
        </p:nvSpPr>
        <p:spPr/>
        <p:txBody>
          <a:bodyPr/>
          <a:lstStyle/>
          <a:p>
            <a:fld id="{2D6D47F6-C974-4804-837B-2D6C839E52DA}" type="slidenum">
              <a:rPr lang="en-US" smtClean="0"/>
              <a:t>‹#›</a:t>
            </a:fld>
            <a:endParaRPr lang="en-US"/>
          </a:p>
        </p:txBody>
      </p:sp>
    </p:spTree>
    <p:extLst>
      <p:ext uri="{BB962C8B-B14F-4D97-AF65-F5344CB8AC3E}">
        <p14:creationId xmlns:p14="http://schemas.microsoft.com/office/powerpoint/2010/main" val="399811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1725-0CFF-99F6-631C-0A71CEB5C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351E1F-2BE1-C9DF-2AFF-755C13D44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994E1E-3F9E-3D45-CF1F-4687484586C9}"/>
              </a:ext>
            </a:extLst>
          </p:cNvPr>
          <p:cNvSpPr>
            <a:spLocks noGrp="1"/>
          </p:cNvSpPr>
          <p:nvPr>
            <p:ph type="dt" sz="half" idx="10"/>
          </p:nvPr>
        </p:nvSpPr>
        <p:spPr/>
        <p:txBody>
          <a:bodyPr/>
          <a:lstStyle/>
          <a:p>
            <a:fld id="{47817B10-4EFB-4EAF-B0EF-92C3FE0E8D6C}" type="datetimeFigureOut">
              <a:rPr lang="en-US" smtClean="0"/>
              <a:t>2/10/25</a:t>
            </a:fld>
            <a:endParaRPr lang="en-US"/>
          </a:p>
        </p:txBody>
      </p:sp>
      <p:sp>
        <p:nvSpPr>
          <p:cNvPr id="5" name="Footer Placeholder 4">
            <a:extLst>
              <a:ext uri="{FF2B5EF4-FFF2-40B4-BE49-F238E27FC236}">
                <a16:creationId xmlns:a16="http://schemas.microsoft.com/office/drawing/2014/main" id="{148894F5-340A-D680-0089-54884D259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79ADE-58E8-0FE5-FD4C-0969E7EC0539}"/>
              </a:ext>
            </a:extLst>
          </p:cNvPr>
          <p:cNvSpPr>
            <a:spLocks noGrp="1"/>
          </p:cNvSpPr>
          <p:nvPr>
            <p:ph type="sldNum" sz="quarter" idx="12"/>
          </p:nvPr>
        </p:nvSpPr>
        <p:spPr/>
        <p:txBody>
          <a:bodyPr/>
          <a:lstStyle/>
          <a:p>
            <a:fld id="{D5CEFB06-A2FA-4863-AE15-FB559C4A5CC6}" type="slidenum">
              <a:rPr lang="en-US" smtClean="0"/>
              <a:t>‹#›</a:t>
            </a:fld>
            <a:endParaRPr lang="en-US"/>
          </a:p>
        </p:txBody>
      </p:sp>
    </p:spTree>
    <p:extLst>
      <p:ext uri="{BB962C8B-B14F-4D97-AF65-F5344CB8AC3E}">
        <p14:creationId xmlns:p14="http://schemas.microsoft.com/office/powerpoint/2010/main" val="831252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3C7CF-61BA-2428-B924-3DA5EC642553}"/>
              </a:ext>
            </a:extLst>
          </p:cNvPr>
          <p:cNvSpPr>
            <a:spLocks noGrp="1"/>
          </p:cNvSpPr>
          <p:nvPr>
            <p:ph type="dt" sz="half" idx="10"/>
          </p:nvPr>
        </p:nvSpPr>
        <p:spPr/>
        <p:txBody>
          <a:bodyPr/>
          <a:lstStyle/>
          <a:p>
            <a:fld id="{47817B10-4EFB-4EAF-B0EF-92C3FE0E8D6C}" type="datetimeFigureOut">
              <a:rPr lang="en-US" smtClean="0"/>
              <a:t>2/10/25</a:t>
            </a:fld>
            <a:endParaRPr lang="en-US"/>
          </a:p>
        </p:txBody>
      </p:sp>
      <p:sp>
        <p:nvSpPr>
          <p:cNvPr id="3" name="Footer Placeholder 2">
            <a:extLst>
              <a:ext uri="{FF2B5EF4-FFF2-40B4-BE49-F238E27FC236}">
                <a16:creationId xmlns:a16="http://schemas.microsoft.com/office/drawing/2014/main" id="{46E1362F-0FA0-9272-4829-BA52F06D5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7C542F-2716-6F25-37DA-474EE2369BAB}"/>
              </a:ext>
            </a:extLst>
          </p:cNvPr>
          <p:cNvSpPr>
            <a:spLocks noGrp="1"/>
          </p:cNvSpPr>
          <p:nvPr>
            <p:ph type="sldNum" sz="quarter" idx="12"/>
          </p:nvPr>
        </p:nvSpPr>
        <p:spPr/>
        <p:txBody>
          <a:bodyPr/>
          <a:lstStyle/>
          <a:p>
            <a:fld id="{D5CEFB06-A2FA-4863-AE15-FB559C4A5CC6}" type="slidenum">
              <a:rPr lang="en-US" smtClean="0"/>
              <a:t>‹#›</a:t>
            </a:fld>
            <a:endParaRPr lang="en-US"/>
          </a:p>
        </p:txBody>
      </p:sp>
    </p:spTree>
    <p:extLst>
      <p:ext uri="{BB962C8B-B14F-4D97-AF65-F5344CB8AC3E}">
        <p14:creationId xmlns:p14="http://schemas.microsoft.com/office/powerpoint/2010/main" val="192532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61918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4389622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4171502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195466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28472050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2527815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987086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08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Nutrient Management</a:t>
            </a:r>
          </a:p>
        </p:txBody>
      </p:sp>
    </p:spTree>
    <p:extLst>
      <p:ext uri="{BB962C8B-B14F-4D97-AF65-F5344CB8AC3E}">
        <p14:creationId xmlns:p14="http://schemas.microsoft.com/office/powerpoint/2010/main" val="1056857655"/>
      </p:ext>
    </p:extLst>
  </p:cSld>
  <p:clrMap bg1="lt1" tx1="dk1" bg2="lt2" tx2="dk2" accent1="accent1" accent2="accent2" accent3="accent3" accent4="accent4" accent5="accent5" accent6="accent6" hlink="hlink" folHlink="folHlink"/>
  <p:sldLayoutIdLst>
    <p:sldLayoutId id="2147483707" r:id="rId1"/>
    <p:sldLayoutId id="2147483666" r:id="rId2"/>
    <p:sldLayoutId id="2147483669"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Tree>
    <p:extLst>
      <p:ext uri="{BB962C8B-B14F-4D97-AF65-F5344CB8AC3E}">
        <p14:creationId xmlns:p14="http://schemas.microsoft.com/office/powerpoint/2010/main" val="2653738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713" r:id="rId5"/>
    <p:sldLayoutId id="2147483714" r:id="rId6"/>
    <p:sldLayoutId id="2147483715" r:id="rId7"/>
    <p:sldLayoutId id="2147483716" r:id="rId8"/>
    <p:sldLayoutId id="2147483717"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ebsoilsurvey.nrcs.usda.gov/app/"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ipcm.wisc.edu/wp-content/uploads/sites/54/2023/10/SnapPlusGuide_2023.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ipcm.wisc.edu/wp-content/uploads/sites/54/2023/08/NPM-Fast-Facts-Magazine.pdf"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https://www.youtube.com/watch?v=nqQkbm26Fd8&amp;t=173s" TargetMode="Externa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55.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65.png"/><Relationship Id="rId4" Type="http://schemas.openxmlformats.org/officeDocument/2006/relationships/image" Target="../media/image54.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68.png"/><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9.png"/><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a:xfrm>
            <a:off x="848569" y="610296"/>
            <a:ext cx="9955086" cy="910466"/>
          </a:xfrm>
        </p:spPr>
        <p:txBody>
          <a:bodyPr/>
          <a:lstStyle/>
          <a:p>
            <a:r>
              <a:rPr lang="en-US" dirty="0">
                <a:ea typeface="Calibri Light"/>
                <a:cs typeface="Calibri Light"/>
              </a:rPr>
              <a:t> 5 Soil Formation Methods</a:t>
            </a:r>
            <a:endParaRPr lang="en-US" dirty="0"/>
          </a:p>
        </p:txBody>
      </p:sp>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a:xfrm>
            <a:off x="848569" y="1422509"/>
            <a:ext cx="11021886" cy="4448319"/>
          </a:xfrm>
        </p:spPr>
        <p:txBody>
          <a:bodyPr vert="horz" lIns="91440" tIns="45720" rIns="91440" bIns="45720" rtlCol="0" anchor="t">
            <a:noAutofit/>
          </a:bodyPr>
          <a:lstStyle/>
          <a:p>
            <a:r>
              <a:rPr lang="en-US" sz="2200" b="1" dirty="0">
                <a:cs typeface="Calibri"/>
              </a:rPr>
              <a:t>Climate</a:t>
            </a:r>
            <a:r>
              <a:rPr lang="en-US" sz="2200" dirty="0">
                <a:cs typeface="Calibri"/>
              </a:rPr>
              <a:t>-amount of local precipitation and temperature. </a:t>
            </a:r>
          </a:p>
          <a:p>
            <a:pPr lvl="1">
              <a:buFont typeface="Courier New" panose="020B0604020202020204" pitchFamily="34" charset="0"/>
              <a:buChar char="o"/>
            </a:pPr>
            <a:r>
              <a:rPr lang="en-US" sz="2200" dirty="0">
                <a:cs typeface="Calibri"/>
              </a:rPr>
              <a:t>WI North-cooler temperatures have slowed OM decomposition, but more leaching occurs making them less fertile then in south</a:t>
            </a:r>
          </a:p>
          <a:p>
            <a:r>
              <a:rPr lang="en-US" sz="2200" b="1" dirty="0">
                <a:cs typeface="Calibri"/>
              </a:rPr>
              <a:t>Topography</a:t>
            </a:r>
            <a:r>
              <a:rPr lang="en-US" sz="2200" dirty="0">
                <a:cs typeface="Calibri"/>
              </a:rPr>
              <a:t>-flat vs steep hills, soil erosion has changed depth of soil and drainage</a:t>
            </a:r>
          </a:p>
          <a:p>
            <a:r>
              <a:rPr lang="en-US" sz="2200" b="1" dirty="0">
                <a:cs typeface="Calibri"/>
              </a:rPr>
              <a:t>Parent Material</a:t>
            </a:r>
            <a:r>
              <a:rPr lang="en-US" sz="2200" dirty="0">
                <a:cs typeface="Calibri"/>
              </a:rPr>
              <a:t> (Geology of area) </a:t>
            </a:r>
          </a:p>
          <a:p>
            <a:pPr lvl="1">
              <a:buFont typeface="Courier New" panose="020B0604020202020204" pitchFamily="34" charset="0"/>
              <a:buChar char="o"/>
            </a:pPr>
            <a:r>
              <a:rPr lang="en-US" sz="2200" dirty="0">
                <a:cs typeface="Calibri"/>
              </a:rPr>
              <a:t>Bed rock- weathered in place (limestone &amp; sandstone are common in WI) </a:t>
            </a:r>
          </a:p>
          <a:p>
            <a:pPr lvl="1">
              <a:buFont typeface="Courier New" panose="020B0604020202020204" pitchFamily="34" charset="0"/>
              <a:buChar char="o"/>
            </a:pPr>
            <a:r>
              <a:rPr lang="en-US" sz="2200" dirty="0">
                <a:cs typeface="Calibri"/>
              </a:rPr>
              <a:t>Glacial deposits (till, outwash, moraines)</a:t>
            </a:r>
          </a:p>
          <a:p>
            <a:pPr lvl="1">
              <a:buFont typeface="Courier New" panose="020B0604020202020204" pitchFamily="34" charset="0"/>
              <a:buChar char="o"/>
            </a:pPr>
            <a:r>
              <a:rPr lang="en-US" sz="2200" dirty="0">
                <a:cs typeface="Calibri"/>
              </a:rPr>
              <a:t>Material moved by erosion (wind/loess) or water (alluvial) </a:t>
            </a:r>
          </a:p>
          <a:p>
            <a:pPr lvl="1">
              <a:buFont typeface="Courier New" panose="020B0604020202020204" pitchFamily="34" charset="0"/>
              <a:buChar char="o"/>
            </a:pPr>
            <a:r>
              <a:rPr lang="en-US" sz="2200" dirty="0">
                <a:cs typeface="Calibri"/>
              </a:rPr>
              <a:t>Decaying plant material in bogs (peat/muck soils)</a:t>
            </a:r>
          </a:p>
          <a:p>
            <a:r>
              <a:rPr lang="en-US" sz="2200" b="1" dirty="0">
                <a:cs typeface="Calibri"/>
              </a:rPr>
              <a:t>Time</a:t>
            </a:r>
            <a:r>
              <a:rPr lang="en-US" sz="2200" dirty="0">
                <a:cs typeface="Calibri"/>
              </a:rPr>
              <a:t>-soils take a long time to form. </a:t>
            </a:r>
          </a:p>
          <a:p>
            <a:pPr lvl="1">
              <a:buFont typeface="Courier New" panose="020B0604020202020204" pitchFamily="34" charset="0"/>
              <a:buChar char="o"/>
            </a:pPr>
            <a:r>
              <a:rPr lang="en-US" sz="2200" dirty="0">
                <a:cs typeface="Calibri"/>
              </a:rPr>
              <a:t>In WI, most were 30,000 </a:t>
            </a:r>
            <a:r>
              <a:rPr lang="en-US" sz="2200" dirty="0" err="1">
                <a:cs typeface="Calibri"/>
              </a:rPr>
              <a:t>yr</a:t>
            </a:r>
            <a:r>
              <a:rPr lang="en-US" sz="2200" dirty="0">
                <a:cs typeface="Calibri"/>
              </a:rPr>
              <a:t> ago glaciers. Eastern and Northern WI 8-15,000 years ago. </a:t>
            </a:r>
          </a:p>
          <a:p>
            <a:r>
              <a:rPr lang="en-US" sz="2200" b="1" dirty="0">
                <a:cs typeface="Calibri"/>
              </a:rPr>
              <a:t>Soil organisms</a:t>
            </a:r>
            <a:r>
              <a:rPr lang="en-US" sz="2200" dirty="0">
                <a:cs typeface="Calibri"/>
              </a:rPr>
              <a:t> -Soils eat first. Depends on amount and type present. </a:t>
            </a:r>
          </a:p>
          <a:p>
            <a:r>
              <a:rPr lang="en-US" sz="2200" dirty="0">
                <a:cs typeface="Calibri"/>
              </a:rPr>
              <a:t>Some would say humans are a 6th for changes, moving, use of soils</a:t>
            </a:r>
          </a:p>
          <a:p>
            <a:pPr marL="0" indent="0">
              <a:buNone/>
            </a:pPr>
            <a:endParaRPr lang="en-US" sz="2000" dirty="0">
              <a:cs typeface="Calibri"/>
            </a:endParaRPr>
          </a:p>
          <a:p>
            <a:endParaRPr lang="en-US" sz="2000" dirty="0">
              <a:cs typeface="Calibri"/>
            </a:endParaRPr>
          </a:p>
          <a:p>
            <a:endParaRPr lang="en-US" sz="1200" dirty="0">
              <a:latin typeface="Segoe UI"/>
              <a:cs typeface="Segoe UI"/>
            </a:endParaRPr>
          </a:p>
        </p:txBody>
      </p:sp>
    </p:spTree>
    <p:extLst>
      <p:ext uri="{BB962C8B-B14F-4D97-AF65-F5344CB8AC3E}">
        <p14:creationId xmlns:p14="http://schemas.microsoft.com/office/powerpoint/2010/main" val="1027933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a:xfrm>
            <a:off x="1076759" y="3711285"/>
            <a:ext cx="3290887" cy="2452687"/>
          </a:xfrm>
        </p:spPr>
        <p:txBody>
          <a:bodyPr anchor="ctr">
            <a:normAutofit/>
          </a:bodyPr>
          <a:lstStyle/>
          <a:p>
            <a:r>
              <a:rPr lang="en-US" sz="3600" dirty="0">
                <a:ea typeface="Calibri Light"/>
                <a:cs typeface="Calibri Light"/>
              </a:rPr>
              <a:t>Soil Classification &amp; Map Units</a:t>
            </a:r>
            <a:endParaRPr lang="en-US" sz="3600" dirty="0"/>
          </a:p>
        </p:txBody>
      </p:sp>
      <p:pic>
        <p:nvPicPr>
          <p:cNvPr id="4" name="Picture 3" descr="A tractor in a field&#10;&#10;Description automatically generated">
            <a:extLst>
              <a:ext uri="{FF2B5EF4-FFF2-40B4-BE49-F238E27FC236}">
                <a16:creationId xmlns:a16="http://schemas.microsoft.com/office/drawing/2014/main" id="{41F8E451-8664-42DD-2398-78FB9EC38E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a:xfrm>
            <a:off x="4223982" y="3711287"/>
            <a:ext cx="7762503" cy="2937595"/>
          </a:xfrm>
        </p:spPr>
        <p:txBody>
          <a:bodyPr vert="horz" lIns="91440" tIns="45720" rIns="91440" bIns="45720" rtlCol="0" anchor="ctr">
            <a:normAutofit lnSpcReduction="10000"/>
          </a:bodyPr>
          <a:lstStyle/>
          <a:p>
            <a:r>
              <a:rPr lang="en-US" sz="2400" dirty="0">
                <a:cs typeface="Calibri"/>
              </a:rPr>
              <a:t>USDA-NRCS has mapped most soils in the US.  </a:t>
            </a:r>
          </a:p>
          <a:p>
            <a:r>
              <a:rPr lang="en-US" sz="2400" dirty="0">
                <a:cs typeface="Calibri"/>
              </a:rPr>
              <a:t>Soils are mapped as soil map units, which </a:t>
            </a:r>
            <a:r>
              <a:rPr lang="en-US" sz="2400" dirty="0">
                <a:latin typeface="Calibri"/>
                <a:cs typeface="Calibri"/>
              </a:rPr>
              <a:t>often include </a:t>
            </a:r>
            <a:r>
              <a:rPr lang="en-US" sz="2400" dirty="0">
                <a:cs typeface="Calibri"/>
              </a:rPr>
              <a:t>a </a:t>
            </a:r>
            <a:r>
              <a:rPr lang="en-US" sz="2400" dirty="0">
                <a:latin typeface="Calibri"/>
                <a:cs typeface="Calibri"/>
              </a:rPr>
              <a:t>dominate </a:t>
            </a:r>
            <a:r>
              <a:rPr lang="en-US" sz="2400" dirty="0">
                <a:cs typeface="Calibri"/>
              </a:rPr>
              <a:t>soil series</a:t>
            </a:r>
            <a:r>
              <a:rPr lang="en-US" sz="2400" dirty="0">
                <a:latin typeface="Calibri"/>
                <a:cs typeface="Calibri"/>
              </a:rPr>
              <a:t> </a:t>
            </a:r>
            <a:r>
              <a:rPr lang="en-US" sz="2400" dirty="0">
                <a:cs typeface="Calibri"/>
              </a:rPr>
              <a:t>and multiple minor</a:t>
            </a:r>
            <a:r>
              <a:rPr lang="en-US" sz="2400" dirty="0">
                <a:latin typeface="Calibri"/>
                <a:cs typeface="Calibri"/>
              </a:rPr>
              <a:t> components (series)</a:t>
            </a:r>
          </a:p>
          <a:p>
            <a:r>
              <a:rPr lang="en-US" sz="2400" dirty="0">
                <a:latin typeface="Calibri"/>
                <a:cs typeface="Calibri"/>
              </a:rPr>
              <a:t>Farmers </a:t>
            </a:r>
            <a:r>
              <a:rPr lang="en-US" sz="2400" dirty="0">
                <a:cs typeface="Calibri"/>
              </a:rPr>
              <a:t>can identify</a:t>
            </a:r>
            <a:r>
              <a:rPr lang="en-US" sz="2400" dirty="0">
                <a:latin typeface="Calibri"/>
                <a:cs typeface="Calibri"/>
              </a:rPr>
              <a:t> the soil map units within their fields through USDA soil maps, their agronomists, or the Web Soil Survey. </a:t>
            </a:r>
            <a:r>
              <a:rPr lang="en-US" sz="2400" dirty="0">
                <a:latin typeface="Calibri"/>
                <a:cs typeface="Calibri"/>
                <a:hlinkClick r:id="rId4"/>
              </a:rPr>
              <a:t>Web Soil Survey - Home (usda.gov)</a:t>
            </a:r>
            <a:r>
              <a:rPr lang="en-US" sz="2400" dirty="0">
                <a:latin typeface="Calibri"/>
                <a:cs typeface="Calibri"/>
              </a:rPr>
              <a:t> or </a:t>
            </a:r>
            <a:br>
              <a:rPr lang="en-US" sz="2400" dirty="0">
                <a:latin typeface="Calibri"/>
                <a:cs typeface="Calibri"/>
              </a:rPr>
            </a:br>
            <a:r>
              <a:rPr lang="en-US" sz="2400" dirty="0" err="1">
                <a:latin typeface="Calibri"/>
                <a:cs typeface="Calibri"/>
              </a:rPr>
              <a:t>SnapMaps</a:t>
            </a:r>
            <a:r>
              <a:rPr lang="en-US" sz="2400" dirty="0">
                <a:latin typeface="Calibri"/>
                <a:cs typeface="Calibri"/>
              </a:rPr>
              <a:t>.</a:t>
            </a:r>
            <a:endParaRPr lang="en-US" sz="2400" dirty="0"/>
          </a:p>
          <a:p>
            <a:endParaRPr lang="en-US" sz="1800">
              <a:latin typeface="Segoe UI"/>
              <a:cs typeface="Segoe UI"/>
            </a:endParaRPr>
          </a:p>
        </p:txBody>
      </p:sp>
    </p:spTree>
    <p:extLst>
      <p:ext uri="{BB962C8B-B14F-4D97-AF65-F5344CB8AC3E}">
        <p14:creationId xmlns:p14="http://schemas.microsoft.com/office/powerpoint/2010/main" val="364625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1F44-87E5-D34E-A11C-52184EBBAA6A}"/>
              </a:ext>
            </a:extLst>
          </p:cNvPr>
          <p:cNvSpPr>
            <a:spLocks noGrp="1"/>
          </p:cNvSpPr>
          <p:nvPr>
            <p:ph type="title"/>
          </p:nvPr>
        </p:nvSpPr>
        <p:spPr>
          <a:xfrm>
            <a:off x="1291363" y="564058"/>
            <a:ext cx="9955086" cy="910466"/>
          </a:xfrm>
        </p:spPr>
        <p:txBody>
          <a:bodyPr/>
          <a:lstStyle/>
          <a:p>
            <a:r>
              <a:rPr lang="en-US" dirty="0">
                <a:cs typeface="Calibri Light"/>
              </a:rPr>
              <a:t>Snap Maps</a:t>
            </a:r>
            <a:endParaRPr lang="en-US" dirty="0"/>
          </a:p>
        </p:txBody>
      </p:sp>
      <p:sp>
        <p:nvSpPr>
          <p:cNvPr id="3" name="Content Placeholder 2">
            <a:extLst>
              <a:ext uri="{FF2B5EF4-FFF2-40B4-BE49-F238E27FC236}">
                <a16:creationId xmlns:a16="http://schemas.microsoft.com/office/drawing/2014/main" id="{630B1266-2EBE-896B-A7CA-1E5722C03EE6}"/>
              </a:ext>
            </a:extLst>
          </p:cNvPr>
          <p:cNvSpPr>
            <a:spLocks noGrp="1"/>
          </p:cNvSpPr>
          <p:nvPr>
            <p:ph idx="1"/>
          </p:nvPr>
        </p:nvSpPr>
        <p:spPr>
          <a:xfrm>
            <a:off x="945551" y="1229880"/>
            <a:ext cx="6018417" cy="5515117"/>
          </a:xfrm>
        </p:spPr>
        <p:txBody>
          <a:bodyPr vert="horz" lIns="91440" tIns="45720" rIns="91440" bIns="45720" rtlCol="0" anchor="t">
            <a:normAutofit/>
          </a:bodyPr>
          <a:lstStyle/>
          <a:p>
            <a:pPr marL="0" indent="0">
              <a:buNone/>
            </a:pPr>
            <a:r>
              <a:rPr lang="en-US" sz="2400" dirty="0" err="1">
                <a:cs typeface="Calibri"/>
              </a:rPr>
              <a:t>SnapPlus</a:t>
            </a:r>
            <a:r>
              <a:rPr lang="en-US" sz="2400" dirty="0">
                <a:cs typeface="Calibri"/>
              </a:rPr>
              <a:t> uses the predominant, as well as the most limiting (critical) soil series within a field. </a:t>
            </a:r>
          </a:p>
          <a:p>
            <a:pPr marL="0" indent="0">
              <a:buNone/>
            </a:pPr>
            <a:r>
              <a:rPr lang="en-US" sz="2400" dirty="0">
                <a:cs typeface="Calibri"/>
              </a:rPr>
              <a:t> - </a:t>
            </a:r>
            <a:r>
              <a:rPr lang="en-US" sz="2400" b="1" dirty="0">
                <a:cs typeface="Calibri"/>
              </a:rPr>
              <a:t>Predominate</a:t>
            </a:r>
            <a:r>
              <a:rPr lang="en-US" sz="2400" dirty="0">
                <a:cs typeface="Calibri"/>
              </a:rPr>
              <a:t> </a:t>
            </a:r>
            <a:r>
              <a:rPr lang="en-US" sz="2400" b="1" dirty="0">
                <a:cs typeface="Calibri"/>
              </a:rPr>
              <a:t>soil series (Covers most area of field)</a:t>
            </a:r>
            <a:r>
              <a:rPr lang="en-US" sz="2400" dirty="0">
                <a:cs typeface="Calibri"/>
              </a:rPr>
              <a:t> is used to determine nutrient  management recommendations for the field. </a:t>
            </a:r>
          </a:p>
          <a:p>
            <a:pPr marL="0" indent="0">
              <a:buNone/>
            </a:pPr>
            <a:r>
              <a:rPr lang="en-US" sz="2400" dirty="0">
                <a:cs typeface="Calibri"/>
              </a:rPr>
              <a:t> -</a:t>
            </a:r>
            <a:r>
              <a:rPr lang="en-US" sz="2400" b="1" dirty="0">
                <a:cs typeface="Calibri"/>
              </a:rPr>
              <a:t>Critical soil series: </a:t>
            </a:r>
            <a:r>
              <a:rPr lang="en-US" sz="2400" dirty="0">
                <a:cs typeface="Calibri"/>
              </a:rPr>
              <a:t>most erosion-prone soil that comprises at least 10% of the field and is used in soil erosion and P Index calculations.</a:t>
            </a:r>
          </a:p>
          <a:p>
            <a:r>
              <a:rPr lang="en-US" sz="2400" dirty="0">
                <a:cs typeface="Calibri"/>
              </a:rPr>
              <a:t>Helpful Printable </a:t>
            </a:r>
            <a:r>
              <a:rPr lang="en-US" sz="2400" dirty="0" err="1">
                <a:cs typeface="Calibri"/>
              </a:rPr>
              <a:t>SnapPlus</a:t>
            </a:r>
            <a:r>
              <a:rPr lang="en-US" sz="2400" dirty="0">
                <a:cs typeface="Calibri"/>
              </a:rPr>
              <a:t> pdf resource </a:t>
            </a:r>
            <a:r>
              <a:rPr lang="en-US" sz="2400" dirty="0">
                <a:ea typeface="+mn-lt"/>
                <a:cs typeface="+mn-lt"/>
              </a:rPr>
              <a:t> </a:t>
            </a:r>
          </a:p>
          <a:p>
            <a:pPr lvl="1">
              <a:buFont typeface="Courier New" panose="020B0604020202020204" pitchFamily="34" charset="0"/>
              <a:buChar char="o"/>
            </a:pPr>
            <a:r>
              <a:rPr lang="en-US" dirty="0">
                <a:ea typeface="+mn-lt"/>
                <a:cs typeface="+mn-lt"/>
                <a:hlinkClick r:id="rId3"/>
              </a:rPr>
              <a:t>SnapPlusGuide_2023.pdf (wisc.edu)</a:t>
            </a:r>
            <a:r>
              <a:rPr lang="en-US" dirty="0">
                <a:ea typeface="+mn-lt"/>
                <a:cs typeface="+mn-lt"/>
              </a:rPr>
              <a:t> </a:t>
            </a:r>
            <a:endParaRPr lang="en-US">
              <a:cs typeface="Calibri"/>
            </a:endParaRPr>
          </a:p>
          <a:p>
            <a:pPr lvl="1">
              <a:buFont typeface="Courier New" panose="020B0604020202020204" pitchFamily="34" charset="0"/>
              <a:buChar char="o"/>
            </a:pPr>
            <a:r>
              <a:rPr lang="en-US" dirty="0" err="1">
                <a:cs typeface="Calibri"/>
              </a:rPr>
              <a:t>SnapMaps</a:t>
            </a:r>
            <a:r>
              <a:rPr lang="en-US" dirty="0">
                <a:cs typeface="Calibri"/>
              </a:rPr>
              <a:t> info on pages 15-23 </a:t>
            </a:r>
            <a:endParaRPr lang="en-US">
              <a:cs typeface="Calibri"/>
            </a:endParaRPr>
          </a:p>
          <a:p>
            <a:r>
              <a:rPr lang="en-US" sz="2400" dirty="0">
                <a:cs typeface="Calibri"/>
              </a:rPr>
              <a:t>Video Tutorials use the QR Code </a:t>
            </a:r>
          </a:p>
        </p:txBody>
      </p:sp>
      <p:pic>
        <p:nvPicPr>
          <p:cNvPr id="5" name="Picture 4" descr="A close-up of a brochure&#10;&#10;Description automatically generated">
            <a:extLst>
              <a:ext uri="{FF2B5EF4-FFF2-40B4-BE49-F238E27FC236}">
                <a16:creationId xmlns:a16="http://schemas.microsoft.com/office/drawing/2014/main" id="{02DA21FA-9656-24E8-E46C-08B3E0557CB7}"/>
              </a:ext>
            </a:extLst>
          </p:cNvPr>
          <p:cNvPicPr>
            <a:picLocks noChangeAspect="1"/>
          </p:cNvPicPr>
          <p:nvPr/>
        </p:nvPicPr>
        <p:blipFill>
          <a:blip r:embed="rId4"/>
          <a:stretch>
            <a:fillRect/>
          </a:stretch>
        </p:blipFill>
        <p:spPr>
          <a:xfrm>
            <a:off x="8169718" y="1"/>
            <a:ext cx="4026746" cy="5175661"/>
          </a:xfrm>
          <a:prstGeom prst="rect">
            <a:avLst/>
          </a:prstGeom>
        </p:spPr>
      </p:pic>
      <p:pic>
        <p:nvPicPr>
          <p:cNvPr id="6" name="Picture 5" descr="A screenshot of a video tutorial&#10;&#10;Description automatically generated">
            <a:extLst>
              <a:ext uri="{FF2B5EF4-FFF2-40B4-BE49-F238E27FC236}">
                <a16:creationId xmlns:a16="http://schemas.microsoft.com/office/drawing/2014/main" id="{8E8341E6-A9FF-DD9E-3346-0AF2D2F3D249}"/>
              </a:ext>
            </a:extLst>
          </p:cNvPr>
          <p:cNvPicPr>
            <a:picLocks noChangeAspect="1"/>
          </p:cNvPicPr>
          <p:nvPr/>
        </p:nvPicPr>
        <p:blipFill>
          <a:blip r:embed="rId5"/>
          <a:stretch>
            <a:fillRect/>
          </a:stretch>
        </p:blipFill>
        <p:spPr>
          <a:xfrm>
            <a:off x="6967664" y="2591964"/>
            <a:ext cx="2997159" cy="4003716"/>
          </a:xfrm>
          <a:prstGeom prst="rect">
            <a:avLst/>
          </a:prstGeom>
        </p:spPr>
      </p:pic>
    </p:spTree>
    <p:extLst>
      <p:ext uri="{BB962C8B-B14F-4D97-AF65-F5344CB8AC3E}">
        <p14:creationId xmlns:p14="http://schemas.microsoft.com/office/powerpoint/2010/main" val="197623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5DC3-B569-A426-E7E8-72A0C36567E9}"/>
              </a:ext>
            </a:extLst>
          </p:cNvPr>
          <p:cNvSpPr>
            <a:spLocks noGrp="1"/>
          </p:cNvSpPr>
          <p:nvPr>
            <p:ph type="title"/>
          </p:nvPr>
        </p:nvSpPr>
        <p:spPr/>
        <p:txBody>
          <a:bodyPr/>
          <a:lstStyle/>
          <a:p>
            <a:r>
              <a:rPr lang="en-US" dirty="0">
                <a:cs typeface="Calibri Light"/>
              </a:rPr>
              <a:t>Soil Fertility Basics</a:t>
            </a:r>
          </a:p>
        </p:txBody>
      </p:sp>
      <p:pic>
        <p:nvPicPr>
          <p:cNvPr id="5" name="Picture 4" descr="A logo with a sun and leaves&#10;&#10;Description automatically generated">
            <a:extLst>
              <a:ext uri="{FF2B5EF4-FFF2-40B4-BE49-F238E27FC236}">
                <a16:creationId xmlns:a16="http://schemas.microsoft.com/office/drawing/2014/main" id="{AA3B1733-D3B5-1986-CADD-69A1BB193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9"/>
          <a:stretch/>
        </p:blipFill>
        <p:spPr>
          <a:xfrm>
            <a:off x="7398636" y="5921890"/>
            <a:ext cx="1541277" cy="724297"/>
          </a:xfrm>
          <a:prstGeom prst="rect">
            <a:avLst/>
          </a:prstGeom>
        </p:spPr>
      </p:pic>
      <p:sp>
        <p:nvSpPr>
          <p:cNvPr id="6" name="Text Placeholder 5">
            <a:extLst>
              <a:ext uri="{FF2B5EF4-FFF2-40B4-BE49-F238E27FC236}">
                <a16:creationId xmlns:a16="http://schemas.microsoft.com/office/drawing/2014/main" id="{4C1C03C0-BB3B-8537-BEE3-E2DC15A6117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074400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4DBF-81D1-467D-A068-1CF116801033}"/>
              </a:ext>
            </a:extLst>
          </p:cNvPr>
          <p:cNvSpPr>
            <a:spLocks noGrp="1"/>
          </p:cNvSpPr>
          <p:nvPr>
            <p:ph type="title"/>
          </p:nvPr>
        </p:nvSpPr>
        <p:spPr/>
        <p:txBody>
          <a:bodyPr/>
          <a:lstStyle/>
          <a:p>
            <a:r>
              <a:rPr lang="en-US" dirty="0"/>
              <a:t>Essential Plant Nutrients</a:t>
            </a:r>
          </a:p>
        </p:txBody>
      </p:sp>
      <p:sp>
        <p:nvSpPr>
          <p:cNvPr id="3" name="Content Placeholder 2">
            <a:extLst>
              <a:ext uri="{FF2B5EF4-FFF2-40B4-BE49-F238E27FC236}">
                <a16:creationId xmlns:a16="http://schemas.microsoft.com/office/drawing/2014/main" id="{0C1B253C-3551-D869-63D9-06448FAF5106}"/>
              </a:ext>
            </a:extLst>
          </p:cNvPr>
          <p:cNvSpPr>
            <a:spLocks noGrp="1"/>
          </p:cNvSpPr>
          <p:nvPr>
            <p:ph idx="1"/>
          </p:nvPr>
        </p:nvSpPr>
        <p:spPr/>
        <p:txBody>
          <a:bodyPr vert="horz" lIns="91440" tIns="45720" rIns="91440" bIns="45720" rtlCol="0" anchor="t">
            <a:normAutofit/>
          </a:bodyPr>
          <a:lstStyle/>
          <a:p>
            <a:r>
              <a:rPr lang="en-US" dirty="0"/>
              <a:t>Nutrient required by the plant to carry out its full life cycle</a:t>
            </a:r>
            <a:endParaRPr lang="en-US" dirty="0">
              <a:cs typeface="Calibri"/>
            </a:endParaRPr>
          </a:p>
          <a:p>
            <a:r>
              <a:rPr lang="en-US" dirty="0"/>
              <a:t>To be essential a nutrient must:</a:t>
            </a:r>
          </a:p>
          <a:p>
            <a:pPr lvl="1"/>
            <a:r>
              <a:rPr lang="en-US" dirty="0"/>
              <a:t>Directly contribute to plant nutrition (i.e. be involved in plant metabolism/enzyme activity)</a:t>
            </a:r>
          </a:p>
          <a:p>
            <a:pPr lvl="1"/>
            <a:r>
              <a:rPr lang="en-US" dirty="0"/>
              <a:t>Purpose can not be substituted by another nutrient</a:t>
            </a:r>
          </a:p>
          <a:p>
            <a:r>
              <a:rPr lang="en-US" dirty="0">
                <a:solidFill>
                  <a:srgbClr val="0070C0"/>
                </a:solidFill>
              </a:rPr>
              <a:t>There are 17 plant essential nutrients</a:t>
            </a:r>
            <a:endParaRPr lang="en-US" dirty="0">
              <a:solidFill>
                <a:srgbClr val="0070C0"/>
              </a:solidFill>
              <a:ea typeface="Calibri"/>
              <a:cs typeface="Calibri"/>
            </a:endParaRPr>
          </a:p>
          <a:p>
            <a:pPr lvl="1"/>
            <a:r>
              <a:rPr lang="en-US" b="1" dirty="0">
                <a:solidFill>
                  <a:srgbClr val="000000"/>
                </a:solidFill>
                <a:latin typeface="Calibri"/>
                <a:cs typeface="Calibri"/>
              </a:rPr>
              <a:t>Water/Air Derived:</a:t>
            </a:r>
            <a:r>
              <a:rPr lang="en-US" dirty="0">
                <a:solidFill>
                  <a:srgbClr val="000000"/>
                </a:solidFill>
                <a:latin typeface="Calibri"/>
                <a:cs typeface="Calibri"/>
              </a:rPr>
              <a:t> C</a:t>
            </a:r>
            <a:r>
              <a:rPr lang="en-US" b="0" i="0" dirty="0">
                <a:solidFill>
                  <a:srgbClr val="000000"/>
                </a:solidFill>
                <a:effectLst/>
                <a:latin typeface="Calibri"/>
                <a:cs typeface="Calibri"/>
              </a:rPr>
              <a:t>arbon, hydrogen, oxygen, nitrogen (aka Structural)</a:t>
            </a:r>
          </a:p>
          <a:p>
            <a:pPr lvl="1"/>
            <a:r>
              <a:rPr lang="en-US" b="1" i="0" dirty="0">
                <a:solidFill>
                  <a:srgbClr val="000000"/>
                </a:solidFill>
                <a:effectLst/>
                <a:latin typeface="Calibri"/>
                <a:cs typeface="Calibri"/>
              </a:rPr>
              <a:t>Soil Derived</a:t>
            </a:r>
            <a:r>
              <a:rPr lang="en-US" b="0" i="0" dirty="0">
                <a:solidFill>
                  <a:srgbClr val="000000"/>
                </a:solidFill>
                <a:effectLst/>
                <a:latin typeface="Calibri"/>
                <a:cs typeface="Calibri"/>
              </a:rPr>
              <a:t>: Phosphorus, potassium, calcium, magnesium, sulfur, iron, boron, manganese, copper, zinc, molybdenum, cobalt, nickel, and chloride</a:t>
            </a:r>
            <a:endParaRPr lang="en-US" dirty="0">
              <a:latin typeface="Calibri"/>
              <a:cs typeface="Calibri"/>
            </a:endParaRPr>
          </a:p>
        </p:txBody>
      </p:sp>
    </p:spTree>
    <p:extLst>
      <p:ext uri="{BB962C8B-B14F-4D97-AF65-F5344CB8AC3E}">
        <p14:creationId xmlns:p14="http://schemas.microsoft.com/office/powerpoint/2010/main" val="2945843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E94D-3A46-A440-4392-069995D5253E}"/>
              </a:ext>
            </a:extLst>
          </p:cNvPr>
          <p:cNvSpPr>
            <a:spLocks noGrp="1"/>
          </p:cNvSpPr>
          <p:nvPr>
            <p:ph type="title"/>
          </p:nvPr>
        </p:nvSpPr>
        <p:spPr/>
        <p:txBody>
          <a:bodyPr/>
          <a:lstStyle/>
          <a:p>
            <a:r>
              <a:rPr lang="en-US" dirty="0">
                <a:cs typeface="Calibri Light"/>
              </a:rPr>
              <a:t>What do essential nutrients do?</a:t>
            </a:r>
            <a:endParaRPr lang="en-US" dirty="0"/>
          </a:p>
        </p:txBody>
      </p:sp>
      <p:sp>
        <p:nvSpPr>
          <p:cNvPr id="3" name="Content Placeholder 2">
            <a:extLst>
              <a:ext uri="{FF2B5EF4-FFF2-40B4-BE49-F238E27FC236}">
                <a16:creationId xmlns:a16="http://schemas.microsoft.com/office/drawing/2014/main" id="{2D59D971-FCD7-6524-B2D9-69556E4F0AD6}"/>
              </a:ext>
            </a:extLst>
          </p:cNvPr>
          <p:cNvSpPr>
            <a:spLocks noGrp="1"/>
          </p:cNvSpPr>
          <p:nvPr>
            <p:ph idx="1"/>
          </p:nvPr>
        </p:nvSpPr>
        <p:spPr>
          <a:xfrm>
            <a:off x="1236496" y="1825625"/>
            <a:ext cx="5286107" cy="4351338"/>
          </a:xfrm>
        </p:spPr>
        <p:txBody>
          <a:bodyPr vert="horz" lIns="91440" tIns="45720" rIns="91440" bIns="45720" rtlCol="0" anchor="t">
            <a:normAutofit/>
          </a:bodyPr>
          <a:lstStyle/>
          <a:p>
            <a:r>
              <a:rPr lang="en-US" dirty="0">
                <a:cs typeface="Calibri"/>
              </a:rPr>
              <a:t>Nutrients play specific roles in plant growth and metabolism. The major roles of select nutrients are outlined in the following table.</a:t>
            </a:r>
            <a:endParaRPr lang="en-US" b="1" dirty="0">
              <a:cs typeface="Calibri"/>
            </a:endParaRPr>
          </a:p>
          <a:p>
            <a:endParaRPr lang="en-US" dirty="0">
              <a:cs typeface="Calibri"/>
            </a:endParaRPr>
          </a:p>
          <a:p>
            <a:r>
              <a:rPr lang="en-US" dirty="0">
                <a:cs typeface="Calibri"/>
              </a:rPr>
              <a:t>Additionally, carbon, hydrogen, and oxygen are needed for plant growth and development. </a:t>
            </a:r>
          </a:p>
          <a:p>
            <a:endParaRPr lang="en-US" b="1" dirty="0">
              <a:cs typeface="Calibri"/>
            </a:endParaRPr>
          </a:p>
          <a:p>
            <a:endParaRPr lang="en-US" dirty="0">
              <a:cs typeface="Calibri"/>
            </a:endParaRPr>
          </a:p>
          <a:p>
            <a:endParaRPr lang="en-US" dirty="0">
              <a:cs typeface="Calibri"/>
            </a:endParaRPr>
          </a:p>
        </p:txBody>
      </p:sp>
      <p:pic>
        <p:nvPicPr>
          <p:cNvPr id="6" name="Picture 5" descr="A chart of different types of minerals&#10;&#10;Description automatically generated">
            <a:extLst>
              <a:ext uri="{FF2B5EF4-FFF2-40B4-BE49-F238E27FC236}">
                <a16:creationId xmlns:a16="http://schemas.microsoft.com/office/drawing/2014/main" id="{34D67012-A749-30D0-A6F8-27C276C312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25067" y="1511808"/>
            <a:ext cx="4111147" cy="5183334"/>
          </a:xfrm>
          <a:prstGeom prst="rect">
            <a:avLst/>
          </a:prstGeom>
        </p:spPr>
      </p:pic>
    </p:spTree>
    <p:extLst>
      <p:ext uri="{BB962C8B-B14F-4D97-AF65-F5344CB8AC3E}">
        <p14:creationId xmlns:p14="http://schemas.microsoft.com/office/powerpoint/2010/main" val="223800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8B5E-E019-01F1-B6B6-78EF4724EAB6}"/>
              </a:ext>
            </a:extLst>
          </p:cNvPr>
          <p:cNvSpPr>
            <a:spLocks noGrp="1"/>
          </p:cNvSpPr>
          <p:nvPr>
            <p:ph type="title"/>
          </p:nvPr>
        </p:nvSpPr>
        <p:spPr/>
        <p:txBody>
          <a:bodyPr/>
          <a:lstStyle/>
          <a:p>
            <a:r>
              <a:rPr lang="en-US" dirty="0"/>
              <a:t>Soil Derived Essential Nutrients</a:t>
            </a:r>
          </a:p>
        </p:txBody>
      </p:sp>
      <p:sp>
        <p:nvSpPr>
          <p:cNvPr id="3" name="Content Placeholder 2">
            <a:extLst>
              <a:ext uri="{FF2B5EF4-FFF2-40B4-BE49-F238E27FC236}">
                <a16:creationId xmlns:a16="http://schemas.microsoft.com/office/drawing/2014/main" id="{1E64937F-0269-EEDC-5000-D074480ED840}"/>
              </a:ext>
            </a:extLst>
          </p:cNvPr>
          <p:cNvSpPr>
            <a:spLocks noGrp="1"/>
          </p:cNvSpPr>
          <p:nvPr>
            <p:ph idx="1"/>
          </p:nvPr>
        </p:nvSpPr>
        <p:spPr/>
        <p:txBody>
          <a:bodyPr vert="horz" lIns="91440" tIns="45720" rIns="91440" bIns="45720" rtlCol="0" anchor="t">
            <a:normAutofit/>
          </a:bodyPr>
          <a:lstStyle/>
          <a:p>
            <a:pPr marL="0" indent="0">
              <a:buNone/>
            </a:pPr>
            <a:r>
              <a:rPr lang="en-US" dirty="0"/>
              <a:t>Soil Derived Nutrients fall into 2 general categories, based on the amount needed by the crop:</a:t>
            </a:r>
          </a:p>
          <a:p>
            <a:r>
              <a:rPr lang="en-US" b="1" dirty="0"/>
              <a:t>Macronutrients </a:t>
            </a:r>
            <a:r>
              <a:rPr lang="en-US" dirty="0"/>
              <a:t>(needed in great amounts)</a:t>
            </a:r>
          </a:p>
          <a:p>
            <a:pPr lvl="1"/>
            <a:r>
              <a:rPr lang="en-US" dirty="0"/>
              <a:t>Nitrogen, phosphorus, potassium, calcium, magnesium, and sulfur</a:t>
            </a:r>
          </a:p>
          <a:p>
            <a:r>
              <a:rPr lang="en-US" b="1" dirty="0"/>
              <a:t>Micronutrients</a:t>
            </a:r>
            <a:r>
              <a:rPr lang="en-US" dirty="0"/>
              <a:t> (needed in small amounts)</a:t>
            </a:r>
          </a:p>
          <a:p>
            <a:pPr lvl="1"/>
            <a:r>
              <a:rPr lang="en-US" dirty="0"/>
              <a:t>Iron, boron, manganese, copper, zinc, molybdenum, nickel and chloride</a:t>
            </a:r>
          </a:p>
        </p:txBody>
      </p:sp>
    </p:spTree>
    <p:extLst>
      <p:ext uri="{BB962C8B-B14F-4D97-AF65-F5344CB8AC3E}">
        <p14:creationId xmlns:p14="http://schemas.microsoft.com/office/powerpoint/2010/main" val="300916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2F64-98BC-3B24-E698-0E42EA158D2F}"/>
              </a:ext>
            </a:extLst>
          </p:cNvPr>
          <p:cNvSpPr>
            <a:spLocks noGrp="1"/>
          </p:cNvSpPr>
          <p:nvPr>
            <p:ph type="title"/>
          </p:nvPr>
        </p:nvSpPr>
        <p:spPr/>
        <p:txBody>
          <a:bodyPr/>
          <a:lstStyle/>
          <a:p>
            <a:r>
              <a:rPr lang="en-US" dirty="0">
                <a:cs typeface="Calibri Light"/>
              </a:rPr>
              <a:t>Macronutrients</a:t>
            </a:r>
            <a:endParaRPr lang="en-US" dirty="0"/>
          </a:p>
        </p:txBody>
      </p:sp>
      <p:sp>
        <p:nvSpPr>
          <p:cNvPr id="4" name="Content Placeholder 2">
            <a:extLst>
              <a:ext uri="{FF2B5EF4-FFF2-40B4-BE49-F238E27FC236}">
                <a16:creationId xmlns:a16="http://schemas.microsoft.com/office/drawing/2014/main" id="{5244D957-F150-1FFC-97F1-CD52B3405D4B}"/>
              </a:ext>
            </a:extLst>
          </p:cNvPr>
          <p:cNvSpPr txBox="1">
            <a:spLocks/>
          </p:cNvSpPr>
          <p:nvPr/>
        </p:nvSpPr>
        <p:spPr>
          <a:xfrm>
            <a:off x="1236496" y="1825624"/>
            <a:ext cx="9955087" cy="47580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The 6 macronutrients can be split into 2 categories, based on the quantity demanded by plants:</a:t>
            </a:r>
          </a:p>
          <a:p>
            <a:r>
              <a:rPr lang="en-US" sz="3200" b="1" dirty="0"/>
              <a:t>Primary</a:t>
            </a:r>
            <a:r>
              <a:rPr lang="en-US" sz="3200" dirty="0"/>
              <a:t> (needed in greater amounts)</a:t>
            </a:r>
          </a:p>
          <a:p>
            <a:pPr lvl="1"/>
            <a:r>
              <a:rPr lang="en-US" sz="2800" dirty="0"/>
              <a:t>nitrogen, phosphorus, potassium</a:t>
            </a:r>
            <a:endParaRPr lang="en-US" sz="2800" dirty="0">
              <a:cs typeface="Calibri"/>
            </a:endParaRPr>
          </a:p>
          <a:p>
            <a:r>
              <a:rPr lang="en-US" sz="3200" b="1" dirty="0"/>
              <a:t>Secondary</a:t>
            </a:r>
            <a:r>
              <a:rPr lang="en-US" sz="3200" dirty="0"/>
              <a:t> (needed in lesser amounts)</a:t>
            </a:r>
            <a:endParaRPr lang="en-US" sz="3200" dirty="0">
              <a:cs typeface="Calibri"/>
            </a:endParaRPr>
          </a:p>
          <a:p>
            <a:pPr lvl="1"/>
            <a:r>
              <a:rPr lang="en-US" sz="2800" dirty="0"/>
              <a:t>calcium, magnesium, and sulfur</a:t>
            </a:r>
            <a:endParaRPr lang="en-US" sz="2800" dirty="0">
              <a:cs typeface="Calibri"/>
            </a:endParaRPr>
          </a:p>
        </p:txBody>
      </p:sp>
    </p:spTree>
    <p:extLst>
      <p:ext uri="{BB962C8B-B14F-4D97-AF65-F5344CB8AC3E}">
        <p14:creationId xmlns:p14="http://schemas.microsoft.com/office/powerpoint/2010/main" val="105558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2F64-98BC-3B24-E698-0E42EA158D2F}"/>
              </a:ext>
            </a:extLst>
          </p:cNvPr>
          <p:cNvSpPr>
            <a:spLocks noGrp="1"/>
          </p:cNvSpPr>
          <p:nvPr>
            <p:ph type="title"/>
          </p:nvPr>
        </p:nvSpPr>
        <p:spPr/>
        <p:txBody>
          <a:bodyPr/>
          <a:lstStyle/>
          <a:p>
            <a:r>
              <a:rPr lang="en-US" dirty="0">
                <a:cs typeface="Calibri Light"/>
              </a:rPr>
              <a:t>Macronutrients</a:t>
            </a:r>
            <a:endParaRPr lang="en-US" dirty="0"/>
          </a:p>
        </p:txBody>
      </p:sp>
      <p:sp>
        <p:nvSpPr>
          <p:cNvPr id="4" name="Content Placeholder 2">
            <a:extLst>
              <a:ext uri="{FF2B5EF4-FFF2-40B4-BE49-F238E27FC236}">
                <a16:creationId xmlns:a16="http://schemas.microsoft.com/office/drawing/2014/main" id="{5244D957-F150-1FFC-97F1-CD52B3405D4B}"/>
              </a:ext>
            </a:extLst>
          </p:cNvPr>
          <p:cNvSpPr txBox="1">
            <a:spLocks/>
          </p:cNvSpPr>
          <p:nvPr/>
        </p:nvSpPr>
        <p:spPr>
          <a:xfrm>
            <a:off x="1236496" y="1825624"/>
            <a:ext cx="9955087" cy="47580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i="0" dirty="0">
                <a:solidFill>
                  <a:srgbClr val="000000"/>
                </a:solidFill>
                <a:effectLst/>
                <a:highlight>
                  <a:srgbClr val="FFFFFF"/>
                </a:highlight>
                <a:latin typeface="Calibri" panose="020F0502020204030204" pitchFamily="34" charset="0"/>
              </a:rPr>
              <a:t>Nutrient management planning typically focuses on managing:</a:t>
            </a:r>
          </a:p>
          <a:p>
            <a:pPr lvl="1"/>
            <a:r>
              <a:rPr lang="en-US" sz="2800" dirty="0">
                <a:solidFill>
                  <a:srgbClr val="000000"/>
                </a:solidFill>
                <a:highlight>
                  <a:srgbClr val="FFFFFF"/>
                </a:highlight>
                <a:latin typeface="Calibri"/>
                <a:cs typeface="Calibri"/>
              </a:rPr>
              <a:t>N</a:t>
            </a:r>
            <a:r>
              <a:rPr lang="en-US" sz="2800" i="0" dirty="0">
                <a:solidFill>
                  <a:srgbClr val="000000"/>
                </a:solidFill>
                <a:effectLst/>
                <a:highlight>
                  <a:srgbClr val="FFFFFF"/>
                </a:highlight>
                <a:latin typeface="Calibri"/>
                <a:cs typeface="Calibri"/>
              </a:rPr>
              <a:t>itrogen</a:t>
            </a:r>
            <a:r>
              <a:rPr lang="en-US" sz="2800" dirty="0">
                <a:solidFill>
                  <a:srgbClr val="000000"/>
                </a:solidFill>
                <a:highlight>
                  <a:srgbClr val="FFFFFF"/>
                </a:highlight>
                <a:latin typeface="Calibri"/>
                <a:cs typeface="Calibri"/>
              </a:rPr>
              <a:t> (N)</a:t>
            </a:r>
            <a:endParaRPr lang="en-US" sz="2800" i="0" dirty="0">
              <a:solidFill>
                <a:srgbClr val="000000"/>
              </a:solidFill>
              <a:effectLst/>
              <a:highlight>
                <a:srgbClr val="FFFFFF"/>
              </a:highlight>
              <a:latin typeface="Calibri" panose="020F0502020204030204" pitchFamily="34" charset="0"/>
              <a:cs typeface="Calibri"/>
            </a:endParaRPr>
          </a:p>
          <a:p>
            <a:pPr lvl="1"/>
            <a:r>
              <a:rPr lang="en-US" sz="2800" dirty="0">
                <a:solidFill>
                  <a:srgbClr val="000000"/>
                </a:solidFill>
                <a:highlight>
                  <a:srgbClr val="FFFFFF"/>
                </a:highlight>
                <a:latin typeface="Calibri"/>
                <a:cs typeface="Calibri"/>
              </a:rPr>
              <a:t>P</a:t>
            </a:r>
            <a:r>
              <a:rPr lang="en-US" sz="2800" i="0" dirty="0">
                <a:solidFill>
                  <a:srgbClr val="000000"/>
                </a:solidFill>
                <a:effectLst/>
                <a:highlight>
                  <a:srgbClr val="FFFFFF"/>
                </a:highlight>
                <a:latin typeface="Calibri"/>
                <a:cs typeface="Calibri"/>
              </a:rPr>
              <a:t>hosphorus</a:t>
            </a:r>
            <a:r>
              <a:rPr lang="en-US" sz="2800" dirty="0">
                <a:solidFill>
                  <a:srgbClr val="000000"/>
                </a:solidFill>
                <a:highlight>
                  <a:srgbClr val="FFFFFF"/>
                </a:highlight>
                <a:latin typeface="Calibri"/>
                <a:cs typeface="Calibri"/>
              </a:rPr>
              <a:t> (P)</a:t>
            </a:r>
            <a:endParaRPr lang="en-US" sz="2800" i="0" dirty="0">
              <a:solidFill>
                <a:srgbClr val="000000"/>
              </a:solidFill>
              <a:effectLst/>
              <a:highlight>
                <a:srgbClr val="FFFFFF"/>
              </a:highlight>
              <a:latin typeface="Calibri" panose="020F0502020204030204" pitchFamily="34" charset="0"/>
              <a:cs typeface="Calibri"/>
            </a:endParaRPr>
          </a:p>
          <a:p>
            <a:pPr lvl="1"/>
            <a:r>
              <a:rPr lang="en-US" sz="2800" i="0" dirty="0">
                <a:solidFill>
                  <a:srgbClr val="000000"/>
                </a:solidFill>
                <a:effectLst/>
                <a:highlight>
                  <a:srgbClr val="FFFFFF"/>
                </a:highlight>
                <a:latin typeface="Calibri"/>
                <a:ea typeface="Calibri"/>
                <a:cs typeface="Calibri"/>
              </a:rPr>
              <a:t>Potassium</a:t>
            </a:r>
            <a:r>
              <a:rPr lang="en-US" sz="2800" dirty="0">
                <a:solidFill>
                  <a:srgbClr val="000000"/>
                </a:solidFill>
                <a:highlight>
                  <a:srgbClr val="FFFFFF"/>
                </a:highlight>
                <a:latin typeface="Calibri"/>
                <a:ea typeface="Calibri"/>
                <a:cs typeface="Calibri"/>
              </a:rPr>
              <a:t> (K)</a:t>
            </a:r>
            <a:endParaRPr lang="en-US" sz="2800" i="0" dirty="0">
              <a:solidFill>
                <a:srgbClr val="000000"/>
              </a:solidFill>
              <a:effectLst/>
              <a:highlight>
                <a:srgbClr val="FFFFFF"/>
              </a:highlight>
              <a:latin typeface="Calibri" panose="020F0502020204030204" pitchFamily="34" charset="0"/>
              <a:ea typeface="Calibri"/>
              <a:cs typeface="Calibri"/>
            </a:endParaRPr>
          </a:p>
          <a:p>
            <a:pPr marL="457200" lvl="1" indent="0">
              <a:buNone/>
            </a:pPr>
            <a:endParaRPr lang="en-US" sz="2800" i="0" dirty="0">
              <a:solidFill>
                <a:srgbClr val="000000"/>
              </a:solidFill>
              <a:effectLst/>
              <a:highlight>
                <a:srgbClr val="FFFFFF"/>
              </a:highlight>
              <a:latin typeface="Calibri" panose="020F0502020204030204" pitchFamily="34" charset="0"/>
            </a:endParaRPr>
          </a:p>
          <a:p>
            <a:r>
              <a:rPr lang="en-US" sz="3200" b="0" i="0" dirty="0">
                <a:solidFill>
                  <a:srgbClr val="000000"/>
                </a:solidFill>
                <a:effectLst/>
                <a:highlight>
                  <a:srgbClr val="FFFFFF"/>
                </a:highlight>
                <a:latin typeface="Calibri"/>
                <a:cs typeface="Calibri"/>
              </a:rPr>
              <a:t>Due to their high demand by plants, these nutrients typically need to be applied via fertilizer and pose greater risks to water quality</a:t>
            </a:r>
            <a:r>
              <a:rPr lang="en-US" sz="3200" dirty="0">
                <a:solidFill>
                  <a:srgbClr val="000000"/>
                </a:solidFill>
                <a:highlight>
                  <a:srgbClr val="FFFFFF"/>
                </a:highlight>
                <a:latin typeface="Calibri"/>
                <a:cs typeface="Calibri"/>
              </a:rPr>
              <a:t> (N, P). </a:t>
            </a:r>
            <a:endParaRPr lang="en-US" sz="3200" dirty="0"/>
          </a:p>
        </p:txBody>
      </p:sp>
    </p:spTree>
    <p:extLst>
      <p:ext uri="{BB962C8B-B14F-4D97-AF65-F5344CB8AC3E}">
        <p14:creationId xmlns:p14="http://schemas.microsoft.com/office/powerpoint/2010/main" val="202073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244D957-F150-1FFC-97F1-CD52B3405D4B}"/>
              </a:ext>
            </a:extLst>
          </p:cNvPr>
          <p:cNvSpPr txBox="1">
            <a:spLocks/>
          </p:cNvSpPr>
          <p:nvPr/>
        </p:nvSpPr>
        <p:spPr>
          <a:xfrm>
            <a:off x="986861" y="1541381"/>
            <a:ext cx="4477505" cy="42645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highlight>
                  <a:srgbClr val="FFFFFF"/>
                </a:highlight>
              </a:rPr>
              <a:t>Required</a:t>
            </a:r>
            <a:r>
              <a:rPr lang="en-US" sz="2400" i="0" dirty="0">
                <a:effectLst/>
                <a:highlight>
                  <a:srgbClr val="FFFFFF"/>
                </a:highlight>
              </a:rPr>
              <a:t> in lesser amount than macronutrients, but just as important</a:t>
            </a:r>
          </a:p>
          <a:p>
            <a:pPr lvl="1"/>
            <a:r>
              <a:rPr lang="en-US" dirty="0">
                <a:highlight>
                  <a:srgbClr val="FFFFFF"/>
                </a:highlight>
              </a:rPr>
              <a:t>Iron, boron, manganese, copper, zinc, molybdenum, nickel, and chloride </a:t>
            </a:r>
          </a:p>
          <a:p>
            <a:pPr lvl="1"/>
            <a:r>
              <a:rPr lang="en-US" i="0" dirty="0">
                <a:effectLst/>
                <a:highlight>
                  <a:srgbClr val="FFFFFF"/>
                </a:highlight>
              </a:rPr>
              <a:t>B, Mn, &amp; Zn may be supplemented based on soil pH and crop type</a:t>
            </a:r>
          </a:p>
          <a:p>
            <a:pPr lvl="1"/>
            <a:r>
              <a:rPr lang="en-US" i="0" dirty="0">
                <a:effectLst/>
                <a:highlight>
                  <a:srgbClr val="FFFFFF"/>
                </a:highlight>
              </a:rPr>
              <a:t>Cu &amp; Mb is more common for vegetable crops</a:t>
            </a:r>
            <a:r>
              <a:rPr lang="en-US" dirty="0">
                <a:highlight>
                  <a:srgbClr val="FFFFFF"/>
                </a:highlight>
              </a:rPr>
              <a:t> </a:t>
            </a:r>
            <a:endParaRPr lang="en-US" i="0" dirty="0">
              <a:effectLst/>
              <a:highlight>
                <a:srgbClr val="FFFFFF"/>
              </a:highlight>
            </a:endParaRPr>
          </a:p>
        </p:txBody>
      </p:sp>
      <p:pic>
        <p:nvPicPr>
          <p:cNvPr id="3" name="Picture 2" descr="A table of red and white text&#10;&#10;Description automatically generated">
            <a:extLst>
              <a:ext uri="{FF2B5EF4-FFF2-40B4-BE49-F238E27FC236}">
                <a16:creationId xmlns:a16="http://schemas.microsoft.com/office/drawing/2014/main" id="{9A266A6F-D879-E2C5-1165-9D2B75CBA915}"/>
              </a:ext>
            </a:extLst>
          </p:cNvPr>
          <p:cNvPicPr>
            <a:picLocks noChangeAspect="1"/>
          </p:cNvPicPr>
          <p:nvPr/>
        </p:nvPicPr>
        <p:blipFill>
          <a:blip r:embed="rId3"/>
          <a:stretch>
            <a:fillRect/>
          </a:stretch>
        </p:blipFill>
        <p:spPr>
          <a:xfrm>
            <a:off x="5549803" y="1541381"/>
            <a:ext cx="6389346" cy="3784548"/>
          </a:xfrm>
          <a:prstGeom prst="rect">
            <a:avLst/>
          </a:prstGeom>
        </p:spPr>
      </p:pic>
      <p:sp>
        <p:nvSpPr>
          <p:cNvPr id="5" name="Title 1">
            <a:extLst>
              <a:ext uri="{FF2B5EF4-FFF2-40B4-BE49-F238E27FC236}">
                <a16:creationId xmlns:a16="http://schemas.microsoft.com/office/drawing/2014/main" id="{C9AB7542-BAE9-78AC-5705-3FC49AF016F7}"/>
              </a:ext>
            </a:extLst>
          </p:cNvPr>
          <p:cNvSpPr txBox="1">
            <a:spLocks/>
          </p:cNvSpPr>
          <p:nvPr/>
        </p:nvSpPr>
        <p:spPr>
          <a:xfrm>
            <a:off x="1236497" y="780222"/>
            <a:ext cx="9955086" cy="910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a:lstStyle>
          <a:p>
            <a:r>
              <a:rPr lang="en-US" dirty="0">
                <a:cs typeface="Calibri Light"/>
              </a:rPr>
              <a:t>Micronutrients</a:t>
            </a:r>
            <a:endParaRPr lang="en-US" dirty="0"/>
          </a:p>
        </p:txBody>
      </p:sp>
    </p:spTree>
    <p:extLst>
      <p:ext uri="{BB962C8B-B14F-4D97-AF65-F5344CB8AC3E}">
        <p14:creationId xmlns:p14="http://schemas.microsoft.com/office/powerpoint/2010/main" val="114491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DA0B-D4EF-F271-D89E-B1D1A86ADC43}"/>
              </a:ext>
            </a:extLst>
          </p:cNvPr>
          <p:cNvSpPr>
            <a:spLocks noGrp="1"/>
          </p:cNvSpPr>
          <p:nvPr>
            <p:ph type="title"/>
          </p:nvPr>
        </p:nvSpPr>
        <p:spPr/>
        <p:txBody>
          <a:bodyPr/>
          <a:lstStyle/>
          <a:p>
            <a:r>
              <a:rPr lang="en-US" dirty="0">
                <a:cs typeface="Calibri Light"/>
              </a:rPr>
              <a:t>Soils Overview</a:t>
            </a:r>
            <a:endParaRPr lang="en-US" dirty="0"/>
          </a:p>
        </p:txBody>
      </p:sp>
      <p:pic>
        <p:nvPicPr>
          <p:cNvPr id="6" name="Picture 5" descr="A logo with a sun and leaves&#10;&#10;Description automatically generated">
            <a:extLst>
              <a:ext uri="{FF2B5EF4-FFF2-40B4-BE49-F238E27FC236}">
                <a16:creationId xmlns:a16="http://schemas.microsoft.com/office/drawing/2014/main" id="{080F2EB5-90E4-08B9-E494-B83807DF12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389"/>
          <a:stretch/>
        </p:blipFill>
        <p:spPr>
          <a:xfrm>
            <a:off x="7332064" y="5932436"/>
            <a:ext cx="1570569" cy="724297"/>
          </a:xfrm>
          <a:prstGeom prst="rect">
            <a:avLst/>
          </a:prstGeom>
        </p:spPr>
      </p:pic>
      <p:sp>
        <p:nvSpPr>
          <p:cNvPr id="5" name="Text Placeholder 4">
            <a:extLst>
              <a:ext uri="{FF2B5EF4-FFF2-40B4-BE49-F238E27FC236}">
                <a16:creationId xmlns:a16="http://schemas.microsoft.com/office/drawing/2014/main" id="{E4A0F84A-377B-063B-44D8-219AC3C6BEC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174451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2F64-98BC-3B24-E698-0E42EA158D2F}"/>
              </a:ext>
            </a:extLst>
          </p:cNvPr>
          <p:cNvSpPr>
            <a:spLocks noGrp="1"/>
          </p:cNvSpPr>
          <p:nvPr>
            <p:ph type="title"/>
          </p:nvPr>
        </p:nvSpPr>
        <p:spPr/>
        <p:txBody>
          <a:bodyPr/>
          <a:lstStyle/>
          <a:p>
            <a:r>
              <a:rPr lang="en-US" dirty="0">
                <a:cs typeface="Calibri Light"/>
              </a:rPr>
              <a:t>Nutrient Availability</a:t>
            </a:r>
            <a:endParaRPr lang="en-US" dirty="0"/>
          </a:p>
        </p:txBody>
      </p:sp>
      <p:graphicFrame>
        <p:nvGraphicFramePr>
          <p:cNvPr id="6" name="Content Placeholder 2">
            <a:extLst>
              <a:ext uri="{FF2B5EF4-FFF2-40B4-BE49-F238E27FC236}">
                <a16:creationId xmlns:a16="http://schemas.microsoft.com/office/drawing/2014/main" id="{932AF792-B5D5-AA49-8CA7-535B9E4A1435}"/>
              </a:ext>
            </a:extLst>
          </p:cNvPr>
          <p:cNvGraphicFramePr/>
          <p:nvPr/>
        </p:nvGraphicFramePr>
        <p:xfrm>
          <a:off x="1236496" y="1688215"/>
          <a:ext cx="9955087" cy="489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98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657A-56ED-1193-E801-B06E0CDA21E1}"/>
              </a:ext>
            </a:extLst>
          </p:cNvPr>
          <p:cNvSpPr>
            <a:spLocks noGrp="1"/>
          </p:cNvSpPr>
          <p:nvPr>
            <p:ph type="title"/>
          </p:nvPr>
        </p:nvSpPr>
        <p:spPr>
          <a:xfrm>
            <a:off x="1345354" y="809910"/>
            <a:ext cx="4749736" cy="1286518"/>
          </a:xfrm>
        </p:spPr>
        <p:txBody>
          <a:bodyPr/>
          <a:lstStyle/>
          <a:p>
            <a:r>
              <a:rPr lang="en-US" dirty="0">
                <a:cs typeface="Calibri Light"/>
              </a:rPr>
              <a:t>Plant Uptake Forms of Nutrients</a:t>
            </a:r>
          </a:p>
        </p:txBody>
      </p:sp>
      <p:pic>
        <p:nvPicPr>
          <p:cNvPr id="4" name="Content Placeholder 3" descr="Table&#10;&#10;Description automatically generated">
            <a:extLst>
              <a:ext uri="{FF2B5EF4-FFF2-40B4-BE49-F238E27FC236}">
                <a16:creationId xmlns:a16="http://schemas.microsoft.com/office/drawing/2014/main" id="{4DF3883B-2BB6-EB9D-120F-87305393167C}"/>
              </a:ext>
            </a:extLst>
          </p:cNvPr>
          <p:cNvPicPr>
            <a:picLocks noGrp="1" noChangeAspect="1"/>
          </p:cNvPicPr>
          <p:nvPr>
            <p:ph idx="1"/>
          </p:nvPr>
        </p:nvPicPr>
        <p:blipFill>
          <a:blip r:embed="rId3"/>
          <a:stretch>
            <a:fillRect/>
          </a:stretch>
        </p:blipFill>
        <p:spPr>
          <a:xfrm>
            <a:off x="7008125" y="4742"/>
            <a:ext cx="5180764" cy="6845155"/>
          </a:xfrm>
        </p:spPr>
      </p:pic>
      <p:sp>
        <p:nvSpPr>
          <p:cNvPr id="5" name="Content Placeholder 2">
            <a:extLst>
              <a:ext uri="{FF2B5EF4-FFF2-40B4-BE49-F238E27FC236}">
                <a16:creationId xmlns:a16="http://schemas.microsoft.com/office/drawing/2014/main" id="{9BD02FA2-FF81-FD10-472C-3BA395696EE5}"/>
              </a:ext>
            </a:extLst>
          </p:cNvPr>
          <p:cNvSpPr txBox="1">
            <a:spLocks/>
          </p:cNvSpPr>
          <p:nvPr/>
        </p:nvSpPr>
        <p:spPr>
          <a:xfrm>
            <a:off x="900028" y="2290742"/>
            <a:ext cx="5719555" cy="43190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000000"/>
                </a:solidFill>
                <a:highlight>
                  <a:srgbClr val="FFFFFF"/>
                </a:highlight>
              </a:rPr>
              <a:t>Plants take up specific chemical forms</a:t>
            </a:r>
          </a:p>
          <a:p>
            <a:pPr lvl="1"/>
            <a:r>
              <a:rPr lang="en-US" sz="2800" i="0" dirty="0">
                <a:solidFill>
                  <a:srgbClr val="000000"/>
                </a:solidFill>
                <a:effectLst/>
                <a:highlight>
                  <a:srgbClr val="FFFFFF"/>
                </a:highlight>
              </a:rPr>
              <a:t>Commercial fertilizers commonly supply this chemical form </a:t>
            </a:r>
          </a:p>
          <a:p>
            <a:r>
              <a:rPr lang="en-US" sz="3200" dirty="0">
                <a:cs typeface="Calibri"/>
              </a:rPr>
              <a:t>If a nutrient is not found in </a:t>
            </a:r>
            <a:r>
              <a:rPr lang="en-US" dirty="0">
                <a:cs typeface="Calibri"/>
              </a:rPr>
              <a:t>the</a:t>
            </a:r>
            <a:r>
              <a:rPr lang="en-US" sz="3200" dirty="0">
                <a:cs typeface="Calibri"/>
              </a:rPr>
              <a:t> specific forms</a:t>
            </a:r>
            <a:r>
              <a:rPr lang="en-US" dirty="0">
                <a:cs typeface="Calibri"/>
              </a:rPr>
              <a:t>,</a:t>
            </a:r>
            <a:r>
              <a:rPr lang="en-US" sz="3200" dirty="0">
                <a:cs typeface="Calibri"/>
              </a:rPr>
              <a:t> the plants are unable to take up these nutrients and may become deficient</a:t>
            </a:r>
            <a:r>
              <a:rPr lang="en-US" dirty="0">
                <a:cs typeface="Calibri"/>
              </a:rPr>
              <a:t>.(See chart)</a:t>
            </a:r>
            <a:endParaRPr lang="en-US" dirty="0"/>
          </a:p>
          <a:p>
            <a:endParaRPr lang="en-US" dirty="0">
              <a:cs typeface="Calibri"/>
            </a:endParaRPr>
          </a:p>
          <a:p>
            <a:endParaRPr lang="en-US" dirty="0">
              <a:cs typeface="Calibri"/>
            </a:endParaRPr>
          </a:p>
        </p:txBody>
      </p:sp>
    </p:spTree>
    <p:extLst>
      <p:ext uri="{BB962C8B-B14F-4D97-AF65-F5344CB8AC3E}">
        <p14:creationId xmlns:p14="http://schemas.microsoft.com/office/powerpoint/2010/main" val="410602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657A-56ED-1193-E801-B06E0CDA21E1}"/>
              </a:ext>
            </a:extLst>
          </p:cNvPr>
          <p:cNvSpPr>
            <a:spLocks noGrp="1"/>
          </p:cNvSpPr>
          <p:nvPr>
            <p:ph type="title"/>
          </p:nvPr>
        </p:nvSpPr>
        <p:spPr/>
        <p:txBody>
          <a:bodyPr/>
          <a:lstStyle/>
          <a:p>
            <a:r>
              <a:rPr lang="en-US">
                <a:cs typeface="Calibri Light"/>
              </a:rPr>
              <a:t>Mobile vs Immobile Nutrients</a:t>
            </a:r>
            <a:endParaRPr lang="en-US"/>
          </a:p>
        </p:txBody>
      </p:sp>
      <p:graphicFrame>
        <p:nvGraphicFramePr>
          <p:cNvPr id="7" name="Content Placeholder 2">
            <a:extLst>
              <a:ext uri="{FF2B5EF4-FFF2-40B4-BE49-F238E27FC236}">
                <a16:creationId xmlns:a16="http://schemas.microsoft.com/office/drawing/2014/main" id="{6F6D1162-52E5-D737-4B89-448B2B19CDD7}"/>
              </a:ext>
            </a:extLst>
          </p:cNvPr>
          <p:cNvGraphicFramePr>
            <a:graphicFrameLocks noGrp="1"/>
          </p:cNvGraphicFramePr>
          <p:nvPr>
            <p:ph idx="1"/>
          </p:nvPr>
        </p:nvGraphicFramePr>
        <p:xfrm>
          <a:off x="1136104" y="1885360"/>
          <a:ext cx="7706563" cy="4313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lose up of a green leaf&#10;&#10;Description automatically generated">
            <a:extLst>
              <a:ext uri="{FF2B5EF4-FFF2-40B4-BE49-F238E27FC236}">
                <a16:creationId xmlns:a16="http://schemas.microsoft.com/office/drawing/2014/main" id="{2814EE3C-1C71-348C-3215-17725C2896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1101" y="-1611"/>
            <a:ext cx="3348478" cy="2549891"/>
          </a:xfrm>
          <a:prstGeom prst="rect">
            <a:avLst/>
          </a:prstGeom>
        </p:spPr>
      </p:pic>
      <p:pic>
        <p:nvPicPr>
          <p:cNvPr id="5" name="Picture 4" descr="Nutrient Deficiencies - Teagasc | Agriculture and Food Development ...">
            <a:extLst>
              <a:ext uri="{FF2B5EF4-FFF2-40B4-BE49-F238E27FC236}">
                <a16:creationId xmlns:a16="http://schemas.microsoft.com/office/drawing/2014/main" id="{EB17D384-56A2-9BAB-0758-393543D17EDA}"/>
              </a:ext>
            </a:extLst>
          </p:cNvPr>
          <p:cNvPicPr>
            <a:picLocks noChangeAspect="1"/>
          </p:cNvPicPr>
          <p:nvPr/>
        </p:nvPicPr>
        <p:blipFill>
          <a:blip r:embed="rId8"/>
          <a:stretch>
            <a:fillRect/>
          </a:stretch>
        </p:blipFill>
        <p:spPr>
          <a:xfrm>
            <a:off x="9258924" y="2857898"/>
            <a:ext cx="2743199" cy="2716172"/>
          </a:xfrm>
          <a:prstGeom prst="rect">
            <a:avLst/>
          </a:prstGeom>
        </p:spPr>
      </p:pic>
    </p:spTree>
    <p:extLst>
      <p:ext uri="{BB962C8B-B14F-4D97-AF65-F5344CB8AC3E}">
        <p14:creationId xmlns:p14="http://schemas.microsoft.com/office/powerpoint/2010/main" val="81172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5DC3-B569-A426-E7E8-72A0C36567E9}"/>
              </a:ext>
            </a:extLst>
          </p:cNvPr>
          <p:cNvSpPr>
            <a:spLocks noGrp="1"/>
          </p:cNvSpPr>
          <p:nvPr>
            <p:ph type="title"/>
          </p:nvPr>
        </p:nvSpPr>
        <p:spPr/>
        <p:txBody>
          <a:bodyPr/>
          <a:lstStyle/>
          <a:p>
            <a:r>
              <a:rPr lang="en-US" dirty="0">
                <a:cs typeface="Calibri Light"/>
              </a:rPr>
              <a:t>Nutrient Supply and Retention</a:t>
            </a:r>
          </a:p>
        </p:txBody>
      </p:sp>
      <p:pic>
        <p:nvPicPr>
          <p:cNvPr id="5" name="Picture 4" descr="A logo with a sun and leaves&#10;&#10;Description automatically generated">
            <a:extLst>
              <a:ext uri="{FF2B5EF4-FFF2-40B4-BE49-F238E27FC236}">
                <a16:creationId xmlns:a16="http://schemas.microsoft.com/office/drawing/2014/main" id="{AA3B1733-D3B5-1986-CADD-69A1BB193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9"/>
          <a:stretch/>
        </p:blipFill>
        <p:spPr>
          <a:xfrm>
            <a:off x="7398636" y="5921890"/>
            <a:ext cx="1541277" cy="724297"/>
          </a:xfrm>
          <a:prstGeom prst="rect">
            <a:avLst/>
          </a:prstGeom>
        </p:spPr>
      </p:pic>
      <p:sp>
        <p:nvSpPr>
          <p:cNvPr id="6" name="Text Placeholder 5">
            <a:extLst>
              <a:ext uri="{FF2B5EF4-FFF2-40B4-BE49-F238E27FC236}">
                <a16:creationId xmlns:a16="http://schemas.microsoft.com/office/drawing/2014/main" id="{4C1C03C0-BB3B-8537-BEE3-E2DC15A6117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311025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657A-56ED-1193-E801-B06E0CDA21E1}"/>
              </a:ext>
            </a:extLst>
          </p:cNvPr>
          <p:cNvSpPr>
            <a:spLocks noGrp="1"/>
          </p:cNvSpPr>
          <p:nvPr>
            <p:ph type="title"/>
          </p:nvPr>
        </p:nvSpPr>
        <p:spPr>
          <a:xfrm>
            <a:off x="1345354" y="809910"/>
            <a:ext cx="4749736" cy="1286518"/>
          </a:xfrm>
        </p:spPr>
        <p:txBody>
          <a:bodyPr/>
          <a:lstStyle/>
          <a:p>
            <a:r>
              <a:rPr lang="en-US" dirty="0">
                <a:cs typeface="Calibri Light"/>
              </a:rPr>
              <a:t>Natural Nutrients</a:t>
            </a:r>
          </a:p>
        </p:txBody>
      </p:sp>
      <p:sp>
        <p:nvSpPr>
          <p:cNvPr id="5" name="Content Placeholder 2">
            <a:extLst>
              <a:ext uri="{FF2B5EF4-FFF2-40B4-BE49-F238E27FC236}">
                <a16:creationId xmlns:a16="http://schemas.microsoft.com/office/drawing/2014/main" id="{9BD02FA2-FF81-FD10-472C-3BA395696EE5}"/>
              </a:ext>
            </a:extLst>
          </p:cNvPr>
          <p:cNvSpPr txBox="1">
            <a:spLocks/>
          </p:cNvSpPr>
          <p:nvPr/>
        </p:nvSpPr>
        <p:spPr>
          <a:xfrm>
            <a:off x="962658" y="1902435"/>
            <a:ext cx="6602821" cy="431906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ea typeface="Calibri"/>
                <a:cs typeface="Calibri"/>
              </a:rPr>
              <a:t>The primary natural additions of plant available nutrients into the soil system are: </a:t>
            </a:r>
          </a:p>
          <a:p>
            <a:pPr marL="457200" lvl="1" indent="0">
              <a:buNone/>
            </a:pPr>
            <a:r>
              <a:rPr lang="en-US" sz="2800" dirty="0">
                <a:ea typeface="Calibri"/>
                <a:cs typeface="Calibri"/>
              </a:rPr>
              <a:t>1. Decomposition of soil organic matter and soil minerals. </a:t>
            </a:r>
          </a:p>
          <a:p>
            <a:pPr marL="457200" lvl="1" indent="0">
              <a:buNone/>
            </a:pPr>
            <a:r>
              <a:rPr lang="en-US" sz="2800" dirty="0">
                <a:ea typeface="Calibri"/>
                <a:cs typeface="Calibri"/>
              </a:rPr>
              <a:t>2. Nitrogen fixation.  </a:t>
            </a:r>
          </a:p>
          <a:p>
            <a:pPr marL="457200" lvl="1" indent="0">
              <a:buNone/>
            </a:pPr>
            <a:r>
              <a:rPr lang="en-US" sz="2800" dirty="0">
                <a:ea typeface="Calibri"/>
                <a:cs typeface="Calibri"/>
              </a:rPr>
              <a:t>3. Deposition of organic residues, and atmospheric deposition. </a:t>
            </a:r>
          </a:p>
          <a:p>
            <a:r>
              <a:rPr lang="en-US" sz="3200" dirty="0">
                <a:ea typeface="Calibri"/>
                <a:cs typeface="Calibri"/>
              </a:rPr>
              <a:t>Agronomic practices that impact soil organic matter concentrations, as well as microbial communities who decompose soil organic matter, can impact nutrient cycling and supply.  </a:t>
            </a:r>
          </a:p>
          <a:p>
            <a:endParaRPr lang="en-US" dirty="0">
              <a:cs typeface="Calibri"/>
            </a:endParaRPr>
          </a:p>
          <a:p>
            <a:endParaRPr lang="en-US" dirty="0">
              <a:cs typeface="Calibri"/>
            </a:endParaRPr>
          </a:p>
        </p:txBody>
      </p:sp>
      <p:pic>
        <p:nvPicPr>
          <p:cNvPr id="8" name="Picture 7" descr="A close up of a shovel&#10;&#10;Description automatically generated">
            <a:extLst>
              <a:ext uri="{FF2B5EF4-FFF2-40B4-BE49-F238E27FC236}">
                <a16:creationId xmlns:a16="http://schemas.microsoft.com/office/drawing/2014/main" id="{394E6B44-CBB2-792E-3AF8-32095D18C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5479" y="576197"/>
            <a:ext cx="3663863" cy="4885151"/>
          </a:xfrm>
          <a:prstGeom prst="rect">
            <a:avLst/>
          </a:prstGeom>
        </p:spPr>
      </p:pic>
    </p:spTree>
    <p:extLst>
      <p:ext uri="{BB962C8B-B14F-4D97-AF65-F5344CB8AC3E}">
        <p14:creationId xmlns:p14="http://schemas.microsoft.com/office/powerpoint/2010/main" val="88354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657A-56ED-1193-E801-B06E0CDA21E1}"/>
              </a:ext>
            </a:extLst>
          </p:cNvPr>
          <p:cNvSpPr>
            <a:spLocks noGrp="1"/>
          </p:cNvSpPr>
          <p:nvPr>
            <p:ph type="title"/>
          </p:nvPr>
        </p:nvSpPr>
        <p:spPr>
          <a:xfrm>
            <a:off x="1345353" y="809910"/>
            <a:ext cx="6267301" cy="1286518"/>
          </a:xfrm>
        </p:spPr>
        <p:txBody>
          <a:bodyPr/>
          <a:lstStyle/>
          <a:p>
            <a:r>
              <a:rPr lang="en-US" dirty="0">
                <a:cs typeface="Calibri Light"/>
              </a:rPr>
              <a:t>Natural Nutrient Supplies</a:t>
            </a:r>
          </a:p>
        </p:txBody>
      </p:sp>
      <p:sp>
        <p:nvSpPr>
          <p:cNvPr id="6" name="Content Placeholder 5">
            <a:extLst>
              <a:ext uri="{FF2B5EF4-FFF2-40B4-BE49-F238E27FC236}">
                <a16:creationId xmlns:a16="http://schemas.microsoft.com/office/drawing/2014/main" id="{EC1D61C5-A12A-0CBA-54D4-79019EA9F9A2}"/>
              </a:ext>
            </a:extLst>
          </p:cNvPr>
          <p:cNvSpPr>
            <a:spLocks noGrp="1"/>
          </p:cNvSpPr>
          <p:nvPr>
            <p:ph idx="1"/>
          </p:nvPr>
        </p:nvSpPr>
        <p:spPr>
          <a:xfrm>
            <a:off x="1345354" y="1917088"/>
            <a:ext cx="5819534" cy="4709179"/>
          </a:xfrm>
        </p:spPr>
        <p:txBody>
          <a:bodyPr vert="horz" lIns="91440" tIns="45720" rIns="91440" bIns="45720" rtlCol="0" anchor="t">
            <a:normAutofit fontScale="70000" lnSpcReduction="20000"/>
          </a:bodyPr>
          <a:lstStyle/>
          <a:p>
            <a:r>
              <a:rPr lang="en-US" sz="2800" dirty="0">
                <a:cs typeface="Calibri"/>
              </a:rPr>
              <a:t>Often natural nutrient sources like manure and legumes are supplemented with commercial fertilizers. </a:t>
            </a:r>
          </a:p>
          <a:p>
            <a:r>
              <a:rPr lang="en-US" sz="2800" dirty="0">
                <a:cs typeface="Calibri"/>
              </a:rPr>
              <a:t>Manure contains most plant essential nutrients, but vary in nutrient composition based upon species, rations, handling/processing, and land application techniques. </a:t>
            </a:r>
          </a:p>
          <a:p>
            <a:r>
              <a:rPr lang="en-US" sz="2800" dirty="0">
                <a:cs typeface="Calibri"/>
              </a:rPr>
              <a:t>Legumes/green manures are used to supplement nitrogen additions into the soil, but the amount of supplied nitrogen is dependent on legume species, productivity, and growth stage at termination.</a:t>
            </a:r>
          </a:p>
          <a:p>
            <a:r>
              <a:rPr lang="en-US" sz="2800" dirty="0">
                <a:cs typeface="Calibri"/>
              </a:rPr>
              <a:t>Nutrient availability from manure and legumes is often dependent on decomposition to convert organic nutrients into plant available, inorganic forms. </a:t>
            </a:r>
          </a:p>
          <a:p>
            <a:r>
              <a:rPr lang="en-US" dirty="0">
                <a:cs typeface="Calibri"/>
              </a:rPr>
              <a:t>The</a:t>
            </a:r>
            <a:r>
              <a:rPr lang="en-US" sz="2800" dirty="0">
                <a:cs typeface="Calibri"/>
              </a:rPr>
              <a:t> quick dissolution and availability of nutrients from commercial sources can result in leaching, runoff, and/or gaseous losses of the nutrients from the soil system.</a:t>
            </a:r>
          </a:p>
          <a:p>
            <a:endParaRPr lang="en-US" dirty="0"/>
          </a:p>
        </p:txBody>
      </p:sp>
      <p:pic>
        <p:nvPicPr>
          <p:cNvPr id="4" name="Picture 3" descr="A tractor pulling a trailer in a field&#10;&#10;Description automatically generated">
            <a:extLst>
              <a:ext uri="{FF2B5EF4-FFF2-40B4-BE49-F238E27FC236}">
                <a16:creationId xmlns:a16="http://schemas.microsoft.com/office/drawing/2014/main" id="{D0A47824-42A2-8A09-994A-9D8B2782B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4529" y="2192313"/>
            <a:ext cx="4661410" cy="3093671"/>
          </a:xfrm>
          <a:prstGeom prst="rect">
            <a:avLst/>
          </a:prstGeom>
        </p:spPr>
      </p:pic>
    </p:spTree>
    <p:extLst>
      <p:ext uri="{BB962C8B-B14F-4D97-AF65-F5344CB8AC3E}">
        <p14:creationId xmlns:p14="http://schemas.microsoft.com/office/powerpoint/2010/main" val="337565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657A-56ED-1193-E801-B06E0CDA21E1}"/>
              </a:ext>
            </a:extLst>
          </p:cNvPr>
          <p:cNvSpPr>
            <a:spLocks noGrp="1"/>
          </p:cNvSpPr>
          <p:nvPr>
            <p:ph type="title"/>
          </p:nvPr>
        </p:nvSpPr>
        <p:spPr>
          <a:xfrm>
            <a:off x="1345353" y="809910"/>
            <a:ext cx="7600343" cy="1286518"/>
          </a:xfrm>
        </p:spPr>
        <p:txBody>
          <a:bodyPr/>
          <a:lstStyle/>
          <a:p>
            <a:r>
              <a:rPr lang="en-US" dirty="0">
                <a:cs typeface="Calibri Light"/>
              </a:rPr>
              <a:t>Cation Exchange Capacity (CEC)</a:t>
            </a:r>
          </a:p>
        </p:txBody>
      </p:sp>
      <p:sp>
        <p:nvSpPr>
          <p:cNvPr id="6" name="Content Placeholder 5">
            <a:extLst>
              <a:ext uri="{FF2B5EF4-FFF2-40B4-BE49-F238E27FC236}">
                <a16:creationId xmlns:a16="http://schemas.microsoft.com/office/drawing/2014/main" id="{EC1D61C5-A12A-0CBA-54D4-79019EA9F9A2}"/>
              </a:ext>
            </a:extLst>
          </p:cNvPr>
          <p:cNvSpPr>
            <a:spLocks noGrp="1"/>
          </p:cNvSpPr>
          <p:nvPr>
            <p:ph idx="1"/>
          </p:nvPr>
        </p:nvSpPr>
        <p:spPr>
          <a:xfrm>
            <a:off x="1180101" y="1895055"/>
            <a:ext cx="5826627" cy="4351338"/>
          </a:xfrm>
        </p:spPr>
        <p:txBody>
          <a:bodyPr>
            <a:normAutofit fontScale="62500" lnSpcReduction="20000"/>
          </a:bodyPr>
          <a:lstStyle/>
          <a:p>
            <a:r>
              <a:rPr lang="en-US" sz="2800" dirty="0">
                <a:ea typeface="Calibri"/>
                <a:cs typeface="Calibri"/>
              </a:rPr>
              <a:t>Soils naturally contain a dominate negative charge. This negative charge is called cation exchange capacity, or CEC for short.  Both clay and soil organic matter contribute negative charges to a soil’s CEC.</a:t>
            </a:r>
          </a:p>
          <a:p>
            <a:r>
              <a:rPr lang="en-US" sz="2800" dirty="0">
                <a:ea typeface="Calibri"/>
                <a:cs typeface="Calibri"/>
              </a:rPr>
              <a:t>A soil’s cation exchange sites (negative charges) attracts positively charged nutrients and non-nutrients dissolved in the soil water. </a:t>
            </a:r>
          </a:p>
          <a:p>
            <a:r>
              <a:rPr lang="en-US" sz="2800" dirty="0">
                <a:ea typeface="Calibri"/>
                <a:cs typeface="Calibri"/>
              </a:rPr>
              <a:t>This attraction helps reduce the leaching and/or gaseous losses of these nutrients. Additionally, cation exchange sites act as “storage” for plant essential nutrients.</a:t>
            </a:r>
          </a:p>
          <a:p>
            <a:r>
              <a:rPr lang="en-US" sz="2800" dirty="0">
                <a:ea typeface="Calibri"/>
                <a:cs typeface="Calibri"/>
              </a:rPr>
              <a:t>Soils with higher CECs are better able to retain naturally-derived and supplementally applied nutrients. </a:t>
            </a:r>
          </a:p>
          <a:p>
            <a:r>
              <a:rPr lang="en-US" sz="2800" dirty="0">
                <a:ea typeface="Calibri"/>
                <a:cs typeface="Calibri"/>
              </a:rPr>
              <a:t>In Wisconsin, fertilizer recommendations often consider differences in soils’ CEC and nutrient storage capacity, by recommending split, reduced amounts, and/or the use of nitrification inhibitors on coarse textured soils which have naturally low CECs.</a:t>
            </a:r>
          </a:p>
          <a:p>
            <a:endParaRPr lang="en-US" dirty="0"/>
          </a:p>
        </p:txBody>
      </p:sp>
      <p:pic>
        <p:nvPicPr>
          <p:cNvPr id="3" name="Picture 2">
            <a:extLst>
              <a:ext uri="{FF2B5EF4-FFF2-40B4-BE49-F238E27FC236}">
                <a16:creationId xmlns:a16="http://schemas.microsoft.com/office/drawing/2014/main" id="{21FC73C8-E0E5-CE23-AF8F-96E772B00D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1980" y="2096428"/>
            <a:ext cx="4816820" cy="3555473"/>
          </a:xfrm>
          <a:prstGeom prst="rect">
            <a:avLst/>
          </a:prstGeom>
        </p:spPr>
      </p:pic>
    </p:spTree>
    <p:extLst>
      <p:ext uri="{BB962C8B-B14F-4D97-AF65-F5344CB8AC3E}">
        <p14:creationId xmlns:p14="http://schemas.microsoft.com/office/powerpoint/2010/main" val="252691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54CB-5EDD-CF13-60AD-8F54FDDDF61F}"/>
              </a:ext>
            </a:extLst>
          </p:cNvPr>
          <p:cNvSpPr>
            <a:spLocks noGrp="1"/>
          </p:cNvSpPr>
          <p:nvPr>
            <p:ph type="title"/>
          </p:nvPr>
        </p:nvSpPr>
        <p:spPr/>
        <p:txBody>
          <a:bodyPr/>
          <a:lstStyle/>
          <a:p>
            <a:r>
              <a:rPr lang="en-US" dirty="0"/>
              <a:t>Mechanisms of Nutrient Uptake</a:t>
            </a:r>
          </a:p>
        </p:txBody>
      </p:sp>
      <p:sp>
        <p:nvSpPr>
          <p:cNvPr id="5" name="Text Placeholder 4">
            <a:extLst>
              <a:ext uri="{FF2B5EF4-FFF2-40B4-BE49-F238E27FC236}">
                <a16:creationId xmlns:a16="http://schemas.microsoft.com/office/drawing/2014/main" id="{6203F31F-33B5-0E06-CBFC-A45538B403D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272413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378B-089B-57C0-14D2-8A41E109B9C4}"/>
              </a:ext>
            </a:extLst>
          </p:cNvPr>
          <p:cNvSpPr>
            <a:spLocks noGrp="1"/>
          </p:cNvSpPr>
          <p:nvPr>
            <p:ph type="title"/>
          </p:nvPr>
        </p:nvSpPr>
        <p:spPr/>
        <p:txBody>
          <a:bodyPr/>
          <a:lstStyle/>
          <a:p>
            <a:r>
              <a:rPr lang="en-US" dirty="0"/>
              <a:t>How do plants take up nutrients?</a:t>
            </a:r>
          </a:p>
        </p:txBody>
      </p:sp>
      <p:sp>
        <p:nvSpPr>
          <p:cNvPr id="3" name="Text Placeholder 2">
            <a:extLst>
              <a:ext uri="{FF2B5EF4-FFF2-40B4-BE49-F238E27FC236}">
                <a16:creationId xmlns:a16="http://schemas.microsoft.com/office/drawing/2014/main" id="{69A8FFF0-A127-F8B1-295F-D1B510AD87F8}"/>
              </a:ext>
            </a:extLst>
          </p:cNvPr>
          <p:cNvSpPr>
            <a:spLocks noGrp="1"/>
          </p:cNvSpPr>
          <p:nvPr>
            <p:ph idx="1"/>
          </p:nvPr>
        </p:nvSpPr>
        <p:spPr>
          <a:xfrm>
            <a:off x="850906" y="1690688"/>
            <a:ext cx="8795400" cy="4879975"/>
          </a:xfrm>
        </p:spPr>
        <p:txBody>
          <a:bodyPr vert="horz" lIns="91440" tIns="45720" rIns="91440" bIns="45720" rtlCol="0" anchor="t">
            <a:normAutofit/>
          </a:bodyPr>
          <a:lstStyle/>
          <a:p>
            <a:r>
              <a:rPr lang="en-US" sz="3200" dirty="0">
                <a:ea typeface="Calibri"/>
                <a:cs typeface="Calibri"/>
              </a:rPr>
              <a:t>Via three mechanisms</a:t>
            </a:r>
          </a:p>
          <a:p>
            <a:pPr lvl="1"/>
            <a:r>
              <a:rPr lang="en-US" sz="2800" dirty="0">
                <a:ea typeface="Calibri"/>
                <a:cs typeface="Calibri"/>
              </a:rPr>
              <a:t>Mass flow—nutrients taken up with water</a:t>
            </a:r>
          </a:p>
          <a:p>
            <a:pPr lvl="1"/>
            <a:r>
              <a:rPr lang="en-US" sz="2800" dirty="0">
                <a:ea typeface="Calibri"/>
                <a:cs typeface="Calibri"/>
              </a:rPr>
              <a:t>Diffusion—driven by the concentration gradient</a:t>
            </a:r>
          </a:p>
          <a:p>
            <a:pPr lvl="1"/>
            <a:r>
              <a:rPr lang="en-US" sz="2800" dirty="0">
                <a:ea typeface="Calibri"/>
                <a:cs typeface="Calibri"/>
              </a:rPr>
              <a:t>Root interception—root to nutrient contact</a:t>
            </a:r>
            <a:endParaRPr lang="en-US" sz="1600" dirty="0">
              <a:ea typeface="Calibri"/>
              <a:cs typeface="Calibri"/>
            </a:endParaRPr>
          </a:p>
          <a:p>
            <a:pPr lvl="1"/>
            <a:endParaRPr lang="en-US" sz="1600" dirty="0">
              <a:ea typeface="Calibri"/>
              <a:cs typeface="Calibri"/>
            </a:endParaRPr>
          </a:p>
          <a:p>
            <a:pPr marL="0" indent="0">
              <a:buNone/>
            </a:pP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The primary mechanism for uptake for each nutrient is partially influenced by the nutrient’s mobility or tendency to move within the soil water.</a:t>
            </a:r>
          </a:p>
          <a:p>
            <a:pPr marL="0" indent="0">
              <a:buNone/>
            </a:pPr>
            <a:r>
              <a:rPr lang="en-US" sz="1600" dirty="0">
                <a:solidFill>
                  <a:schemeClr val="tx2">
                    <a:lumMod val="20000"/>
                    <a:lumOff val="80000"/>
                  </a:schemeClr>
                </a:solidFill>
                <a:ea typeface="Calibri"/>
                <a:cs typeface="Calibri"/>
              </a:rPr>
              <a:t>https://</a:t>
            </a:r>
            <a:r>
              <a:rPr lang="en-US" sz="1600" dirty="0" err="1">
                <a:solidFill>
                  <a:schemeClr val="tx2">
                    <a:lumMod val="20000"/>
                    <a:lumOff val="80000"/>
                  </a:schemeClr>
                </a:solidFill>
                <a:ea typeface="Calibri"/>
                <a:cs typeface="Calibri"/>
              </a:rPr>
              <a:t>www.rseco.org</a:t>
            </a:r>
            <a:r>
              <a:rPr lang="en-US" sz="1600" dirty="0">
                <a:solidFill>
                  <a:schemeClr val="tx2">
                    <a:lumMod val="20000"/>
                    <a:lumOff val="80000"/>
                  </a:schemeClr>
                </a:solidFill>
                <a:ea typeface="Calibri"/>
                <a:cs typeface="Calibri"/>
              </a:rPr>
              <a:t>/content/411-plant-nutrition.html</a:t>
            </a:r>
          </a:p>
        </p:txBody>
      </p:sp>
      <p:pic>
        <p:nvPicPr>
          <p:cNvPr id="1026" name="Picture 2" descr="4.1.1 - Plant nutrition | Plants in Action">
            <a:extLst>
              <a:ext uri="{FF2B5EF4-FFF2-40B4-BE49-F238E27FC236}">
                <a16:creationId xmlns:a16="http://schemas.microsoft.com/office/drawing/2014/main" id="{5CB09503-D06D-8DC5-9032-6099A5A5DF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1975" y="1527004"/>
            <a:ext cx="3425225" cy="324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378B-089B-57C0-14D2-8A41E109B9C4}"/>
              </a:ext>
            </a:extLst>
          </p:cNvPr>
          <p:cNvSpPr>
            <a:spLocks noGrp="1"/>
          </p:cNvSpPr>
          <p:nvPr>
            <p:ph type="title"/>
          </p:nvPr>
        </p:nvSpPr>
        <p:spPr/>
        <p:txBody>
          <a:bodyPr/>
          <a:lstStyle/>
          <a:p>
            <a:r>
              <a:rPr lang="en-US" dirty="0"/>
              <a:t>Mass Flow</a:t>
            </a:r>
          </a:p>
        </p:txBody>
      </p:sp>
      <p:sp>
        <p:nvSpPr>
          <p:cNvPr id="3" name="Text Placeholder 2">
            <a:extLst>
              <a:ext uri="{FF2B5EF4-FFF2-40B4-BE49-F238E27FC236}">
                <a16:creationId xmlns:a16="http://schemas.microsoft.com/office/drawing/2014/main" id="{69A8FFF0-A127-F8B1-295F-D1B510AD87F8}"/>
              </a:ext>
            </a:extLst>
          </p:cNvPr>
          <p:cNvSpPr>
            <a:spLocks noGrp="1"/>
          </p:cNvSpPr>
          <p:nvPr>
            <p:ph idx="1"/>
          </p:nvPr>
        </p:nvSpPr>
        <p:spPr/>
        <p:txBody>
          <a:bodyPr vert="horz" lIns="91440" tIns="45720" rIns="91440" bIns="45720" rtlCol="0" anchor="t">
            <a:normAutofit/>
          </a:bodyPr>
          <a:lstStyle/>
          <a:p>
            <a:r>
              <a:rPr lang="en-US" sz="3200" dirty="0">
                <a:ea typeface="Calibri"/>
                <a:cs typeface="Calibri"/>
              </a:rPr>
              <a:t>Nutrients are taken up with water</a:t>
            </a:r>
          </a:p>
          <a:p>
            <a:pPr lvl="1"/>
            <a:r>
              <a:rPr lang="en-US" sz="2800" dirty="0">
                <a:ea typeface="Calibri"/>
                <a:cs typeface="Calibri"/>
              </a:rPr>
              <a:t>Mobile nutrients are primarily taken up by mass flow</a:t>
            </a:r>
          </a:p>
          <a:p>
            <a:pPr lvl="1"/>
            <a:r>
              <a:rPr lang="en-US" sz="2800" dirty="0">
                <a:ea typeface="Calibri"/>
                <a:cs typeface="Calibri"/>
              </a:rPr>
              <a:t>Nitrogen, calcium, magnesium and sulfur</a:t>
            </a:r>
          </a:p>
          <a:p>
            <a:r>
              <a:rPr lang="en-US" sz="3200" dirty="0">
                <a:ea typeface="Calibri"/>
                <a:cs typeface="Calibri"/>
              </a:rPr>
              <a:t>Affected by change in soil water dynamics</a:t>
            </a:r>
          </a:p>
          <a:p>
            <a:pPr lvl="1"/>
            <a:r>
              <a:rPr lang="en-US" sz="2800" dirty="0">
                <a:ea typeface="Calibri"/>
                <a:cs typeface="Calibri"/>
              </a:rPr>
              <a:t>Soil compaction, porosity, and soil moisture</a:t>
            </a:r>
          </a:p>
          <a:p>
            <a:pPr marL="457200" lvl="1" indent="0">
              <a:buNone/>
            </a:pPr>
            <a:endParaRPr lang="en-US" sz="1600" dirty="0">
              <a:ea typeface="Calibri"/>
              <a:cs typeface="Calibri"/>
            </a:endParaRPr>
          </a:p>
          <a:p>
            <a:pPr lvl="1"/>
            <a:endParaRPr lang="en-US" sz="1600" dirty="0">
              <a:ea typeface="Calibri"/>
              <a:cs typeface="Calibri"/>
            </a:endParaRPr>
          </a:p>
          <a:p>
            <a:pPr marL="0" indent="0">
              <a:buNone/>
            </a:pPr>
            <a:endParaRPr lang="en-US" dirty="0">
              <a:ea typeface="Calibri"/>
              <a:cs typeface="Calibri"/>
            </a:endParaRPr>
          </a:p>
          <a:p>
            <a:endParaRPr lang="en-US" dirty="0">
              <a:ea typeface="Calibri"/>
              <a:cs typeface="Calibri"/>
            </a:endParaRPr>
          </a:p>
        </p:txBody>
      </p:sp>
      <p:sp>
        <p:nvSpPr>
          <p:cNvPr id="4" name="Oval 3">
            <a:extLst>
              <a:ext uri="{FF2B5EF4-FFF2-40B4-BE49-F238E27FC236}">
                <a16:creationId xmlns:a16="http://schemas.microsoft.com/office/drawing/2014/main" id="{9845B559-2E92-5C63-7161-26F0780AA9C6}"/>
              </a:ext>
            </a:extLst>
          </p:cNvPr>
          <p:cNvSpPr/>
          <p:nvPr/>
        </p:nvSpPr>
        <p:spPr>
          <a:xfrm>
            <a:off x="9052192" y="4938712"/>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DC9906-D922-8BD9-8FEE-F67BBE81A643}"/>
              </a:ext>
            </a:extLst>
          </p:cNvPr>
          <p:cNvSpPr/>
          <p:nvPr/>
        </p:nvSpPr>
        <p:spPr>
          <a:xfrm>
            <a:off x="7674814" y="6100350"/>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4E40528-D9B7-230C-E3E0-6969E3433061}"/>
              </a:ext>
            </a:extLst>
          </p:cNvPr>
          <p:cNvSpPr/>
          <p:nvPr/>
        </p:nvSpPr>
        <p:spPr>
          <a:xfrm>
            <a:off x="9109261" y="581625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4EE5E9-2AB7-D639-3C2F-036D8BE48513}"/>
              </a:ext>
            </a:extLst>
          </p:cNvPr>
          <p:cNvSpPr/>
          <p:nvPr/>
        </p:nvSpPr>
        <p:spPr>
          <a:xfrm>
            <a:off x="3067878" y="463163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87636D-BD9B-649E-E8D2-BDFFD5F501DB}"/>
              </a:ext>
            </a:extLst>
          </p:cNvPr>
          <p:cNvSpPr/>
          <p:nvPr/>
        </p:nvSpPr>
        <p:spPr>
          <a:xfrm>
            <a:off x="2610678" y="516593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13D2E38-1B02-B8F0-EB7F-12A991BC7687}"/>
              </a:ext>
            </a:extLst>
          </p:cNvPr>
          <p:cNvSpPr/>
          <p:nvPr/>
        </p:nvSpPr>
        <p:spPr>
          <a:xfrm>
            <a:off x="4546184" y="447053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EE8340-25F6-C96E-9178-5A3475BCA3F6}"/>
              </a:ext>
            </a:extLst>
          </p:cNvPr>
          <p:cNvSpPr/>
          <p:nvPr/>
        </p:nvSpPr>
        <p:spPr>
          <a:xfrm>
            <a:off x="3898512" y="4916560"/>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9400AA-36FF-8D03-3444-75EC97EB9EE4}"/>
              </a:ext>
            </a:extLst>
          </p:cNvPr>
          <p:cNvSpPr/>
          <p:nvPr/>
        </p:nvSpPr>
        <p:spPr>
          <a:xfrm>
            <a:off x="5799364" y="4811508"/>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0CAA46-28F8-88AE-DB6E-9B948366575D}"/>
              </a:ext>
            </a:extLst>
          </p:cNvPr>
          <p:cNvSpPr/>
          <p:nvPr/>
        </p:nvSpPr>
        <p:spPr>
          <a:xfrm>
            <a:off x="2643808" y="580203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6EF93C-0447-0DD9-5913-1FF2D1A61D13}"/>
              </a:ext>
            </a:extLst>
          </p:cNvPr>
          <p:cNvSpPr/>
          <p:nvPr/>
        </p:nvSpPr>
        <p:spPr>
          <a:xfrm>
            <a:off x="7097351" y="4399722"/>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0AC98B-BCC2-5781-8B74-798751878EED}"/>
              </a:ext>
            </a:extLst>
          </p:cNvPr>
          <p:cNvSpPr/>
          <p:nvPr/>
        </p:nvSpPr>
        <p:spPr>
          <a:xfrm>
            <a:off x="4528199" y="569988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F35BF8-4765-19CC-37B8-63C7411A6FCE}"/>
              </a:ext>
            </a:extLst>
          </p:cNvPr>
          <p:cNvSpPr/>
          <p:nvPr/>
        </p:nvSpPr>
        <p:spPr>
          <a:xfrm>
            <a:off x="3438938" y="5834339"/>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20FA10-D0FC-0327-9A7F-764A64C59DCE}"/>
              </a:ext>
            </a:extLst>
          </p:cNvPr>
          <p:cNvSpPr/>
          <p:nvPr/>
        </p:nvSpPr>
        <p:spPr>
          <a:xfrm>
            <a:off x="7825412" y="4334430"/>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3CB8FB-8AA2-7663-8F6A-F3BA583AAF38}"/>
              </a:ext>
            </a:extLst>
          </p:cNvPr>
          <p:cNvSpPr/>
          <p:nvPr/>
        </p:nvSpPr>
        <p:spPr>
          <a:xfrm>
            <a:off x="9104243" y="4132334"/>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589465-435F-D7FB-F6BA-FB1137C93FD3}"/>
              </a:ext>
            </a:extLst>
          </p:cNvPr>
          <p:cNvSpPr/>
          <p:nvPr/>
        </p:nvSpPr>
        <p:spPr>
          <a:xfrm>
            <a:off x="8063952" y="531267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758FD6-4702-6873-3D37-5A1B8A0C964B}"/>
              </a:ext>
            </a:extLst>
          </p:cNvPr>
          <p:cNvSpPr/>
          <p:nvPr/>
        </p:nvSpPr>
        <p:spPr>
          <a:xfrm flipH="1">
            <a:off x="6394985" y="4262024"/>
            <a:ext cx="45719" cy="24435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1811A8DE-6134-8166-279B-D68157F1283D}"/>
              </a:ext>
            </a:extLst>
          </p:cNvPr>
          <p:cNvSpPr/>
          <p:nvPr/>
        </p:nvSpPr>
        <p:spPr>
          <a:xfrm>
            <a:off x="5751297" y="5088835"/>
            <a:ext cx="1903796" cy="735496"/>
          </a:xfrm>
          <a:prstGeom prst="rightArrow">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2AE1B4E-17B7-7897-BFFE-F23E8BF58E8B}"/>
              </a:ext>
            </a:extLst>
          </p:cNvPr>
          <p:cNvSpPr/>
          <p:nvPr/>
        </p:nvSpPr>
        <p:spPr>
          <a:xfrm>
            <a:off x="3663653" y="4305750"/>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5E372-B635-8960-8E7F-0BB1B8E74495}"/>
              </a:ext>
            </a:extLst>
          </p:cNvPr>
          <p:cNvSpPr/>
          <p:nvPr/>
        </p:nvSpPr>
        <p:spPr>
          <a:xfrm>
            <a:off x="3845088" y="5463210"/>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6892CC-1FBF-DB29-C365-447C96F1BF4D}"/>
              </a:ext>
            </a:extLst>
          </p:cNvPr>
          <p:cNvSpPr/>
          <p:nvPr/>
        </p:nvSpPr>
        <p:spPr>
          <a:xfrm>
            <a:off x="6278637" y="4752769"/>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8C4C58-BC76-2122-A581-1EBFE5DDD706}"/>
              </a:ext>
            </a:extLst>
          </p:cNvPr>
          <p:cNvSpPr/>
          <p:nvPr/>
        </p:nvSpPr>
        <p:spPr>
          <a:xfrm>
            <a:off x="4681601" y="5060881"/>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37B674C-6CEF-7A0D-C56C-4AD4A33480F3}"/>
              </a:ext>
            </a:extLst>
          </p:cNvPr>
          <p:cNvSpPr/>
          <p:nvPr/>
        </p:nvSpPr>
        <p:spPr>
          <a:xfrm>
            <a:off x="3055249" y="5446644"/>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C7E538-8051-2425-2627-2ED675A68B07}"/>
              </a:ext>
            </a:extLst>
          </p:cNvPr>
          <p:cNvSpPr/>
          <p:nvPr/>
        </p:nvSpPr>
        <p:spPr>
          <a:xfrm>
            <a:off x="5001234" y="5956024"/>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818ACBB-5B5B-42BC-2EA3-528D25B9C6AA}"/>
              </a:ext>
            </a:extLst>
          </p:cNvPr>
          <p:cNvSpPr/>
          <p:nvPr/>
        </p:nvSpPr>
        <p:spPr>
          <a:xfrm>
            <a:off x="2338813" y="4731027"/>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8D8269F-A1A1-EC16-AABD-45AC20DAE28C}"/>
              </a:ext>
            </a:extLst>
          </p:cNvPr>
          <p:cNvSpPr/>
          <p:nvPr/>
        </p:nvSpPr>
        <p:spPr>
          <a:xfrm>
            <a:off x="9644808" y="5079274"/>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9A2CFDA-E448-A708-FC4F-D9DAF7571FAB}"/>
              </a:ext>
            </a:extLst>
          </p:cNvPr>
          <p:cNvSpPr/>
          <p:nvPr/>
        </p:nvSpPr>
        <p:spPr>
          <a:xfrm>
            <a:off x="5196794" y="4370873"/>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6F30201-1321-4FCB-6BA0-C8B26EBCEE99}"/>
              </a:ext>
            </a:extLst>
          </p:cNvPr>
          <p:cNvSpPr/>
          <p:nvPr/>
        </p:nvSpPr>
        <p:spPr>
          <a:xfrm>
            <a:off x="7640426" y="4893780"/>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75A5169-318A-AB9A-06EF-382AF01E82C6}"/>
              </a:ext>
            </a:extLst>
          </p:cNvPr>
          <p:cNvSpPr/>
          <p:nvPr/>
        </p:nvSpPr>
        <p:spPr>
          <a:xfrm>
            <a:off x="9960924" y="5714896"/>
            <a:ext cx="477079" cy="477078"/>
          </a:xfrm>
          <a:prstGeom prst="ellipse">
            <a:avLst/>
          </a:prstGeom>
          <a:solidFill>
            <a:srgbClr val="0070C0"/>
          </a:solidFill>
          <a:ln>
            <a:solidFill>
              <a:srgbClr val="00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42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69B0-1DA0-4800-580F-0FF08364727C}"/>
              </a:ext>
            </a:extLst>
          </p:cNvPr>
          <p:cNvSpPr>
            <a:spLocks noGrp="1"/>
          </p:cNvSpPr>
          <p:nvPr>
            <p:ph type="title"/>
          </p:nvPr>
        </p:nvSpPr>
        <p:spPr/>
        <p:txBody>
          <a:bodyPr/>
          <a:lstStyle/>
          <a:p>
            <a:r>
              <a:rPr lang="en-US" dirty="0">
                <a:ea typeface="Calibri Light"/>
                <a:cs typeface="Calibri Light"/>
              </a:rPr>
              <a:t>Following Along in Fast Facts?</a:t>
            </a:r>
          </a:p>
        </p:txBody>
      </p:sp>
      <p:sp>
        <p:nvSpPr>
          <p:cNvPr id="9" name="Content Placeholder 2">
            <a:extLst>
              <a:ext uri="{FF2B5EF4-FFF2-40B4-BE49-F238E27FC236}">
                <a16:creationId xmlns:a16="http://schemas.microsoft.com/office/drawing/2014/main" id="{A0E6D33F-D29A-E035-333E-D1B8032F58B0}"/>
              </a:ext>
            </a:extLst>
          </p:cNvPr>
          <p:cNvSpPr txBox="1">
            <a:spLocks/>
          </p:cNvSpPr>
          <p:nvPr/>
        </p:nvSpPr>
        <p:spPr>
          <a:xfrm>
            <a:off x="1347235" y="1690688"/>
            <a:ext cx="597205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ea typeface="Calibri Light"/>
                <a:cs typeface="Calibri Light"/>
              </a:rPr>
              <a:t>Soils</a:t>
            </a:r>
            <a:r>
              <a:rPr lang="en-US" dirty="0">
                <a:ea typeface="Calibri Light"/>
                <a:cs typeface="Calibri"/>
              </a:rPr>
              <a:t>: </a:t>
            </a:r>
            <a:r>
              <a:rPr lang="en-US" dirty="0">
                <a:ea typeface="Calibri"/>
                <a:cs typeface="Calibri"/>
              </a:rPr>
              <a:t>Pages 9-12 in </a:t>
            </a:r>
            <a:r>
              <a:rPr lang="en-US" dirty="0">
                <a:ea typeface="Calibri"/>
                <a:cs typeface="Calibri"/>
                <a:hlinkClick r:id="rId3"/>
              </a:rPr>
              <a:t>Nutrient Management Fast Facts</a:t>
            </a:r>
            <a:endParaRPr lang="en-US" dirty="0">
              <a:ea typeface="Calibri"/>
              <a:cs typeface="Calibri"/>
            </a:endParaRPr>
          </a:p>
          <a:p>
            <a:pPr marL="0" indent="0">
              <a:buFont typeface="Arial" panose="020B0604020202020204" pitchFamily="34" charset="0"/>
              <a:buNone/>
            </a:pPr>
            <a:endParaRPr lang="en-US" dirty="0">
              <a:ea typeface="+mn-lt"/>
              <a:cs typeface="+mn-lt"/>
            </a:endParaRPr>
          </a:p>
        </p:txBody>
      </p:sp>
      <p:pic>
        <p:nvPicPr>
          <p:cNvPr id="10" name="Picture 9">
            <a:extLst>
              <a:ext uri="{FF2B5EF4-FFF2-40B4-BE49-F238E27FC236}">
                <a16:creationId xmlns:a16="http://schemas.microsoft.com/office/drawing/2014/main" id="{DB30834A-379F-1557-C964-0C5C9165C77F}"/>
              </a:ext>
            </a:extLst>
          </p:cNvPr>
          <p:cNvPicPr>
            <a:picLocks noChangeAspect="1"/>
          </p:cNvPicPr>
          <p:nvPr/>
        </p:nvPicPr>
        <p:blipFill>
          <a:blip r:embed="rId4"/>
          <a:stretch>
            <a:fillRect/>
          </a:stretch>
        </p:blipFill>
        <p:spPr>
          <a:xfrm>
            <a:off x="7756891" y="445754"/>
            <a:ext cx="3833813" cy="5000626"/>
          </a:xfrm>
          <a:prstGeom prst="rect">
            <a:avLst/>
          </a:prstGeom>
        </p:spPr>
      </p:pic>
      <p:pic>
        <p:nvPicPr>
          <p:cNvPr id="11" name="Picture 10" descr="A qr code on a white background&#10;&#10;Description automatically generated">
            <a:hlinkClick r:id="rId3"/>
            <a:extLst>
              <a:ext uri="{FF2B5EF4-FFF2-40B4-BE49-F238E27FC236}">
                <a16:creationId xmlns:a16="http://schemas.microsoft.com/office/drawing/2014/main" id="{4942BA58-18F9-5579-68C5-4FDE963AFE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spTree>
    <p:extLst>
      <p:ext uri="{BB962C8B-B14F-4D97-AF65-F5344CB8AC3E}">
        <p14:creationId xmlns:p14="http://schemas.microsoft.com/office/powerpoint/2010/main" val="332899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378B-089B-57C0-14D2-8A41E109B9C4}"/>
              </a:ext>
            </a:extLst>
          </p:cNvPr>
          <p:cNvSpPr>
            <a:spLocks noGrp="1"/>
          </p:cNvSpPr>
          <p:nvPr>
            <p:ph type="title"/>
          </p:nvPr>
        </p:nvSpPr>
        <p:spPr/>
        <p:txBody>
          <a:bodyPr/>
          <a:lstStyle/>
          <a:p>
            <a:r>
              <a:rPr lang="en-US" dirty="0"/>
              <a:t>Diffusion</a:t>
            </a:r>
          </a:p>
        </p:txBody>
      </p:sp>
      <p:sp>
        <p:nvSpPr>
          <p:cNvPr id="3" name="Text Placeholder 2">
            <a:extLst>
              <a:ext uri="{FF2B5EF4-FFF2-40B4-BE49-F238E27FC236}">
                <a16:creationId xmlns:a16="http://schemas.microsoft.com/office/drawing/2014/main" id="{69A8FFF0-A127-F8B1-295F-D1B510AD87F8}"/>
              </a:ext>
            </a:extLst>
          </p:cNvPr>
          <p:cNvSpPr>
            <a:spLocks noGrp="1"/>
          </p:cNvSpPr>
          <p:nvPr>
            <p:ph idx="1"/>
          </p:nvPr>
        </p:nvSpPr>
        <p:spPr/>
        <p:txBody>
          <a:bodyPr vert="horz" lIns="91440" tIns="45720" rIns="91440" bIns="45720" rtlCol="0" anchor="t">
            <a:normAutofit/>
          </a:bodyPr>
          <a:lstStyle/>
          <a:p>
            <a:r>
              <a:rPr lang="en-US" sz="3200" dirty="0">
                <a:ea typeface="Calibri"/>
                <a:cs typeface="Calibri"/>
              </a:rPr>
              <a:t>Nutrient uptake driven by concentration gradient</a:t>
            </a:r>
          </a:p>
          <a:p>
            <a:pPr lvl="1"/>
            <a:r>
              <a:rPr lang="en-US" sz="2800" dirty="0">
                <a:ea typeface="Calibri"/>
                <a:cs typeface="Calibri"/>
              </a:rPr>
              <a:t>Immobile nutrients primarily taken up by diffusion</a:t>
            </a:r>
          </a:p>
          <a:p>
            <a:pPr lvl="1"/>
            <a:r>
              <a:rPr lang="en-US" sz="2800" dirty="0">
                <a:ea typeface="Calibri"/>
                <a:cs typeface="Calibri"/>
              </a:rPr>
              <a:t>Phosphorus and potassium</a:t>
            </a:r>
          </a:p>
          <a:p>
            <a:pPr marL="457200" lvl="1" indent="0">
              <a:buNone/>
            </a:pPr>
            <a:endParaRPr lang="en-US" sz="1600" dirty="0">
              <a:ea typeface="Calibri"/>
              <a:cs typeface="Calibri"/>
            </a:endParaRPr>
          </a:p>
          <a:p>
            <a:pPr lvl="1"/>
            <a:endParaRPr lang="en-US" sz="1600" dirty="0">
              <a:ea typeface="Calibri"/>
              <a:cs typeface="Calibri"/>
            </a:endParaRPr>
          </a:p>
          <a:p>
            <a:pPr marL="0" indent="0">
              <a:buNone/>
            </a:pPr>
            <a:endParaRPr lang="en-US" dirty="0">
              <a:ea typeface="Calibri"/>
              <a:cs typeface="Calibri"/>
            </a:endParaRPr>
          </a:p>
          <a:p>
            <a:endParaRPr lang="en-US" dirty="0">
              <a:ea typeface="Calibri"/>
              <a:cs typeface="Calibri"/>
            </a:endParaRPr>
          </a:p>
        </p:txBody>
      </p:sp>
      <p:sp>
        <p:nvSpPr>
          <p:cNvPr id="4" name="Oval 3">
            <a:extLst>
              <a:ext uri="{FF2B5EF4-FFF2-40B4-BE49-F238E27FC236}">
                <a16:creationId xmlns:a16="http://schemas.microsoft.com/office/drawing/2014/main" id="{F9D116F4-FB76-9082-D3CE-341BDF7E93C5}"/>
              </a:ext>
            </a:extLst>
          </p:cNvPr>
          <p:cNvSpPr/>
          <p:nvPr/>
        </p:nvSpPr>
        <p:spPr>
          <a:xfrm>
            <a:off x="2610678" y="417443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F866D97-4B30-4C80-42D0-67B2618C0A40}"/>
              </a:ext>
            </a:extLst>
          </p:cNvPr>
          <p:cNvSpPr/>
          <p:nvPr/>
        </p:nvSpPr>
        <p:spPr>
          <a:xfrm>
            <a:off x="2337717" y="354640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3443D0-F8A4-340D-21EC-EDF37B6EA019}"/>
              </a:ext>
            </a:extLst>
          </p:cNvPr>
          <p:cNvSpPr/>
          <p:nvPr/>
        </p:nvSpPr>
        <p:spPr>
          <a:xfrm>
            <a:off x="3438938" y="371578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A3BAE-71FE-2B27-59A0-C2CE191A8B58}"/>
              </a:ext>
            </a:extLst>
          </p:cNvPr>
          <p:cNvSpPr/>
          <p:nvPr/>
        </p:nvSpPr>
        <p:spPr>
          <a:xfrm>
            <a:off x="3067878" y="463163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DBC0F5-A759-48F1-4ACB-D7DBD33BE4BE}"/>
              </a:ext>
            </a:extLst>
          </p:cNvPr>
          <p:cNvSpPr/>
          <p:nvPr/>
        </p:nvSpPr>
        <p:spPr>
          <a:xfrm>
            <a:off x="2610678" y="516593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6D0AAB-0C0F-F54D-6991-A1EC21B90A9F}"/>
              </a:ext>
            </a:extLst>
          </p:cNvPr>
          <p:cNvSpPr/>
          <p:nvPr/>
        </p:nvSpPr>
        <p:spPr>
          <a:xfrm>
            <a:off x="3829878" y="4393096"/>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589293-85A5-AF07-7F50-419BDCC00068}"/>
              </a:ext>
            </a:extLst>
          </p:cNvPr>
          <p:cNvSpPr/>
          <p:nvPr/>
        </p:nvSpPr>
        <p:spPr>
          <a:xfrm>
            <a:off x="3525078" y="508883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F09CA4-834C-D0AA-158C-B03D7B938DF1}"/>
              </a:ext>
            </a:extLst>
          </p:cNvPr>
          <p:cNvSpPr/>
          <p:nvPr/>
        </p:nvSpPr>
        <p:spPr>
          <a:xfrm>
            <a:off x="4459357" y="4969566"/>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794CC9-FD17-2F58-17F0-D7862A5DD6D5}"/>
              </a:ext>
            </a:extLst>
          </p:cNvPr>
          <p:cNvSpPr/>
          <p:nvPr/>
        </p:nvSpPr>
        <p:spPr>
          <a:xfrm>
            <a:off x="2643808" y="580203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C33660-4549-5F68-8F65-B738E19C14F0}"/>
              </a:ext>
            </a:extLst>
          </p:cNvPr>
          <p:cNvSpPr/>
          <p:nvPr/>
        </p:nvSpPr>
        <p:spPr>
          <a:xfrm>
            <a:off x="1782418" y="464433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A78250-69FF-C107-35E8-DD18BF1BFD0E}"/>
              </a:ext>
            </a:extLst>
          </p:cNvPr>
          <p:cNvSpPr/>
          <p:nvPr/>
        </p:nvSpPr>
        <p:spPr>
          <a:xfrm>
            <a:off x="4528199" y="569988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68A020-1DD8-B295-325B-EF106A40B650}"/>
              </a:ext>
            </a:extLst>
          </p:cNvPr>
          <p:cNvSpPr/>
          <p:nvPr/>
        </p:nvSpPr>
        <p:spPr>
          <a:xfrm>
            <a:off x="3438938" y="5834339"/>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8B59F4-6F07-EB4D-C377-8BB5A5F1CB77}"/>
              </a:ext>
            </a:extLst>
          </p:cNvPr>
          <p:cNvSpPr/>
          <p:nvPr/>
        </p:nvSpPr>
        <p:spPr>
          <a:xfrm>
            <a:off x="4528198" y="3784946"/>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6A86DA-8EDF-8623-CF8D-9202396AAB83}"/>
              </a:ext>
            </a:extLst>
          </p:cNvPr>
          <p:cNvSpPr/>
          <p:nvPr/>
        </p:nvSpPr>
        <p:spPr>
          <a:xfrm>
            <a:off x="8037445" y="369832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407374-5FCB-4F13-BCA3-448F7862F1CA}"/>
              </a:ext>
            </a:extLst>
          </p:cNvPr>
          <p:cNvSpPr/>
          <p:nvPr/>
        </p:nvSpPr>
        <p:spPr>
          <a:xfrm>
            <a:off x="9854283" y="3226422"/>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AAE490-7DE2-DAEB-3EA3-290A35B059E0}"/>
              </a:ext>
            </a:extLst>
          </p:cNvPr>
          <p:cNvSpPr/>
          <p:nvPr/>
        </p:nvSpPr>
        <p:spPr>
          <a:xfrm>
            <a:off x="8063952" y="531267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F948811-0AB4-516E-B5C1-282C188AE5DD}"/>
              </a:ext>
            </a:extLst>
          </p:cNvPr>
          <p:cNvSpPr/>
          <p:nvPr/>
        </p:nvSpPr>
        <p:spPr>
          <a:xfrm>
            <a:off x="10092822" y="461175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05A334-F993-F88A-ACE9-E29F5361634C}"/>
              </a:ext>
            </a:extLst>
          </p:cNvPr>
          <p:cNvSpPr/>
          <p:nvPr/>
        </p:nvSpPr>
        <p:spPr>
          <a:xfrm>
            <a:off x="6440704" y="3048000"/>
            <a:ext cx="136422" cy="365759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AB1F5328-1C76-E093-CBFC-3F9B187019D0}"/>
              </a:ext>
            </a:extLst>
          </p:cNvPr>
          <p:cNvSpPr/>
          <p:nvPr/>
        </p:nvSpPr>
        <p:spPr>
          <a:xfrm>
            <a:off x="5761616" y="4228411"/>
            <a:ext cx="1903796" cy="735496"/>
          </a:xfrm>
          <a:prstGeom prst="rightArrow">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6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378B-089B-57C0-14D2-8A41E109B9C4}"/>
              </a:ext>
            </a:extLst>
          </p:cNvPr>
          <p:cNvSpPr>
            <a:spLocks noGrp="1"/>
          </p:cNvSpPr>
          <p:nvPr>
            <p:ph type="title"/>
          </p:nvPr>
        </p:nvSpPr>
        <p:spPr/>
        <p:txBody>
          <a:bodyPr/>
          <a:lstStyle/>
          <a:p>
            <a:r>
              <a:rPr lang="en-US" dirty="0"/>
              <a:t>Root Interception</a:t>
            </a:r>
          </a:p>
        </p:txBody>
      </p:sp>
      <p:sp>
        <p:nvSpPr>
          <p:cNvPr id="3" name="Text Placeholder 2">
            <a:extLst>
              <a:ext uri="{FF2B5EF4-FFF2-40B4-BE49-F238E27FC236}">
                <a16:creationId xmlns:a16="http://schemas.microsoft.com/office/drawing/2014/main" id="{69A8FFF0-A127-F8B1-295F-D1B510AD87F8}"/>
              </a:ext>
            </a:extLst>
          </p:cNvPr>
          <p:cNvSpPr>
            <a:spLocks noGrp="1"/>
          </p:cNvSpPr>
          <p:nvPr>
            <p:ph idx="1"/>
          </p:nvPr>
        </p:nvSpPr>
        <p:spPr/>
        <p:txBody>
          <a:bodyPr vert="horz" lIns="91440" tIns="45720" rIns="91440" bIns="45720" rtlCol="0" anchor="t">
            <a:normAutofit/>
          </a:bodyPr>
          <a:lstStyle/>
          <a:p>
            <a:r>
              <a:rPr lang="en-US" sz="3200" dirty="0">
                <a:ea typeface="Calibri"/>
                <a:cs typeface="Calibri"/>
              </a:rPr>
              <a:t>Root is in contact with nutrient and taken up</a:t>
            </a:r>
          </a:p>
          <a:p>
            <a:r>
              <a:rPr lang="en-US" sz="3200" dirty="0">
                <a:ea typeface="Calibri"/>
                <a:cs typeface="Calibri"/>
              </a:rPr>
              <a:t>Affected by soil properties that impact root/root size</a:t>
            </a:r>
          </a:p>
          <a:p>
            <a:pPr lvl="1"/>
            <a:r>
              <a:rPr lang="en-US" sz="2800" dirty="0">
                <a:ea typeface="Calibri"/>
                <a:cs typeface="Calibri"/>
              </a:rPr>
              <a:t>Soil compaction, porosity, and soil moisture content</a:t>
            </a:r>
          </a:p>
          <a:p>
            <a:pPr lvl="1"/>
            <a:r>
              <a:rPr lang="en-US" sz="2800" dirty="0">
                <a:ea typeface="Calibri"/>
                <a:cs typeface="Calibri"/>
              </a:rPr>
              <a:t>Amount of soil exploited by the root system</a:t>
            </a:r>
          </a:p>
          <a:p>
            <a:pPr lvl="1"/>
            <a:r>
              <a:rPr lang="en-US" sz="2800" dirty="0">
                <a:ea typeface="Calibri"/>
                <a:cs typeface="Calibri"/>
              </a:rPr>
              <a:t>Root insect or disease pressure</a:t>
            </a:r>
            <a:endParaRPr lang="en-US" sz="1600" dirty="0">
              <a:ea typeface="Calibri"/>
              <a:cs typeface="Calibri"/>
            </a:endParaRPr>
          </a:p>
          <a:p>
            <a:pPr lvl="1"/>
            <a:endParaRPr lang="en-US" sz="1600" dirty="0">
              <a:ea typeface="Calibri"/>
              <a:cs typeface="Calibri"/>
            </a:endParaRPr>
          </a:p>
          <a:p>
            <a:pPr marL="0" indent="0">
              <a:buNone/>
            </a:pPr>
            <a:endParaRPr lang="en-US" dirty="0">
              <a:ea typeface="Calibri"/>
              <a:cs typeface="Calibri"/>
            </a:endParaRPr>
          </a:p>
          <a:p>
            <a:endParaRPr lang="en-US" dirty="0">
              <a:ea typeface="Calibri"/>
              <a:cs typeface="Calibri"/>
            </a:endParaRPr>
          </a:p>
        </p:txBody>
      </p:sp>
      <p:sp>
        <p:nvSpPr>
          <p:cNvPr id="4" name="Oval 3">
            <a:extLst>
              <a:ext uri="{FF2B5EF4-FFF2-40B4-BE49-F238E27FC236}">
                <a16:creationId xmlns:a16="http://schemas.microsoft.com/office/drawing/2014/main" id="{526B1A23-3BBE-59EE-109D-0C812A40402D}"/>
              </a:ext>
            </a:extLst>
          </p:cNvPr>
          <p:cNvSpPr/>
          <p:nvPr/>
        </p:nvSpPr>
        <p:spPr>
          <a:xfrm>
            <a:off x="7691636" y="581770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8D42B4-D43C-F39D-0601-8BDB5ADF6CCA}"/>
              </a:ext>
            </a:extLst>
          </p:cNvPr>
          <p:cNvSpPr/>
          <p:nvPr/>
        </p:nvSpPr>
        <p:spPr>
          <a:xfrm>
            <a:off x="5905463" y="4275763"/>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B1E3776-457F-8A17-F13C-B22850D2301A}"/>
              </a:ext>
            </a:extLst>
          </p:cNvPr>
          <p:cNvSpPr/>
          <p:nvPr/>
        </p:nvSpPr>
        <p:spPr>
          <a:xfrm>
            <a:off x="5905462" y="4811508"/>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86D76B9-BD13-643F-A310-8A30A601B402}"/>
              </a:ext>
            </a:extLst>
          </p:cNvPr>
          <p:cNvSpPr/>
          <p:nvPr/>
        </p:nvSpPr>
        <p:spPr>
          <a:xfrm>
            <a:off x="6703195" y="4435445"/>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E71CBE-B1F5-5D2B-1B30-1EF33B02E2AC}"/>
              </a:ext>
            </a:extLst>
          </p:cNvPr>
          <p:cNvSpPr/>
          <p:nvPr/>
        </p:nvSpPr>
        <p:spPr>
          <a:xfrm>
            <a:off x="5905461" y="5644702"/>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1C5369E-EB1B-1E16-01E7-51149DF9721A}"/>
              </a:ext>
            </a:extLst>
          </p:cNvPr>
          <p:cNvSpPr/>
          <p:nvPr/>
        </p:nvSpPr>
        <p:spPr>
          <a:xfrm>
            <a:off x="6640447" y="6202742"/>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FBF693-0B45-A370-6B21-FEA90EF403FC}"/>
              </a:ext>
            </a:extLst>
          </p:cNvPr>
          <p:cNvSpPr/>
          <p:nvPr/>
        </p:nvSpPr>
        <p:spPr>
          <a:xfrm>
            <a:off x="7679044" y="4810059"/>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B087F0-0E31-45CB-6733-48F839C75970}"/>
              </a:ext>
            </a:extLst>
          </p:cNvPr>
          <p:cNvSpPr/>
          <p:nvPr/>
        </p:nvSpPr>
        <p:spPr>
          <a:xfrm flipH="1">
            <a:off x="6394985" y="4262024"/>
            <a:ext cx="45719" cy="24435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6CBF11C2-7F7E-7170-1B3E-61B74936ACEA}"/>
              </a:ext>
            </a:extLst>
          </p:cNvPr>
          <p:cNvSpPr/>
          <p:nvPr/>
        </p:nvSpPr>
        <p:spPr>
          <a:xfrm>
            <a:off x="5751297" y="5088835"/>
            <a:ext cx="1903796" cy="735496"/>
          </a:xfrm>
          <a:prstGeom prst="rightArrow">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20B789-A14B-A158-AC7A-CEC52D95C59C}"/>
              </a:ext>
            </a:extLst>
          </p:cNvPr>
          <p:cNvSpPr/>
          <p:nvPr/>
        </p:nvSpPr>
        <p:spPr>
          <a:xfrm>
            <a:off x="5913705" y="6168607"/>
            <a:ext cx="477079" cy="477078"/>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12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903D-A31D-9873-6289-50677D19FC5C}"/>
              </a:ext>
            </a:extLst>
          </p:cNvPr>
          <p:cNvSpPr>
            <a:spLocks noGrp="1"/>
          </p:cNvSpPr>
          <p:nvPr>
            <p:ph type="title"/>
          </p:nvPr>
        </p:nvSpPr>
        <p:spPr/>
        <p:txBody>
          <a:bodyPr>
            <a:normAutofit fontScale="90000"/>
          </a:bodyPr>
          <a:lstStyle/>
          <a:p>
            <a:r>
              <a:rPr lang="en-US" dirty="0"/>
              <a:t>Factors Impacting Nutrient Uptake</a:t>
            </a:r>
          </a:p>
        </p:txBody>
      </p:sp>
      <p:sp>
        <p:nvSpPr>
          <p:cNvPr id="5" name="Text Placeholder 4">
            <a:extLst>
              <a:ext uri="{FF2B5EF4-FFF2-40B4-BE49-F238E27FC236}">
                <a16:creationId xmlns:a16="http://schemas.microsoft.com/office/drawing/2014/main" id="{00F75E0B-6E52-69CC-1AE7-11BEEFFCDB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814362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3F17-6BA0-3887-5089-08921DACD526}"/>
              </a:ext>
            </a:extLst>
          </p:cNvPr>
          <p:cNvSpPr>
            <a:spLocks noGrp="1"/>
          </p:cNvSpPr>
          <p:nvPr>
            <p:ph type="title"/>
          </p:nvPr>
        </p:nvSpPr>
        <p:spPr/>
        <p:txBody>
          <a:bodyPr/>
          <a:lstStyle/>
          <a:p>
            <a:r>
              <a:rPr lang="en-US" dirty="0"/>
              <a:t>Plant Root</a:t>
            </a:r>
          </a:p>
        </p:txBody>
      </p:sp>
      <p:sp>
        <p:nvSpPr>
          <p:cNvPr id="3" name="Text Placeholder 2">
            <a:extLst>
              <a:ext uri="{FF2B5EF4-FFF2-40B4-BE49-F238E27FC236}">
                <a16:creationId xmlns:a16="http://schemas.microsoft.com/office/drawing/2014/main" id="{D665BA3D-7483-EFBC-476F-325166B310A0}"/>
              </a:ext>
            </a:extLst>
          </p:cNvPr>
          <p:cNvSpPr>
            <a:spLocks noGrp="1"/>
          </p:cNvSpPr>
          <p:nvPr>
            <p:ph idx="1"/>
          </p:nvPr>
        </p:nvSpPr>
        <p:spPr/>
        <p:txBody>
          <a:bodyPr vert="horz" lIns="91440" tIns="45720" rIns="91440" bIns="45720" rtlCol="0" anchor="t">
            <a:normAutofit/>
          </a:bodyPr>
          <a:lstStyle/>
          <a:p>
            <a:r>
              <a:rPr lang="en-US" sz="2400" dirty="0">
                <a:ea typeface="Calibri"/>
                <a:cs typeface="Calibri"/>
              </a:rPr>
              <a:t>Anything that impacts root length, density, and root hair production will impact nutrient uptake</a:t>
            </a:r>
          </a:p>
          <a:p>
            <a:r>
              <a:rPr lang="en-US" sz="2400" dirty="0">
                <a:ea typeface="Calibri"/>
                <a:cs typeface="Calibri"/>
              </a:rPr>
              <a:t>Can result in a plant becoming nutrient deficient even when soil nutrient levels are adequate</a:t>
            </a:r>
          </a:p>
          <a:p>
            <a:r>
              <a:rPr lang="en-US" sz="2400" dirty="0">
                <a:ea typeface="Calibri"/>
                <a:cs typeface="Calibri"/>
              </a:rPr>
              <a:t>Soil and plant condition issues such as compaction, excess soil salts, root pruning insects or disease can decrease root growth and nutrient uptake.</a:t>
            </a:r>
          </a:p>
          <a:p>
            <a:pPr marL="0" indent="0">
              <a:buNone/>
            </a:pPr>
            <a:endParaRPr lang="en-US" dirty="0">
              <a:ea typeface="Calibri"/>
              <a:cs typeface="Calibri"/>
            </a:endParaRPr>
          </a:p>
        </p:txBody>
      </p:sp>
      <p:pic>
        <p:nvPicPr>
          <p:cNvPr id="1028" name="Picture 4" descr=" ">
            <a:extLst>
              <a:ext uri="{FF2B5EF4-FFF2-40B4-BE49-F238E27FC236}">
                <a16:creationId xmlns:a16="http://schemas.microsoft.com/office/drawing/2014/main" id="{EE7D3DA0-548F-9886-EED9-B2B2017B21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01720" y="4161184"/>
            <a:ext cx="7486306" cy="2150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4FE19F-34C9-1051-9873-5908A21F558D}"/>
              </a:ext>
            </a:extLst>
          </p:cNvPr>
          <p:cNvSpPr txBox="1"/>
          <p:nvPr/>
        </p:nvSpPr>
        <p:spPr>
          <a:xfrm>
            <a:off x="1236496" y="4774877"/>
            <a:ext cx="2261667" cy="923330"/>
          </a:xfrm>
          <a:prstGeom prst="rect">
            <a:avLst/>
          </a:prstGeom>
          <a:noFill/>
        </p:spPr>
        <p:txBody>
          <a:bodyPr wrap="square" rtlCol="0">
            <a:spAutoFit/>
          </a:bodyPr>
          <a:lstStyle/>
          <a:p>
            <a:pPr algn="ctr"/>
            <a:r>
              <a:rPr lang="en-US" dirty="0"/>
              <a:t>Varying Degrees of Corn Rootworm Damage</a:t>
            </a:r>
          </a:p>
        </p:txBody>
      </p:sp>
      <p:sp>
        <p:nvSpPr>
          <p:cNvPr id="5" name="TextBox 4">
            <a:extLst>
              <a:ext uri="{FF2B5EF4-FFF2-40B4-BE49-F238E27FC236}">
                <a16:creationId xmlns:a16="http://schemas.microsoft.com/office/drawing/2014/main" id="{DDA11E25-A626-3218-0BD3-F1870340D6B9}"/>
              </a:ext>
            </a:extLst>
          </p:cNvPr>
          <p:cNvSpPr txBox="1"/>
          <p:nvPr/>
        </p:nvSpPr>
        <p:spPr>
          <a:xfrm>
            <a:off x="730867" y="6311900"/>
            <a:ext cx="9650917" cy="369332"/>
          </a:xfrm>
          <a:prstGeom prst="rect">
            <a:avLst/>
          </a:prstGeom>
          <a:noFill/>
        </p:spPr>
        <p:txBody>
          <a:bodyPr wrap="square" rtlCol="0">
            <a:spAutoFit/>
          </a:bodyPr>
          <a:lstStyle/>
          <a:p>
            <a:r>
              <a:rPr lang="en-US" sz="900" b="0" i="0" dirty="0">
                <a:solidFill>
                  <a:schemeClr val="bg2">
                    <a:lumMod val="75000"/>
                  </a:schemeClr>
                </a:solidFill>
                <a:effectLst/>
                <a:highlight>
                  <a:srgbClr val="FFFFFF"/>
                </a:highlight>
                <a:latin typeface="Helvetica Neue" panose="02000503000000020004" pitchFamily="2" charset="0"/>
              </a:rPr>
              <a:t>Source: Tinsley, N.A., Estes, R.E. and Gray, M.E. 2012. Validation of a nested error component model to estimate damage caused by corn rootworm larvae. Journal of Applied Entomology. DOI:10.1111/j.1439-0418.2012.01776.x</a:t>
            </a:r>
            <a:endParaRPr lang="en-US" sz="900" dirty="0">
              <a:solidFill>
                <a:schemeClr val="bg2">
                  <a:lumMod val="75000"/>
                </a:schemeClr>
              </a:solidFill>
            </a:endParaRPr>
          </a:p>
        </p:txBody>
      </p:sp>
    </p:spTree>
    <p:extLst>
      <p:ext uri="{BB962C8B-B14F-4D97-AF65-F5344CB8AC3E}">
        <p14:creationId xmlns:p14="http://schemas.microsoft.com/office/powerpoint/2010/main" val="424431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3F17-6BA0-3887-5089-08921DACD526}"/>
              </a:ext>
            </a:extLst>
          </p:cNvPr>
          <p:cNvSpPr>
            <a:spLocks noGrp="1"/>
          </p:cNvSpPr>
          <p:nvPr>
            <p:ph type="title"/>
          </p:nvPr>
        </p:nvSpPr>
        <p:spPr/>
        <p:txBody>
          <a:bodyPr/>
          <a:lstStyle/>
          <a:p>
            <a:r>
              <a:rPr lang="en-US" dirty="0"/>
              <a:t>Symbiotic Mycorrhizal Fungi</a:t>
            </a:r>
          </a:p>
        </p:txBody>
      </p:sp>
      <p:sp>
        <p:nvSpPr>
          <p:cNvPr id="3" name="Text Placeholder 2">
            <a:extLst>
              <a:ext uri="{FF2B5EF4-FFF2-40B4-BE49-F238E27FC236}">
                <a16:creationId xmlns:a16="http://schemas.microsoft.com/office/drawing/2014/main" id="{D665BA3D-7483-EFBC-476F-325166B310A0}"/>
              </a:ext>
            </a:extLst>
          </p:cNvPr>
          <p:cNvSpPr>
            <a:spLocks noGrp="1"/>
          </p:cNvSpPr>
          <p:nvPr>
            <p:ph idx="1"/>
          </p:nvPr>
        </p:nvSpPr>
        <p:spPr>
          <a:xfrm>
            <a:off x="1236497" y="1825625"/>
            <a:ext cx="5919678" cy="4351338"/>
          </a:xfrm>
        </p:spPr>
        <p:txBody>
          <a:bodyPr vert="horz" lIns="91440" tIns="45720" rIns="91440" bIns="45720" rtlCol="0" anchor="t">
            <a:normAutofit/>
          </a:bodyPr>
          <a:lstStyle/>
          <a:p>
            <a:r>
              <a:rPr lang="en-US" sz="2400" dirty="0">
                <a:ea typeface="Calibri"/>
                <a:cs typeface="Calibri"/>
              </a:rPr>
              <a:t>Symbiotic mycorrhizal fungi aid most plants with nutrient and water uptake.</a:t>
            </a:r>
          </a:p>
          <a:p>
            <a:r>
              <a:rPr lang="en-US" sz="2400" dirty="0">
                <a:ea typeface="Calibri"/>
                <a:cs typeface="Calibri"/>
              </a:rPr>
              <a:t>Fungal hyphae infects the plant root and then grows into the soil matrix, increasing the volume of soil explored by the plant root system. </a:t>
            </a:r>
          </a:p>
          <a:p>
            <a:r>
              <a:rPr lang="en-US" sz="2400" dirty="0">
                <a:ea typeface="Calibri"/>
                <a:cs typeface="Calibri"/>
              </a:rPr>
              <a:t>Suppression of mycorrhizal infections may negatively affect nutrient uptake.</a:t>
            </a:r>
          </a:p>
          <a:p>
            <a:endParaRPr lang="en-US" dirty="0">
              <a:ea typeface="Calibri"/>
              <a:cs typeface="Calibri"/>
            </a:endParaRPr>
          </a:p>
        </p:txBody>
      </p:sp>
      <p:pic>
        <p:nvPicPr>
          <p:cNvPr id="2050" name="Picture 2" descr="Graphic of a plant root with mycorrhizae fungus hyphae.">
            <a:extLst>
              <a:ext uri="{FF2B5EF4-FFF2-40B4-BE49-F238E27FC236}">
                <a16:creationId xmlns:a16="http://schemas.microsoft.com/office/drawing/2014/main" id="{C1E9950C-8A91-C6E8-7AA0-B9F5B0B202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6175" y="1590261"/>
            <a:ext cx="4134741" cy="41280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D80CED-CB43-02BA-C0C7-5D5F48A2D61F}"/>
              </a:ext>
            </a:extLst>
          </p:cNvPr>
          <p:cNvSpPr txBox="1"/>
          <p:nvPr/>
        </p:nvSpPr>
        <p:spPr>
          <a:xfrm>
            <a:off x="7580244" y="5789538"/>
            <a:ext cx="3470468" cy="523220"/>
          </a:xfrm>
          <a:prstGeom prst="rect">
            <a:avLst/>
          </a:prstGeom>
          <a:noFill/>
        </p:spPr>
        <p:txBody>
          <a:bodyPr wrap="square" rtlCol="0">
            <a:spAutoFit/>
          </a:bodyPr>
          <a:lstStyle/>
          <a:p>
            <a:r>
              <a:rPr lang="en-US" sz="1400" dirty="0">
                <a:solidFill>
                  <a:schemeClr val="bg2">
                    <a:lumMod val="75000"/>
                  </a:schemeClr>
                </a:solidFill>
              </a:rPr>
              <a:t>https://</a:t>
            </a:r>
            <a:r>
              <a:rPr lang="en-US" sz="1400" dirty="0" err="1">
                <a:solidFill>
                  <a:schemeClr val="bg2">
                    <a:lumMod val="75000"/>
                  </a:schemeClr>
                </a:solidFill>
              </a:rPr>
              <a:t>www.cropscience.bayer.us</a:t>
            </a:r>
            <a:r>
              <a:rPr lang="en-US" sz="1400" dirty="0">
                <a:solidFill>
                  <a:schemeClr val="bg2">
                    <a:lumMod val="75000"/>
                  </a:schemeClr>
                </a:solidFill>
              </a:rPr>
              <a:t>/articles/</a:t>
            </a:r>
            <a:r>
              <a:rPr lang="en-US" sz="1400" dirty="0" err="1">
                <a:solidFill>
                  <a:schemeClr val="bg2">
                    <a:lumMod val="75000"/>
                  </a:schemeClr>
                </a:solidFill>
              </a:rPr>
              <a:t>bayer</a:t>
            </a:r>
            <a:r>
              <a:rPr lang="en-US" sz="1400" dirty="0">
                <a:solidFill>
                  <a:schemeClr val="bg2">
                    <a:lumMod val="75000"/>
                  </a:schemeClr>
                </a:solidFill>
              </a:rPr>
              <a:t>/benefits-mycorrhizae-fungi</a:t>
            </a:r>
          </a:p>
        </p:txBody>
      </p:sp>
    </p:spTree>
    <p:extLst>
      <p:ext uri="{BB962C8B-B14F-4D97-AF65-F5344CB8AC3E}">
        <p14:creationId xmlns:p14="http://schemas.microsoft.com/office/powerpoint/2010/main" val="118765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3F17-6BA0-3887-5089-08921DACD526}"/>
              </a:ext>
            </a:extLst>
          </p:cNvPr>
          <p:cNvSpPr>
            <a:spLocks noGrp="1"/>
          </p:cNvSpPr>
          <p:nvPr>
            <p:ph type="title"/>
          </p:nvPr>
        </p:nvSpPr>
        <p:spPr/>
        <p:txBody>
          <a:bodyPr/>
          <a:lstStyle/>
          <a:p>
            <a:r>
              <a:rPr lang="en-US" dirty="0"/>
              <a:t>Weather/Growing Conditions</a:t>
            </a:r>
          </a:p>
        </p:txBody>
      </p:sp>
      <p:sp>
        <p:nvSpPr>
          <p:cNvPr id="3" name="Text Placeholder 2">
            <a:extLst>
              <a:ext uri="{FF2B5EF4-FFF2-40B4-BE49-F238E27FC236}">
                <a16:creationId xmlns:a16="http://schemas.microsoft.com/office/drawing/2014/main" id="{D665BA3D-7483-EFBC-476F-325166B310A0}"/>
              </a:ext>
            </a:extLst>
          </p:cNvPr>
          <p:cNvSpPr>
            <a:spLocks noGrp="1"/>
          </p:cNvSpPr>
          <p:nvPr>
            <p:ph idx="1"/>
          </p:nvPr>
        </p:nvSpPr>
        <p:spPr/>
        <p:txBody>
          <a:bodyPr vert="horz" lIns="91440" tIns="45720" rIns="91440" bIns="45720" rtlCol="0" anchor="t">
            <a:normAutofit/>
          </a:bodyPr>
          <a:lstStyle/>
          <a:p>
            <a:r>
              <a:rPr lang="en-US" dirty="0">
                <a:ea typeface="Calibri"/>
                <a:cs typeface="Calibri"/>
              </a:rPr>
              <a:t>Weather conditions that suppress root growth (cool, wet conditions) or plant uptake of water (extreme humidity or drought) can result in a plant becoming nutrient deficient due to a suppressed nutrient uptake.</a:t>
            </a:r>
          </a:p>
          <a:p>
            <a:pPr marL="0" indent="0">
              <a:buNone/>
            </a:pPr>
            <a:endParaRPr lang="en-US" dirty="0">
              <a:ea typeface="Calibri"/>
              <a:cs typeface="Calibri"/>
            </a:endParaRPr>
          </a:p>
        </p:txBody>
      </p:sp>
      <p:pic>
        <p:nvPicPr>
          <p:cNvPr id="6" name="Picture 5" descr="A field of corn growing&#10;&#10;Description automatically generated">
            <a:extLst>
              <a:ext uri="{FF2B5EF4-FFF2-40B4-BE49-F238E27FC236}">
                <a16:creationId xmlns:a16="http://schemas.microsoft.com/office/drawing/2014/main" id="{177781B3-C625-F48D-C2A5-C4FE55384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5300" y="3429000"/>
            <a:ext cx="4740839" cy="3146386"/>
          </a:xfrm>
          <a:prstGeom prst="rect">
            <a:avLst/>
          </a:prstGeom>
        </p:spPr>
      </p:pic>
    </p:spTree>
    <p:extLst>
      <p:ext uri="{BB962C8B-B14F-4D97-AF65-F5344CB8AC3E}">
        <p14:creationId xmlns:p14="http://schemas.microsoft.com/office/powerpoint/2010/main" val="1811139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C57-1E80-BDF6-D7DC-D69A5CD1E966}"/>
              </a:ext>
            </a:extLst>
          </p:cNvPr>
          <p:cNvSpPr>
            <a:spLocks noGrp="1"/>
          </p:cNvSpPr>
          <p:nvPr>
            <p:ph type="title"/>
          </p:nvPr>
        </p:nvSpPr>
        <p:spPr/>
        <p:txBody>
          <a:bodyPr/>
          <a:lstStyle/>
          <a:p>
            <a:r>
              <a:rPr lang="en-US" dirty="0"/>
              <a:t>Fertilizer Application Placement</a:t>
            </a:r>
          </a:p>
        </p:txBody>
      </p:sp>
      <p:sp>
        <p:nvSpPr>
          <p:cNvPr id="5" name="Text Placeholder 4">
            <a:extLst>
              <a:ext uri="{FF2B5EF4-FFF2-40B4-BE49-F238E27FC236}">
                <a16:creationId xmlns:a16="http://schemas.microsoft.com/office/drawing/2014/main" id="{840BF9E4-F352-C4EA-83A3-976ECDEE79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19226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6EE6E2-7472-ACE1-8E40-D95769026D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2716" y="2421972"/>
            <a:ext cx="5949240" cy="3541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A51309-2BBA-9B8A-22EC-D28A55E371FE}"/>
              </a:ext>
            </a:extLst>
          </p:cNvPr>
          <p:cNvSpPr>
            <a:spLocks noGrp="1"/>
          </p:cNvSpPr>
          <p:nvPr>
            <p:ph type="title"/>
          </p:nvPr>
        </p:nvSpPr>
        <p:spPr/>
        <p:txBody>
          <a:bodyPr/>
          <a:lstStyle/>
          <a:p>
            <a:r>
              <a:rPr lang="en-US" dirty="0"/>
              <a:t>Placement of Immobile Nutrients</a:t>
            </a:r>
          </a:p>
        </p:txBody>
      </p:sp>
      <p:sp>
        <p:nvSpPr>
          <p:cNvPr id="3" name="Text Placeholder 2">
            <a:extLst>
              <a:ext uri="{FF2B5EF4-FFF2-40B4-BE49-F238E27FC236}">
                <a16:creationId xmlns:a16="http://schemas.microsoft.com/office/drawing/2014/main" id="{984CBF79-80D8-170F-4280-C3A369A1D425}"/>
              </a:ext>
            </a:extLst>
          </p:cNvPr>
          <p:cNvSpPr>
            <a:spLocks noGrp="1"/>
          </p:cNvSpPr>
          <p:nvPr>
            <p:ph idx="1"/>
          </p:nvPr>
        </p:nvSpPr>
        <p:spPr>
          <a:xfrm>
            <a:off x="1236497" y="1825625"/>
            <a:ext cx="6396756" cy="4351338"/>
          </a:xfrm>
        </p:spPr>
        <p:txBody>
          <a:bodyPr vert="horz" lIns="91440" tIns="45720" rIns="91440" bIns="45720" rtlCol="0" anchor="t">
            <a:normAutofit/>
          </a:bodyPr>
          <a:lstStyle/>
          <a:p>
            <a:r>
              <a:rPr lang="en-US" dirty="0">
                <a:ea typeface="Calibri"/>
                <a:cs typeface="Calibri"/>
              </a:rPr>
              <a:t>Placing nutrient like P and K near the plant’s root system may enhance uptake, especially in low testing soils</a:t>
            </a:r>
          </a:p>
          <a:p>
            <a:r>
              <a:rPr lang="en-US" dirty="0">
                <a:ea typeface="Calibri"/>
                <a:cs typeface="Calibri"/>
              </a:rPr>
              <a:t>Nutrient placement techniques</a:t>
            </a:r>
          </a:p>
          <a:p>
            <a:pPr lvl="1"/>
            <a:r>
              <a:rPr lang="en-US" sz="2000" dirty="0">
                <a:ea typeface="Calibri"/>
                <a:cs typeface="Calibri"/>
              </a:rPr>
              <a:t>deep banding, </a:t>
            </a:r>
          </a:p>
          <a:p>
            <a:pPr lvl="1"/>
            <a:r>
              <a:rPr lang="en-US" sz="2000" dirty="0">
                <a:ea typeface="Calibri"/>
                <a:cs typeface="Calibri"/>
              </a:rPr>
              <a:t>2x2 starter fertilizer applications, </a:t>
            </a:r>
          </a:p>
          <a:p>
            <a:pPr lvl="1"/>
            <a:r>
              <a:rPr lang="en-US" sz="2000" dirty="0">
                <a:ea typeface="Calibri"/>
                <a:cs typeface="Calibri"/>
              </a:rPr>
              <a:t>Y-drop applications, and/or </a:t>
            </a:r>
          </a:p>
          <a:p>
            <a:pPr lvl="1"/>
            <a:r>
              <a:rPr lang="en-US" sz="2000" dirty="0">
                <a:ea typeface="Calibri"/>
                <a:cs typeface="Calibri"/>
              </a:rPr>
              <a:t>foliar applications (less preferable for P &amp; K)</a:t>
            </a:r>
          </a:p>
          <a:p>
            <a:endParaRPr lang="en-US" dirty="0">
              <a:ea typeface="Calibri"/>
              <a:cs typeface="Calibri"/>
            </a:endParaRPr>
          </a:p>
        </p:txBody>
      </p:sp>
      <p:sp>
        <p:nvSpPr>
          <p:cNvPr id="4" name="TextBox 3">
            <a:extLst>
              <a:ext uri="{FF2B5EF4-FFF2-40B4-BE49-F238E27FC236}">
                <a16:creationId xmlns:a16="http://schemas.microsoft.com/office/drawing/2014/main" id="{79259977-717D-D98A-1A42-DBE61BC63AEA}"/>
              </a:ext>
            </a:extLst>
          </p:cNvPr>
          <p:cNvSpPr txBox="1"/>
          <p:nvPr/>
        </p:nvSpPr>
        <p:spPr>
          <a:xfrm>
            <a:off x="6503643" y="6038463"/>
            <a:ext cx="4451860" cy="276999"/>
          </a:xfrm>
          <a:prstGeom prst="rect">
            <a:avLst/>
          </a:prstGeom>
          <a:noFill/>
        </p:spPr>
        <p:txBody>
          <a:bodyPr wrap="none" rtlCol="0">
            <a:spAutoFit/>
          </a:bodyPr>
          <a:lstStyle/>
          <a:p>
            <a:pPr algn="l"/>
            <a:r>
              <a:rPr lang="en-US" sz="1200" i="0" dirty="0">
                <a:solidFill>
                  <a:schemeClr val="bg2">
                    <a:lumMod val="75000"/>
                  </a:schemeClr>
                </a:solidFill>
                <a:effectLst/>
                <a:highlight>
                  <a:srgbClr val="FFFFFF"/>
                </a:highlight>
                <a:latin typeface="Lato" panose="020F0502020204030203" pitchFamily="34" charset="0"/>
              </a:rPr>
              <a:t>Graphic by </a:t>
            </a:r>
            <a:r>
              <a:rPr lang="en-US" sz="1200" i="0" dirty="0" err="1">
                <a:solidFill>
                  <a:schemeClr val="bg2">
                    <a:lumMod val="75000"/>
                  </a:schemeClr>
                </a:solidFill>
                <a:effectLst/>
                <a:highlight>
                  <a:srgbClr val="FFFFFF"/>
                </a:highlight>
                <a:latin typeface="Lato" panose="020F0502020204030203" pitchFamily="34" charset="0"/>
              </a:rPr>
              <a:t>Dorivar</a:t>
            </a:r>
            <a:r>
              <a:rPr lang="en-US" sz="1200" i="0" dirty="0">
                <a:solidFill>
                  <a:schemeClr val="bg2">
                    <a:lumMod val="75000"/>
                  </a:schemeClr>
                </a:solidFill>
                <a:effectLst/>
                <a:highlight>
                  <a:srgbClr val="FFFFFF"/>
                </a:highlight>
                <a:latin typeface="Lato" panose="020F0502020204030203" pitchFamily="34" charset="0"/>
              </a:rPr>
              <a:t> Ruiz Diaz, K-State Research and Extension.</a:t>
            </a:r>
          </a:p>
        </p:txBody>
      </p:sp>
    </p:spTree>
    <p:extLst>
      <p:ext uri="{BB962C8B-B14F-4D97-AF65-F5344CB8AC3E}">
        <p14:creationId xmlns:p14="http://schemas.microsoft.com/office/powerpoint/2010/main" val="275884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1309-2BBA-9B8A-22EC-D28A55E371FE}"/>
              </a:ext>
            </a:extLst>
          </p:cNvPr>
          <p:cNvSpPr>
            <a:spLocks noGrp="1"/>
          </p:cNvSpPr>
          <p:nvPr>
            <p:ph type="title"/>
          </p:nvPr>
        </p:nvSpPr>
        <p:spPr/>
        <p:txBody>
          <a:bodyPr/>
          <a:lstStyle/>
          <a:p>
            <a:r>
              <a:rPr lang="en-US" dirty="0"/>
              <a:t>Banded Fertilizer Applications</a:t>
            </a:r>
          </a:p>
        </p:txBody>
      </p:sp>
      <p:sp>
        <p:nvSpPr>
          <p:cNvPr id="3" name="Text Placeholder 2">
            <a:extLst>
              <a:ext uri="{FF2B5EF4-FFF2-40B4-BE49-F238E27FC236}">
                <a16:creationId xmlns:a16="http://schemas.microsoft.com/office/drawing/2014/main" id="{984CBF79-80D8-170F-4280-C3A369A1D425}"/>
              </a:ext>
            </a:extLst>
          </p:cNvPr>
          <p:cNvSpPr>
            <a:spLocks noGrp="1"/>
          </p:cNvSpPr>
          <p:nvPr>
            <p:ph idx="1"/>
          </p:nvPr>
        </p:nvSpPr>
        <p:spPr/>
        <p:txBody>
          <a:bodyPr vert="horz" lIns="91440" tIns="45720" rIns="91440" bIns="45720" rtlCol="0" anchor="t">
            <a:normAutofit/>
          </a:bodyPr>
          <a:lstStyle/>
          <a:p>
            <a:r>
              <a:rPr lang="en-US" dirty="0">
                <a:ea typeface="Calibri"/>
                <a:cs typeface="Calibri"/>
              </a:rPr>
              <a:t>Placement of fertilizers in bands may increase plant nutrient uptake and crop yield in certain field and weather conditions.  </a:t>
            </a:r>
          </a:p>
          <a:p>
            <a:pPr lvl="1"/>
            <a:r>
              <a:rPr lang="en-US" sz="2600" dirty="0">
                <a:ea typeface="Calibri"/>
                <a:cs typeface="Calibri"/>
              </a:rPr>
              <a:t>This includes in fields with less than optimum soil fertility levels, that are no-tilled, and/or compacted, as well as fields that are planted late.</a:t>
            </a:r>
          </a:p>
          <a:p>
            <a:pPr marL="0" indent="0">
              <a:buNone/>
            </a:pPr>
            <a:endParaRPr lang="en-US" dirty="0">
              <a:ea typeface="Calibri"/>
              <a:cs typeface="Calibri"/>
            </a:endParaRPr>
          </a:p>
        </p:txBody>
      </p:sp>
      <p:pic>
        <p:nvPicPr>
          <p:cNvPr id="2050" name="Picture 2" descr="Banding Vs. Broadcasting Nutrients In Strip-Till: Which Is Best?">
            <a:extLst>
              <a:ext uri="{FF2B5EF4-FFF2-40B4-BE49-F238E27FC236}">
                <a16:creationId xmlns:a16="http://schemas.microsoft.com/office/drawing/2014/main" id="{36467F79-39B6-500A-DDBC-2382F6B643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9540" y="3591339"/>
            <a:ext cx="4785964" cy="2723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81490B-EF88-DFF5-D957-9806E99EC5C5}"/>
              </a:ext>
            </a:extLst>
          </p:cNvPr>
          <p:cNvSpPr txBox="1"/>
          <p:nvPr/>
        </p:nvSpPr>
        <p:spPr>
          <a:xfrm>
            <a:off x="3418414" y="6311900"/>
            <a:ext cx="7298473" cy="276999"/>
          </a:xfrm>
          <a:prstGeom prst="rect">
            <a:avLst/>
          </a:prstGeom>
          <a:noFill/>
        </p:spPr>
        <p:txBody>
          <a:bodyPr wrap="none" rtlCol="0">
            <a:spAutoFit/>
          </a:bodyPr>
          <a:lstStyle/>
          <a:p>
            <a:r>
              <a:rPr lang="en-US" sz="1200" dirty="0">
                <a:solidFill>
                  <a:schemeClr val="bg2">
                    <a:lumMod val="75000"/>
                  </a:schemeClr>
                </a:solidFill>
              </a:rPr>
              <a:t>https://</a:t>
            </a:r>
            <a:r>
              <a:rPr lang="en-US" sz="1200" dirty="0" err="1">
                <a:solidFill>
                  <a:schemeClr val="bg2">
                    <a:lumMod val="75000"/>
                  </a:schemeClr>
                </a:solidFill>
              </a:rPr>
              <a:t>www.no-tillfarmer.com</a:t>
            </a:r>
            <a:r>
              <a:rPr lang="en-US" sz="1200" dirty="0">
                <a:solidFill>
                  <a:schemeClr val="bg2">
                    <a:lumMod val="75000"/>
                  </a:schemeClr>
                </a:solidFill>
              </a:rPr>
              <a:t>/articles/86-banding-vs-broadcasting-nutrients-in-strip-till-which-is-best?v=preview</a:t>
            </a:r>
          </a:p>
        </p:txBody>
      </p:sp>
    </p:spTree>
    <p:extLst>
      <p:ext uri="{BB962C8B-B14F-4D97-AF65-F5344CB8AC3E}">
        <p14:creationId xmlns:p14="http://schemas.microsoft.com/office/powerpoint/2010/main" val="218188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1309-2BBA-9B8A-22EC-D28A55E371FE}"/>
              </a:ext>
            </a:extLst>
          </p:cNvPr>
          <p:cNvSpPr>
            <a:spLocks noGrp="1"/>
          </p:cNvSpPr>
          <p:nvPr>
            <p:ph type="title"/>
          </p:nvPr>
        </p:nvSpPr>
        <p:spPr/>
        <p:txBody>
          <a:bodyPr/>
          <a:lstStyle/>
          <a:p>
            <a:r>
              <a:rPr lang="en-US" dirty="0"/>
              <a:t>Salt and Ammonia Gas</a:t>
            </a:r>
          </a:p>
        </p:txBody>
      </p:sp>
      <p:sp>
        <p:nvSpPr>
          <p:cNvPr id="3" name="Text Placeholder 2">
            <a:extLst>
              <a:ext uri="{FF2B5EF4-FFF2-40B4-BE49-F238E27FC236}">
                <a16:creationId xmlns:a16="http://schemas.microsoft.com/office/drawing/2014/main" id="{984CBF79-80D8-170F-4280-C3A369A1D425}"/>
              </a:ext>
            </a:extLst>
          </p:cNvPr>
          <p:cNvSpPr>
            <a:spLocks noGrp="1"/>
          </p:cNvSpPr>
          <p:nvPr>
            <p:ph idx="1"/>
          </p:nvPr>
        </p:nvSpPr>
        <p:spPr/>
        <p:txBody>
          <a:bodyPr vert="horz" lIns="91440" tIns="45720" rIns="91440" bIns="45720" rtlCol="0" anchor="t">
            <a:normAutofit/>
          </a:bodyPr>
          <a:lstStyle/>
          <a:p>
            <a:r>
              <a:rPr lang="en-US" dirty="0">
                <a:ea typeface="Calibri"/>
                <a:cs typeface="Calibri"/>
              </a:rPr>
              <a:t>Farmers should consider the potential salt and/or ammonia gas production potential when choosing fertilizer type, rate, and placement</a:t>
            </a:r>
          </a:p>
          <a:p>
            <a:r>
              <a:rPr lang="en-US" dirty="0">
                <a:ea typeface="Calibri"/>
                <a:cs typeface="Calibri"/>
              </a:rPr>
              <a:t>Salt and/or ammonia gas production can result in poor growth or plant death, particularly when using pop-up fertilizers or banded fertilizers in dry, coarse-textured soils</a:t>
            </a:r>
          </a:p>
          <a:p>
            <a:endParaRPr lang="en-US" dirty="0">
              <a:ea typeface="Calibri"/>
              <a:cs typeface="Calibri"/>
            </a:endParaRPr>
          </a:p>
        </p:txBody>
      </p:sp>
    </p:spTree>
    <p:extLst>
      <p:ext uri="{BB962C8B-B14F-4D97-AF65-F5344CB8AC3E}">
        <p14:creationId xmlns:p14="http://schemas.microsoft.com/office/powerpoint/2010/main" val="119573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69B0-1DA0-4800-580F-0FF08364727C}"/>
              </a:ext>
            </a:extLst>
          </p:cNvPr>
          <p:cNvSpPr>
            <a:spLocks noGrp="1"/>
          </p:cNvSpPr>
          <p:nvPr>
            <p:ph type="title"/>
          </p:nvPr>
        </p:nvSpPr>
        <p:spPr/>
        <p:txBody>
          <a:bodyPr/>
          <a:lstStyle/>
          <a:p>
            <a:r>
              <a:rPr lang="en-US" dirty="0">
                <a:ea typeface="Calibri Light"/>
                <a:cs typeface="Calibri Light"/>
              </a:rPr>
              <a:t>What is Soil?</a:t>
            </a:r>
          </a:p>
        </p:txBody>
      </p:sp>
      <p:sp>
        <p:nvSpPr>
          <p:cNvPr id="3" name="Text Placeholder 2">
            <a:extLst>
              <a:ext uri="{FF2B5EF4-FFF2-40B4-BE49-F238E27FC236}">
                <a16:creationId xmlns:a16="http://schemas.microsoft.com/office/drawing/2014/main" id="{AEB86AEC-69A0-1894-C19B-9D343D73D6AD}"/>
              </a:ext>
            </a:extLst>
          </p:cNvPr>
          <p:cNvSpPr>
            <a:spLocks noGrp="1"/>
          </p:cNvSpPr>
          <p:nvPr>
            <p:ph idx="1"/>
          </p:nvPr>
        </p:nvSpPr>
        <p:spPr>
          <a:xfrm>
            <a:off x="1236496" y="1825625"/>
            <a:ext cx="5561217" cy="4381026"/>
          </a:xfrm>
        </p:spPr>
        <p:txBody>
          <a:bodyPr vert="horz" lIns="91440" tIns="45720" rIns="91440" bIns="45720" rtlCol="0" anchor="t">
            <a:normAutofit/>
          </a:bodyPr>
          <a:lstStyle/>
          <a:p>
            <a:r>
              <a:rPr lang="en-US" dirty="0">
                <a:cs typeface="Calibri"/>
              </a:rPr>
              <a:t> A dynamic natural body composed of mineral (sand, silt, clay), organic matter, air, and water that acts on and is acted upon by living organisms in a thin layer covering the earth’s surface.</a:t>
            </a:r>
          </a:p>
          <a:p>
            <a:r>
              <a:rPr lang="en-US" dirty="0">
                <a:cs typeface="Calibri"/>
              </a:rPr>
              <a:t>An "Ideal Soil's" components and percentages (see image)  </a:t>
            </a:r>
          </a:p>
        </p:txBody>
      </p:sp>
      <p:pic>
        <p:nvPicPr>
          <p:cNvPr id="4" name="Picture 3" descr="A diagram of soil components with different layers&#10;&#10;Description automatically generated">
            <a:extLst>
              <a:ext uri="{FF2B5EF4-FFF2-40B4-BE49-F238E27FC236}">
                <a16:creationId xmlns:a16="http://schemas.microsoft.com/office/drawing/2014/main" id="{81B9379E-B3C2-DE97-5240-D832FB6289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7"/>
          <a:stretch/>
        </p:blipFill>
        <p:spPr>
          <a:xfrm>
            <a:off x="6937018" y="781482"/>
            <a:ext cx="5251476" cy="4916657"/>
          </a:xfrm>
          <a:prstGeom prst="rect">
            <a:avLst/>
          </a:prstGeom>
        </p:spPr>
      </p:pic>
    </p:spTree>
    <p:extLst>
      <p:ext uri="{BB962C8B-B14F-4D97-AF65-F5344CB8AC3E}">
        <p14:creationId xmlns:p14="http://schemas.microsoft.com/office/powerpoint/2010/main" val="12170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A4DA-7479-A32B-433E-0E83C48F9809}"/>
              </a:ext>
            </a:extLst>
          </p:cNvPr>
          <p:cNvSpPr>
            <a:spLocks noGrp="1"/>
          </p:cNvSpPr>
          <p:nvPr>
            <p:ph type="title"/>
          </p:nvPr>
        </p:nvSpPr>
        <p:spPr/>
        <p:txBody>
          <a:bodyPr>
            <a:normAutofit fontScale="90000"/>
          </a:bodyPr>
          <a:lstStyle/>
          <a:p>
            <a:r>
              <a:rPr lang="en-US" b="1" dirty="0"/>
              <a:t>Soil Properties and Nutrient Recommendations</a:t>
            </a:r>
            <a:endParaRPr lang="en-US" dirty="0"/>
          </a:p>
        </p:txBody>
      </p:sp>
      <p:sp>
        <p:nvSpPr>
          <p:cNvPr id="3" name="Text Placeholder 2">
            <a:extLst>
              <a:ext uri="{FF2B5EF4-FFF2-40B4-BE49-F238E27FC236}">
                <a16:creationId xmlns:a16="http://schemas.microsoft.com/office/drawing/2014/main" id="{0463629F-C30C-2549-9176-58DB94629F4F}"/>
              </a:ext>
            </a:extLst>
          </p:cNvPr>
          <p:cNvSpPr>
            <a:spLocks noGrp="1"/>
          </p:cNvSpPr>
          <p:nvPr>
            <p:ph idx="1"/>
          </p:nvPr>
        </p:nvSpPr>
        <p:spPr>
          <a:xfrm>
            <a:off x="1088552" y="1690688"/>
            <a:ext cx="6689356" cy="4351338"/>
          </a:xfrm>
        </p:spPr>
        <p:txBody>
          <a:bodyPr vert="horz" lIns="91440" tIns="45720" rIns="91440" bIns="45720" rtlCol="0" anchor="t">
            <a:normAutofit/>
          </a:bodyPr>
          <a:lstStyle/>
          <a:p>
            <a:r>
              <a:rPr lang="en-US" sz="2000" dirty="0">
                <a:cs typeface="Calibri"/>
              </a:rPr>
              <a:t>Wisconsin nutrient recommendations are based, in part, on inherent (soil texture, depth to bedrock, drainage class, etc.) and dynamic soil properties (soil organic matter level).</a:t>
            </a:r>
          </a:p>
          <a:p>
            <a:r>
              <a:rPr lang="en-US" sz="2000" dirty="0">
                <a:cs typeface="Calibri"/>
              </a:rPr>
              <a:t>Nitrogen recommendations for corn are based on soil yield potential, irrigation status and the cost of nitrogen fertilizer as well as the anticipated price for corn. </a:t>
            </a:r>
          </a:p>
          <a:p>
            <a:r>
              <a:rPr lang="en-US" sz="2000" dirty="0">
                <a:cs typeface="Calibri"/>
              </a:rPr>
              <a:t>Phosphorus and potassium recommendations are based upon soil test levels and expected crop yield. </a:t>
            </a:r>
          </a:p>
          <a:p>
            <a:r>
              <a:rPr lang="en-US" sz="2000" dirty="0">
                <a:cs typeface="Calibri"/>
              </a:rPr>
              <a:t>All nutrient recommendations vary by soil texture. </a:t>
            </a:r>
          </a:p>
          <a:p>
            <a:r>
              <a:rPr lang="en-US" sz="2000" dirty="0">
                <a:cs typeface="Calibri"/>
              </a:rPr>
              <a:t>Due to low CEC and/or potential for nutrient leaching, nutrient recommendations are lower for soils with textures of sand and loamy sand (sandy soil group) and muck soils (soils with at least 20% soil organic matter).</a:t>
            </a:r>
          </a:p>
          <a:p>
            <a:endParaRPr lang="en-US" dirty="0">
              <a:cs typeface="Calibri"/>
            </a:endParaRPr>
          </a:p>
        </p:txBody>
      </p:sp>
      <p:pic>
        <p:nvPicPr>
          <p:cNvPr id="5" name="Picture 4" descr="Several corn cobs in a container&#10;&#10;Description automatically generated">
            <a:extLst>
              <a:ext uri="{FF2B5EF4-FFF2-40B4-BE49-F238E27FC236}">
                <a16:creationId xmlns:a16="http://schemas.microsoft.com/office/drawing/2014/main" id="{A5F7018B-EEB2-D165-14D4-932EC10BF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7859" y="2375063"/>
            <a:ext cx="3970827" cy="2635347"/>
          </a:xfrm>
          <a:prstGeom prst="rect">
            <a:avLst/>
          </a:prstGeom>
        </p:spPr>
      </p:pic>
    </p:spTree>
    <p:extLst>
      <p:ext uri="{BB962C8B-B14F-4D97-AF65-F5344CB8AC3E}">
        <p14:creationId xmlns:p14="http://schemas.microsoft.com/office/powerpoint/2010/main" val="3761250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DCAFD-64C5-679B-16DE-E9D89A2BF1FB}"/>
              </a:ext>
            </a:extLst>
          </p:cNvPr>
          <p:cNvSpPr>
            <a:spLocks noGrp="1"/>
          </p:cNvSpPr>
          <p:nvPr>
            <p:ph type="title"/>
          </p:nvPr>
        </p:nvSpPr>
        <p:spPr>
          <a:xfrm>
            <a:off x="7938739" y="1744317"/>
            <a:ext cx="3514724" cy="1923222"/>
          </a:xfrm>
        </p:spPr>
        <p:txBody>
          <a:bodyPr/>
          <a:lstStyle/>
          <a:p>
            <a:r>
              <a:rPr lang="en-US" b="1" dirty="0"/>
              <a:t>Fertilizers</a:t>
            </a:r>
          </a:p>
        </p:txBody>
      </p:sp>
      <p:pic>
        <p:nvPicPr>
          <p:cNvPr id="7" name="Picture 6" descr="A logo with a sun and leaves&#10;&#10;Description automatically generated">
            <a:extLst>
              <a:ext uri="{FF2B5EF4-FFF2-40B4-BE49-F238E27FC236}">
                <a16:creationId xmlns:a16="http://schemas.microsoft.com/office/drawing/2014/main" id="{38FF3670-20E0-E90F-62EA-7BF818C50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 b="-1351"/>
          <a:stretch/>
        </p:blipFill>
        <p:spPr>
          <a:xfrm>
            <a:off x="7805181" y="5922261"/>
            <a:ext cx="1526376" cy="743336"/>
          </a:xfrm>
          <a:prstGeom prst="rect">
            <a:avLst/>
          </a:prstGeom>
        </p:spPr>
      </p:pic>
      <p:sp>
        <p:nvSpPr>
          <p:cNvPr id="8" name="Text Placeholder 7">
            <a:extLst>
              <a:ext uri="{FF2B5EF4-FFF2-40B4-BE49-F238E27FC236}">
                <a16:creationId xmlns:a16="http://schemas.microsoft.com/office/drawing/2014/main" id="{7115C291-D83D-9EEF-DCD3-4030C99BF2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805071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FB9A-230A-B2C2-E596-13F3E901B10D}"/>
              </a:ext>
            </a:extLst>
          </p:cNvPr>
          <p:cNvSpPr>
            <a:spLocks noGrp="1"/>
          </p:cNvSpPr>
          <p:nvPr>
            <p:ph type="title"/>
          </p:nvPr>
        </p:nvSpPr>
        <p:spPr/>
        <p:txBody>
          <a:bodyPr/>
          <a:lstStyle/>
          <a:p>
            <a:r>
              <a:rPr lang="en-US" dirty="0"/>
              <a:t>Fertilizer 101 and Fertilizer Grades</a:t>
            </a:r>
          </a:p>
        </p:txBody>
      </p:sp>
      <p:sp>
        <p:nvSpPr>
          <p:cNvPr id="3" name="Text Placeholder 2">
            <a:extLst>
              <a:ext uri="{FF2B5EF4-FFF2-40B4-BE49-F238E27FC236}">
                <a16:creationId xmlns:a16="http://schemas.microsoft.com/office/drawing/2014/main" id="{A49671EA-1E76-385D-1D86-85AC0D2DD888}"/>
              </a:ext>
            </a:extLst>
          </p:cNvPr>
          <p:cNvSpPr>
            <a:spLocks noGrp="1"/>
          </p:cNvSpPr>
          <p:nvPr>
            <p:ph idx="1"/>
          </p:nvPr>
        </p:nvSpPr>
        <p:spPr>
          <a:xfrm>
            <a:off x="989401" y="2045963"/>
            <a:ext cx="5477501" cy="4351338"/>
          </a:xfrm>
        </p:spPr>
        <p:txBody>
          <a:bodyPr vert="horz" lIns="91440" tIns="45720" rIns="91440" bIns="45720" rtlCol="0" anchor="t">
            <a:normAutofit/>
          </a:bodyPr>
          <a:lstStyle/>
          <a:p>
            <a:r>
              <a:rPr lang="en-US" sz="2000" dirty="0">
                <a:cs typeface="Calibri"/>
              </a:rPr>
              <a:t>By definition, a fertilizer is substance added to the soil to increase its nutrient concentrations. </a:t>
            </a:r>
          </a:p>
          <a:p>
            <a:r>
              <a:rPr lang="en-US" sz="2000" dirty="0">
                <a:cs typeface="Calibri"/>
              </a:rPr>
              <a:t>Fertilizer can be naturally occurring or manufactured substances.</a:t>
            </a:r>
          </a:p>
          <a:p>
            <a:r>
              <a:rPr lang="en-US" sz="2000" dirty="0">
                <a:cs typeface="Calibri"/>
              </a:rPr>
              <a:t>Fertilizers can be solids, liquids, or gasses. </a:t>
            </a:r>
          </a:p>
          <a:p>
            <a:r>
              <a:rPr lang="en-US" sz="2000" dirty="0">
                <a:cs typeface="Calibri"/>
              </a:rPr>
              <a:t>Fertilizer selection is typically based upon cost per pound of nutrient, ease of handling and application, as well as specific soil and cropping system factors, such a crop, crop growth stage, soil pH, etc.</a:t>
            </a:r>
          </a:p>
          <a:p>
            <a:r>
              <a:rPr lang="en-US" sz="2000" dirty="0">
                <a:cs typeface="Calibri"/>
              </a:rPr>
              <a:t>A guaranteed analysis must be provided for all materials sold as a fertilizer.  </a:t>
            </a:r>
          </a:p>
          <a:p>
            <a:endParaRPr lang="en-US" dirty="0">
              <a:cs typeface="Calibri"/>
            </a:endParaRPr>
          </a:p>
        </p:txBody>
      </p:sp>
      <p:pic>
        <p:nvPicPr>
          <p:cNvPr id="7" name="Picture 6">
            <a:extLst>
              <a:ext uri="{FF2B5EF4-FFF2-40B4-BE49-F238E27FC236}">
                <a16:creationId xmlns:a16="http://schemas.microsoft.com/office/drawing/2014/main" id="{0DFC0366-EBA9-5C01-A0E2-D140EDE649F0}"/>
              </a:ext>
            </a:extLst>
          </p:cNvPr>
          <p:cNvPicPr>
            <a:picLocks noChangeAspect="1"/>
          </p:cNvPicPr>
          <p:nvPr/>
        </p:nvPicPr>
        <p:blipFill>
          <a:blip r:embed="rId3"/>
          <a:stretch>
            <a:fillRect/>
          </a:stretch>
        </p:blipFill>
        <p:spPr>
          <a:xfrm>
            <a:off x="6694585" y="2771526"/>
            <a:ext cx="4852837" cy="1682642"/>
          </a:xfrm>
          <a:prstGeom prst="rect">
            <a:avLst/>
          </a:prstGeom>
        </p:spPr>
      </p:pic>
      <p:sp>
        <p:nvSpPr>
          <p:cNvPr id="9" name="TextBox 8">
            <a:extLst>
              <a:ext uri="{FF2B5EF4-FFF2-40B4-BE49-F238E27FC236}">
                <a16:creationId xmlns:a16="http://schemas.microsoft.com/office/drawing/2014/main" id="{F8FF7444-0D4B-8F20-9A7C-40BE3D5C4C4B}"/>
              </a:ext>
            </a:extLst>
          </p:cNvPr>
          <p:cNvSpPr txBox="1"/>
          <p:nvPr/>
        </p:nvSpPr>
        <p:spPr>
          <a:xfrm>
            <a:off x="6070916" y="4454168"/>
            <a:ext cx="6100174" cy="369332"/>
          </a:xfrm>
          <a:prstGeom prst="rect">
            <a:avLst/>
          </a:prstGeom>
          <a:noFill/>
        </p:spPr>
        <p:txBody>
          <a:bodyPr wrap="square">
            <a:spAutoFit/>
          </a:bodyPr>
          <a:lstStyle/>
          <a:p>
            <a:pPr marL="0" indent="0" algn="ctr">
              <a:buClr>
                <a:srgbClr val="009900"/>
              </a:buClr>
              <a:buNone/>
            </a:pPr>
            <a:r>
              <a:rPr lang="en-US" sz="1800" dirty="0">
                <a:solidFill>
                  <a:srgbClr val="FF3300"/>
                </a:solidFill>
                <a:latin typeface="+mn-lt"/>
              </a:rPr>
              <a:t>Calculated as a % of total weight</a:t>
            </a:r>
          </a:p>
        </p:txBody>
      </p:sp>
    </p:spTree>
    <p:extLst>
      <p:ext uri="{BB962C8B-B14F-4D97-AF65-F5344CB8AC3E}">
        <p14:creationId xmlns:p14="http://schemas.microsoft.com/office/powerpoint/2010/main" val="3357785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C57-1E80-BDF6-D7DC-D69A5CD1E966}"/>
              </a:ext>
            </a:extLst>
          </p:cNvPr>
          <p:cNvSpPr>
            <a:spLocks noGrp="1"/>
          </p:cNvSpPr>
          <p:nvPr>
            <p:ph type="title"/>
          </p:nvPr>
        </p:nvSpPr>
        <p:spPr/>
        <p:txBody>
          <a:bodyPr/>
          <a:lstStyle/>
          <a:p>
            <a:r>
              <a:rPr lang="en-US" dirty="0"/>
              <a:t>Soil Testing</a:t>
            </a:r>
          </a:p>
        </p:txBody>
      </p:sp>
      <p:sp>
        <p:nvSpPr>
          <p:cNvPr id="5" name="Text Placeholder 4">
            <a:extLst>
              <a:ext uri="{FF2B5EF4-FFF2-40B4-BE49-F238E27FC236}">
                <a16:creationId xmlns:a16="http://schemas.microsoft.com/office/drawing/2014/main" id="{840BF9E4-F352-C4EA-83A3-976ECDEE79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99220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B4E4-9E10-51B7-2124-AB841D966C65}"/>
              </a:ext>
            </a:extLst>
          </p:cNvPr>
          <p:cNvSpPr>
            <a:spLocks noGrp="1"/>
          </p:cNvSpPr>
          <p:nvPr>
            <p:ph type="title"/>
          </p:nvPr>
        </p:nvSpPr>
        <p:spPr>
          <a:xfrm>
            <a:off x="1236496" y="1389822"/>
            <a:ext cx="9955086" cy="910466"/>
          </a:xfrm>
        </p:spPr>
        <p:txBody>
          <a:bodyPr/>
          <a:lstStyle/>
          <a:p>
            <a:r>
              <a:rPr lang="en-US"/>
              <a:t>Goals and Economics of Soil Testing</a:t>
            </a:r>
          </a:p>
        </p:txBody>
      </p:sp>
      <p:sp>
        <p:nvSpPr>
          <p:cNvPr id="3" name="Content Placeholder 2">
            <a:extLst>
              <a:ext uri="{FF2B5EF4-FFF2-40B4-BE49-F238E27FC236}">
                <a16:creationId xmlns:a16="http://schemas.microsoft.com/office/drawing/2014/main" id="{A3E50DA7-08DF-7F07-8837-578F38D7E7A3}"/>
              </a:ext>
            </a:extLst>
          </p:cNvPr>
          <p:cNvSpPr>
            <a:spLocks noGrp="1"/>
          </p:cNvSpPr>
          <p:nvPr>
            <p:ph idx="1"/>
          </p:nvPr>
        </p:nvSpPr>
        <p:spPr>
          <a:xfrm>
            <a:off x="1236496" y="2594251"/>
            <a:ext cx="10955504" cy="3090932"/>
          </a:xfrm>
        </p:spPr>
        <p:txBody>
          <a:bodyPr>
            <a:normAutofit/>
          </a:bodyPr>
          <a:lstStyle/>
          <a:p>
            <a:r>
              <a:rPr lang="en-US"/>
              <a:t>Predicts the probability of a crop response to a nutrient application</a:t>
            </a:r>
          </a:p>
          <a:p>
            <a:pPr lvl="1"/>
            <a:r>
              <a:rPr lang="en-US" sz="2800"/>
              <a:t>Improved understanding of nutrient variability within a field</a:t>
            </a:r>
          </a:p>
          <a:p>
            <a:pPr lvl="1"/>
            <a:r>
              <a:rPr lang="en-US" sz="2800"/>
              <a:t>Monitor changes in nutrient status over time</a:t>
            </a:r>
          </a:p>
          <a:p>
            <a:r>
              <a:rPr lang="en-US"/>
              <a:t>Allocate on farm and commercial nutrient sources</a:t>
            </a:r>
          </a:p>
          <a:p>
            <a:pPr lvl="1"/>
            <a:r>
              <a:rPr lang="en-US" sz="2800"/>
              <a:t>Increase farm profitability</a:t>
            </a:r>
          </a:p>
          <a:p>
            <a:pPr lvl="1"/>
            <a:r>
              <a:rPr lang="en-US" sz="2800"/>
              <a:t>Protect local surface and groundwater quality</a:t>
            </a:r>
          </a:p>
          <a:p>
            <a:pPr marL="0" indent="0">
              <a:buNone/>
            </a:pPr>
            <a:endParaRPr lang="en-US"/>
          </a:p>
        </p:txBody>
      </p:sp>
      <p:pic>
        <p:nvPicPr>
          <p:cNvPr id="4" name="Picture 3">
            <a:extLst>
              <a:ext uri="{FF2B5EF4-FFF2-40B4-BE49-F238E27FC236}">
                <a16:creationId xmlns:a16="http://schemas.microsoft.com/office/drawing/2014/main" id="{4BA3640A-8E5A-1D86-4A40-F65F9BD015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731343" y="3551583"/>
            <a:ext cx="1834196" cy="2226502"/>
          </a:xfrm>
          <a:prstGeom prst="rect">
            <a:avLst/>
          </a:prstGeom>
        </p:spPr>
      </p:pic>
    </p:spTree>
    <p:extLst>
      <p:ext uri="{BB962C8B-B14F-4D97-AF65-F5344CB8AC3E}">
        <p14:creationId xmlns:p14="http://schemas.microsoft.com/office/powerpoint/2010/main" val="375379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9C1F-3B8B-0D3E-CCA6-89D0629AA46D}"/>
              </a:ext>
            </a:extLst>
          </p:cNvPr>
          <p:cNvSpPr>
            <a:spLocks noGrp="1"/>
          </p:cNvSpPr>
          <p:nvPr>
            <p:ph type="title"/>
          </p:nvPr>
        </p:nvSpPr>
        <p:spPr/>
        <p:txBody>
          <a:bodyPr/>
          <a:lstStyle/>
          <a:p>
            <a:r>
              <a:rPr lang="en-US"/>
              <a:t>Soil Sampling Tools</a:t>
            </a:r>
          </a:p>
        </p:txBody>
      </p:sp>
      <p:sp>
        <p:nvSpPr>
          <p:cNvPr id="3" name="Content Placeholder 2">
            <a:extLst>
              <a:ext uri="{FF2B5EF4-FFF2-40B4-BE49-F238E27FC236}">
                <a16:creationId xmlns:a16="http://schemas.microsoft.com/office/drawing/2014/main" id="{2CB13D71-1AC0-74A5-64BC-6F2981BF8FDA}"/>
              </a:ext>
            </a:extLst>
          </p:cNvPr>
          <p:cNvSpPr>
            <a:spLocks noGrp="1"/>
          </p:cNvSpPr>
          <p:nvPr>
            <p:ph idx="1"/>
          </p:nvPr>
        </p:nvSpPr>
        <p:spPr>
          <a:xfrm>
            <a:off x="969796" y="1785973"/>
            <a:ext cx="9955087" cy="4351338"/>
          </a:xfrm>
        </p:spPr>
        <p:txBody>
          <a:bodyPr/>
          <a:lstStyle/>
          <a:p>
            <a:r>
              <a:rPr lang="en-US" dirty="0"/>
              <a:t>Supplies Needed</a:t>
            </a:r>
          </a:p>
          <a:p>
            <a:pPr lvl="1"/>
            <a:r>
              <a:rPr lang="en-US" dirty="0"/>
              <a:t>Soil probe</a:t>
            </a:r>
          </a:p>
          <a:p>
            <a:pPr lvl="1"/>
            <a:r>
              <a:rPr lang="en-US" dirty="0"/>
              <a:t>Plastic Bucket (mixing composite sample)</a:t>
            </a:r>
          </a:p>
          <a:p>
            <a:pPr lvl="1"/>
            <a:r>
              <a:rPr lang="en-US" dirty="0"/>
              <a:t>Sample bags</a:t>
            </a:r>
          </a:p>
          <a:p>
            <a:pPr lvl="1"/>
            <a:r>
              <a:rPr lang="en-US" dirty="0"/>
              <a:t>Field/pasture maps</a:t>
            </a:r>
          </a:p>
          <a:p>
            <a:pPr lvl="1"/>
            <a:r>
              <a:rPr lang="en-US" dirty="0"/>
              <a:t>Permanent marker</a:t>
            </a:r>
          </a:p>
          <a:p>
            <a:pPr lvl="1"/>
            <a:r>
              <a:rPr lang="en-US" dirty="0"/>
              <a:t>Box/container for sample bags</a:t>
            </a:r>
          </a:p>
        </p:txBody>
      </p:sp>
      <p:pic>
        <p:nvPicPr>
          <p:cNvPr id="4" name="Picture 3">
            <a:extLst>
              <a:ext uri="{FF2B5EF4-FFF2-40B4-BE49-F238E27FC236}">
                <a16:creationId xmlns:a16="http://schemas.microsoft.com/office/drawing/2014/main" id="{5D73B822-F5A0-ACF6-7C40-39037C744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316745" y="1496101"/>
            <a:ext cx="5106985" cy="3865798"/>
          </a:xfrm>
          <a:prstGeom prst="rect">
            <a:avLst/>
          </a:prstGeom>
        </p:spPr>
      </p:pic>
    </p:spTree>
    <p:extLst>
      <p:ext uri="{BB962C8B-B14F-4D97-AF65-F5344CB8AC3E}">
        <p14:creationId xmlns:p14="http://schemas.microsoft.com/office/powerpoint/2010/main" val="1647539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170D26-94EC-42F3-B7B9-E611D35F5D9C}"/>
              </a:ext>
            </a:extLst>
          </p:cNvPr>
          <p:cNvSpPr>
            <a:spLocks noGrp="1"/>
          </p:cNvSpPr>
          <p:nvPr>
            <p:ph type="title"/>
          </p:nvPr>
        </p:nvSpPr>
        <p:spPr/>
        <p:txBody>
          <a:bodyPr/>
          <a:lstStyle/>
          <a:p>
            <a:r>
              <a:rPr lang="en-US">
                <a:latin typeface="Arial Narrow Bold" panose="020B0706020202030204" pitchFamily="34" charset="0"/>
              </a:rPr>
              <a:t>Soil Testing Procedures</a:t>
            </a:r>
          </a:p>
        </p:txBody>
      </p:sp>
      <p:pic>
        <p:nvPicPr>
          <p:cNvPr id="7" name="Content Placeholder 6">
            <a:extLst>
              <a:ext uri="{FF2B5EF4-FFF2-40B4-BE49-F238E27FC236}">
                <a16:creationId xmlns:a16="http://schemas.microsoft.com/office/drawing/2014/main" id="{8B1124BD-55B5-40C2-BB42-E9C8581655F0}"/>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8120919" y="1690688"/>
            <a:ext cx="3412480" cy="3423296"/>
          </a:xfrm>
        </p:spPr>
      </p:pic>
      <p:sp>
        <p:nvSpPr>
          <p:cNvPr id="9" name="Content Placeholder 8">
            <a:extLst>
              <a:ext uri="{FF2B5EF4-FFF2-40B4-BE49-F238E27FC236}">
                <a16:creationId xmlns:a16="http://schemas.microsoft.com/office/drawing/2014/main" id="{A76E896A-B50D-4F9D-ABE3-A8AAD3010EC0}"/>
              </a:ext>
            </a:extLst>
          </p:cNvPr>
          <p:cNvSpPr>
            <a:spLocks noGrp="1"/>
          </p:cNvSpPr>
          <p:nvPr>
            <p:ph sz="half" idx="2"/>
          </p:nvPr>
        </p:nvSpPr>
        <p:spPr>
          <a:xfrm>
            <a:off x="1232172" y="1690688"/>
            <a:ext cx="10121628" cy="4486275"/>
          </a:xfrm>
        </p:spPr>
        <p:txBody>
          <a:bodyPr>
            <a:normAutofit fontScale="92500" lnSpcReduction="10000"/>
          </a:bodyPr>
          <a:lstStyle/>
          <a:p>
            <a:r>
              <a:rPr lang="en-US" dirty="0"/>
              <a:t>Every 4 years or less</a:t>
            </a:r>
          </a:p>
          <a:p>
            <a:r>
              <a:rPr lang="en-US" dirty="0"/>
              <a:t>Maximum of 5 acres per sample</a:t>
            </a:r>
          </a:p>
          <a:p>
            <a:r>
              <a:rPr lang="en-US" dirty="0"/>
              <a:t>Remove soil surface residue at sample location</a:t>
            </a:r>
          </a:p>
          <a:p>
            <a:r>
              <a:rPr lang="en-US" dirty="0"/>
              <a:t>10 cores per sample</a:t>
            </a:r>
          </a:p>
          <a:p>
            <a:r>
              <a:rPr lang="en-US" dirty="0"/>
              <a:t>Sample timing</a:t>
            </a:r>
          </a:p>
          <a:p>
            <a:r>
              <a:rPr lang="en-US" dirty="0"/>
              <a:t>Avoid areas not typical of the field:</a:t>
            </a:r>
          </a:p>
          <a:p>
            <a:pPr lvl="1"/>
            <a:r>
              <a:rPr lang="en-US" dirty="0"/>
              <a:t>Dead furrows; </a:t>
            </a:r>
          </a:p>
          <a:p>
            <a:pPr lvl="1"/>
            <a:r>
              <a:rPr lang="en-US" dirty="0"/>
              <a:t>Lime, sludge or manure piles or animal droppings</a:t>
            </a:r>
          </a:p>
          <a:p>
            <a:pPr lvl="1"/>
            <a:r>
              <a:rPr lang="en-US" dirty="0"/>
              <a:t>Fences or roads</a:t>
            </a:r>
          </a:p>
          <a:p>
            <a:pPr lvl="1"/>
            <a:r>
              <a:rPr lang="en-US" dirty="0"/>
              <a:t>Fertilizer bands</a:t>
            </a:r>
          </a:p>
          <a:p>
            <a:pPr lvl="1"/>
            <a:r>
              <a:rPr lang="en-US" dirty="0"/>
              <a:t>Eroded or low spots</a:t>
            </a:r>
          </a:p>
          <a:p>
            <a:endParaRPr lang="en-US" dirty="0"/>
          </a:p>
        </p:txBody>
      </p:sp>
    </p:spTree>
    <p:extLst>
      <p:ext uri="{BB962C8B-B14F-4D97-AF65-F5344CB8AC3E}">
        <p14:creationId xmlns:p14="http://schemas.microsoft.com/office/powerpoint/2010/main" val="1550159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C098-710F-48C8-AC07-AD6797868246}"/>
              </a:ext>
            </a:extLst>
          </p:cNvPr>
          <p:cNvSpPr>
            <a:spLocks noGrp="1"/>
          </p:cNvSpPr>
          <p:nvPr>
            <p:ph type="title"/>
          </p:nvPr>
        </p:nvSpPr>
        <p:spPr/>
        <p:txBody>
          <a:bodyPr/>
          <a:lstStyle/>
          <a:p>
            <a:r>
              <a:rPr lang="en-US">
                <a:latin typeface="Arial Narrow Bold" panose="020B0706020202030204" pitchFamily="34" charset="0"/>
              </a:rPr>
              <a:t>Soil Sample Depth</a:t>
            </a:r>
          </a:p>
        </p:txBody>
      </p:sp>
      <p:sp>
        <p:nvSpPr>
          <p:cNvPr id="3" name="Content Placeholder 2">
            <a:extLst>
              <a:ext uri="{FF2B5EF4-FFF2-40B4-BE49-F238E27FC236}">
                <a16:creationId xmlns:a16="http://schemas.microsoft.com/office/drawing/2014/main" id="{FAA52021-4510-485B-A2BD-95516A98A4DD}"/>
              </a:ext>
            </a:extLst>
          </p:cNvPr>
          <p:cNvSpPr>
            <a:spLocks noGrp="1"/>
          </p:cNvSpPr>
          <p:nvPr>
            <p:ph sz="half" idx="1"/>
          </p:nvPr>
        </p:nvSpPr>
        <p:spPr>
          <a:xfrm>
            <a:off x="838200" y="1825625"/>
            <a:ext cx="7082790" cy="4351338"/>
          </a:xfrm>
        </p:spPr>
        <p:txBody>
          <a:bodyPr/>
          <a:lstStyle/>
          <a:p>
            <a:r>
              <a:rPr lang="en-US" dirty="0"/>
              <a:t>Moldboard: depth of tillage</a:t>
            </a:r>
          </a:p>
          <a:p>
            <a:r>
              <a:rPr lang="en-US" dirty="0"/>
              <a:t>Chisel or offset disk: ¾ of depth of tillage</a:t>
            </a:r>
          </a:p>
          <a:p>
            <a:r>
              <a:rPr lang="en-US" dirty="0"/>
              <a:t>No-till: </a:t>
            </a:r>
          </a:p>
          <a:p>
            <a:pPr marL="457200" lvl="1" indent="0">
              <a:buNone/>
            </a:pPr>
            <a:r>
              <a:rPr lang="en-US" dirty="0"/>
              <a:t>Fertilizer recommendations: 6 inches</a:t>
            </a:r>
          </a:p>
          <a:p>
            <a:pPr marL="457200" lvl="1" indent="0">
              <a:buNone/>
            </a:pPr>
            <a:r>
              <a:rPr lang="en-US" dirty="0"/>
              <a:t>If acid layer present: 2 inches for pH</a:t>
            </a:r>
          </a:p>
          <a:p>
            <a:pPr marL="457200" lvl="1" indent="0">
              <a:buNone/>
            </a:pPr>
            <a:endParaRPr lang="en-US" dirty="0"/>
          </a:p>
        </p:txBody>
      </p:sp>
      <p:pic>
        <p:nvPicPr>
          <p:cNvPr id="6" name="Content Placeholder 5">
            <a:extLst>
              <a:ext uri="{FF2B5EF4-FFF2-40B4-BE49-F238E27FC236}">
                <a16:creationId xmlns:a16="http://schemas.microsoft.com/office/drawing/2014/main" id="{4E062BFF-12F9-4F67-A3D7-E5A30D9E8627}"/>
              </a:ext>
            </a:extLst>
          </p:cNvPr>
          <p:cNvPicPr>
            <a:picLocks noGrp="1" noChangeAspect="1"/>
          </p:cNvPicPr>
          <p:nvPr>
            <p:ph sz="half" idx="2"/>
          </p:nvPr>
        </p:nvPicPr>
        <p:blipFill>
          <a:blip r:embed="rId3"/>
          <a:stretch>
            <a:fillRect/>
          </a:stretch>
        </p:blipFill>
        <p:spPr>
          <a:xfrm>
            <a:off x="8371720" y="2124770"/>
            <a:ext cx="1358970" cy="3753043"/>
          </a:xfrm>
        </p:spPr>
      </p:pic>
      <p:pic>
        <p:nvPicPr>
          <p:cNvPr id="8" name="Picture 7">
            <a:extLst>
              <a:ext uri="{FF2B5EF4-FFF2-40B4-BE49-F238E27FC236}">
                <a16:creationId xmlns:a16="http://schemas.microsoft.com/office/drawing/2014/main" id="{2844A480-B415-4E6E-9412-F96CCD902F06}"/>
              </a:ext>
            </a:extLst>
          </p:cNvPr>
          <p:cNvPicPr>
            <a:picLocks noChangeAspect="1"/>
          </p:cNvPicPr>
          <p:nvPr/>
        </p:nvPicPr>
        <p:blipFill>
          <a:blip r:embed="rId4"/>
          <a:stretch>
            <a:fillRect/>
          </a:stretch>
        </p:blipFill>
        <p:spPr>
          <a:xfrm>
            <a:off x="9730690" y="1889808"/>
            <a:ext cx="1943200" cy="3988005"/>
          </a:xfrm>
          <a:prstGeom prst="rect">
            <a:avLst/>
          </a:prstGeom>
        </p:spPr>
      </p:pic>
      <p:sp>
        <p:nvSpPr>
          <p:cNvPr id="9" name="TextBox 8">
            <a:extLst>
              <a:ext uri="{FF2B5EF4-FFF2-40B4-BE49-F238E27FC236}">
                <a16:creationId xmlns:a16="http://schemas.microsoft.com/office/drawing/2014/main" id="{55584DBA-ED2C-430B-8FE9-A7579483F51F}"/>
              </a:ext>
            </a:extLst>
          </p:cNvPr>
          <p:cNvSpPr txBox="1"/>
          <p:nvPr/>
        </p:nvSpPr>
        <p:spPr>
          <a:xfrm>
            <a:off x="8561070" y="5907162"/>
            <a:ext cx="279273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Source: Soil Sample gov.bc.ca</a:t>
            </a:r>
          </a:p>
        </p:txBody>
      </p:sp>
      <p:pic>
        <p:nvPicPr>
          <p:cNvPr id="7" name="Picture 6">
            <a:hlinkClick r:id="rId5"/>
            <a:extLst>
              <a:ext uri="{FF2B5EF4-FFF2-40B4-BE49-F238E27FC236}">
                <a16:creationId xmlns:a16="http://schemas.microsoft.com/office/drawing/2014/main" id="{6C984FC1-1F31-0E1A-7480-CD935AFCDD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41945" y="184446"/>
            <a:ext cx="2843797" cy="1690688"/>
          </a:xfrm>
          <a:prstGeom prst="rect">
            <a:avLst/>
          </a:prstGeom>
        </p:spPr>
      </p:pic>
      <p:pic>
        <p:nvPicPr>
          <p:cNvPr id="1026" name="Picture 2" descr="The YouTube logo: a history | Creative Bloq">
            <a:extLst>
              <a:ext uri="{FF2B5EF4-FFF2-40B4-BE49-F238E27FC236}">
                <a16:creationId xmlns:a16="http://schemas.microsoft.com/office/drawing/2014/main" id="{628CF13F-047C-2B2C-F5A3-71EBEDEE8D9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7577" y="487965"/>
            <a:ext cx="1258824" cy="70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33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5"/>
            <a:ext cx="5499864" cy="2972878"/>
          </a:xfrm>
        </p:spPr>
        <p:txBody>
          <a:bodyPr>
            <a:normAutofit/>
          </a:bodyPr>
          <a:lstStyle/>
          <a:p>
            <a:r>
              <a:rPr lang="en-US"/>
              <a:t>Grid-point sampling</a:t>
            </a:r>
          </a:p>
          <a:p>
            <a:r>
              <a:rPr lang="en-US"/>
              <a:t>Zone sampling</a:t>
            </a:r>
          </a:p>
          <a:p>
            <a:r>
              <a:rPr lang="en-US"/>
              <a:t>Contour strip sampling</a:t>
            </a:r>
          </a:p>
          <a:p>
            <a:r>
              <a:rPr lang="en-US"/>
              <a:t>Pasture sampling</a:t>
            </a:r>
          </a:p>
          <a:p>
            <a:pPr marL="0" indent="0">
              <a:buNone/>
            </a:pPr>
            <a:endParaRPr lang="en-US"/>
          </a:p>
        </p:txBody>
      </p:sp>
      <p:pic>
        <p:nvPicPr>
          <p:cNvPr id="6" name="Picture 5">
            <a:extLst>
              <a:ext uri="{FF2B5EF4-FFF2-40B4-BE49-F238E27FC236}">
                <a16:creationId xmlns:a16="http://schemas.microsoft.com/office/drawing/2014/main" id="{EAF8CB43-56A4-8C8B-8085-8E82A09BCF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43553" y="1701921"/>
            <a:ext cx="3780889" cy="4028298"/>
          </a:xfrm>
          <a:prstGeom prst="rect">
            <a:avLst/>
          </a:prstGeom>
        </p:spPr>
      </p:pic>
    </p:spTree>
    <p:extLst>
      <p:ext uri="{BB962C8B-B14F-4D97-AF65-F5344CB8AC3E}">
        <p14:creationId xmlns:p14="http://schemas.microsoft.com/office/powerpoint/2010/main" val="281664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6" y="1825624"/>
            <a:ext cx="6324363" cy="480718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Grid-point sampling</a:t>
            </a:r>
          </a:p>
          <a:p>
            <a:pPr lvl="1">
              <a:spcBef>
                <a:spcPts val="1000"/>
              </a:spcBef>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Random, unaligned grid pattern prevents sampling in nutrient bands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Grids and points developed with GPS technology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Grids may be 1, 2.5, or 5 acres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Take 10 cores in a 10 ft area around the point </a:t>
            </a:r>
            <a:endParaRPr lang="en-US">
              <a:solidFill>
                <a:schemeClr val="bg2">
                  <a:lumMod val="75000"/>
                </a:schemeClr>
              </a:solidFill>
            </a:endParaRPr>
          </a:p>
          <a:p>
            <a:r>
              <a:rPr lang="en-US">
                <a:solidFill>
                  <a:schemeClr val="bg2">
                    <a:lumMod val="75000"/>
                  </a:schemeClr>
                </a:solidFill>
              </a:rPr>
              <a:t>Zone sampling</a:t>
            </a:r>
          </a:p>
          <a:p>
            <a:r>
              <a:rPr lang="en-US">
                <a:solidFill>
                  <a:schemeClr val="bg2">
                    <a:lumMod val="75000"/>
                  </a:schemeClr>
                </a:solidFill>
              </a:rPr>
              <a:t>Contour strip sampling</a:t>
            </a:r>
          </a:p>
          <a:p>
            <a:r>
              <a:rPr lang="en-US">
                <a:solidFill>
                  <a:schemeClr val="bg2">
                    <a:lumMod val="75000"/>
                  </a:schemeClr>
                </a:solidFill>
              </a:rPr>
              <a:t>Pasture sampling</a:t>
            </a:r>
          </a:p>
          <a:p>
            <a:pPr marL="0" indent="0">
              <a:buNone/>
            </a:pPr>
            <a:endParaRPr lang="en-US"/>
          </a:p>
        </p:txBody>
      </p:sp>
      <p:pic>
        <p:nvPicPr>
          <p:cNvPr id="4" name="Picture 3">
            <a:extLst>
              <a:ext uri="{FF2B5EF4-FFF2-40B4-BE49-F238E27FC236}">
                <a16:creationId xmlns:a16="http://schemas.microsoft.com/office/drawing/2014/main" id="{A50A3637-87D8-CDA7-89E8-41EDEB5761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0042" y="2360133"/>
            <a:ext cx="3703592" cy="3611919"/>
          </a:xfrm>
          <a:prstGeom prst="rect">
            <a:avLst/>
          </a:prstGeom>
        </p:spPr>
      </p:pic>
      <p:sp>
        <p:nvSpPr>
          <p:cNvPr id="5" name="Title 1">
            <a:extLst>
              <a:ext uri="{FF2B5EF4-FFF2-40B4-BE49-F238E27FC236}">
                <a16:creationId xmlns:a16="http://schemas.microsoft.com/office/drawing/2014/main" id="{BF51747F-ED9F-F4EC-ABD9-E228326A28ED}"/>
              </a:ext>
            </a:extLst>
          </p:cNvPr>
          <p:cNvSpPr txBox="1">
            <a:spLocks/>
          </p:cNvSpPr>
          <p:nvPr/>
        </p:nvSpPr>
        <p:spPr>
          <a:xfrm>
            <a:off x="7203201" y="1720283"/>
            <a:ext cx="4637273" cy="529174"/>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a:lstStyle>
          <a:p>
            <a:pPr algn="ctr"/>
            <a:r>
              <a:rPr lang="en-US" sz="2400"/>
              <a:t>unaligned grid pattern for grid sampling</a:t>
            </a:r>
          </a:p>
        </p:txBody>
      </p:sp>
    </p:spTree>
    <p:extLst>
      <p:ext uri="{BB962C8B-B14F-4D97-AF65-F5344CB8AC3E}">
        <p14:creationId xmlns:p14="http://schemas.microsoft.com/office/powerpoint/2010/main" val="240853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p:txBody>
          <a:bodyPr/>
          <a:lstStyle/>
          <a:p>
            <a:r>
              <a:rPr lang="en-US" dirty="0">
                <a:ea typeface="Calibri Light"/>
                <a:cs typeface="Calibri Light"/>
              </a:rPr>
              <a:t>Inherent vs Dynamic Properties of Soil</a:t>
            </a:r>
            <a:endParaRPr lang="en-US" dirty="0"/>
          </a:p>
        </p:txBody>
      </p:sp>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p:txBody>
          <a:bodyPr vert="horz" lIns="91440" tIns="45720" rIns="91440" bIns="45720" rtlCol="0" anchor="t">
            <a:normAutofit/>
          </a:bodyPr>
          <a:lstStyle/>
          <a:p>
            <a:r>
              <a:rPr lang="en-US" sz="2400" b="1" dirty="0">
                <a:cs typeface="Calibri"/>
              </a:rPr>
              <a:t>Inherent properties </a:t>
            </a:r>
            <a:r>
              <a:rPr lang="en-US" sz="2400" dirty="0">
                <a:cs typeface="Calibri"/>
              </a:rPr>
              <a:t>are the result of natural soil formation properties.</a:t>
            </a:r>
          </a:p>
          <a:p>
            <a:pPr lvl="1">
              <a:buFont typeface="Courier New" panose="020B0604020202020204" pitchFamily="34" charset="0"/>
              <a:buChar char="o"/>
            </a:pPr>
            <a:r>
              <a:rPr lang="en-US" dirty="0">
                <a:cs typeface="Calibri"/>
              </a:rPr>
              <a:t>Include mineral composition, soil texture changes very little over time. </a:t>
            </a:r>
          </a:p>
          <a:p>
            <a:pPr marL="457200" lvl="1" indent="0">
              <a:buNone/>
            </a:pPr>
            <a:endParaRPr lang="en-US" dirty="0">
              <a:cs typeface="Calibri"/>
            </a:endParaRPr>
          </a:p>
          <a:p>
            <a:r>
              <a:rPr lang="en-US" sz="2400" b="1" dirty="0">
                <a:cs typeface="Calibri"/>
              </a:rPr>
              <a:t>Dynamic soil properties</a:t>
            </a:r>
            <a:r>
              <a:rPr lang="en-US" sz="2400" dirty="0">
                <a:cs typeface="Calibri"/>
              </a:rPr>
              <a:t>, such as soil water, temperature, biological activity, pH and soil nutrient levels, change over the short-term and over short distances. </a:t>
            </a:r>
            <a:endParaRPr lang="en-US" sz="2400" b="1" dirty="0">
              <a:cs typeface="Calibri"/>
            </a:endParaRPr>
          </a:p>
          <a:p>
            <a:pPr lvl="1">
              <a:buFont typeface="Courier New" panose="020B0604020202020204" pitchFamily="34" charset="0"/>
              <a:buChar char="o"/>
            </a:pPr>
            <a:r>
              <a:rPr lang="en-US" dirty="0">
                <a:cs typeface="Calibri"/>
              </a:rPr>
              <a:t>Dynamic soil properties are influenced by agricultural management. </a:t>
            </a:r>
            <a:endParaRPr lang="en-US" b="1" dirty="0">
              <a:cs typeface="Calibri"/>
            </a:endParaRPr>
          </a:p>
          <a:p>
            <a:pPr lvl="1">
              <a:buFont typeface="Courier New" panose="020B0604020202020204" pitchFamily="34" charset="0"/>
              <a:buChar char="o"/>
            </a:pPr>
            <a:r>
              <a:rPr lang="en-US" dirty="0">
                <a:cs typeface="Calibri"/>
              </a:rPr>
              <a:t>The management of soils, including soil testing and nutrient applications, must take inherent and dynamic soil properties into account to optimize crop nutrient uptake and reduce nutrient losses to the environment.</a:t>
            </a:r>
          </a:p>
          <a:p>
            <a:endParaRPr lang="en-US" dirty="0">
              <a:cs typeface="Calibri"/>
            </a:endParaRPr>
          </a:p>
        </p:txBody>
      </p:sp>
    </p:spTree>
    <p:extLst>
      <p:ext uri="{BB962C8B-B14F-4D97-AF65-F5344CB8AC3E}">
        <p14:creationId xmlns:p14="http://schemas.microsoft.com/office/powerpoint/2010/main" val="277695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a:xfrm>
            <a:off x="841550" y="777696"/>
            <a:ext cx="9955086" cy="910466"/>
          </a:xfrm>
        </p:spPr>
        <p:txBody>
          <a:bodyPr/>
          <a:lstStyle/>
          <a:p>
            <a:r>
              <a:rPr lang="en-US" dirty="0"/>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5"/>
            <a:ext cx="5566975" cy="4619606"/>
          </a:xfrm>
        </p:spPr>
        <p:txBody>
          <a:bodyPr>
            <a:normAutofit lnSpcReduction="10000"/>
          </a:bodyPr>
          <a:lstStyle/>
          <a:p>
            <a:r>
              <a:rPr lang="en-US">
                <a:solidFill>
                  <a:schemeClr val="bg2">
                    <a:lumMod val="75000"/>
                  </a:schemeClr>
                </a:solidFill>
              </a:rPr>
              <a:t>Grid-point sampling</a:t>
            </a:r>
          </a:p>
          <a:p>
            <a:r>
              <a:rPr lang="en-US"/>
              <a:t>Zone sampling</a:t>
            </a:r>
          </a:p>
          <a:p>
            <a:pPr lvl="1">
              <a:lnSpc>
                <a:spcPct val="100000"/>
              </a:lnSpc>
              <a:spcAft>
                <a:spcPts val="500"/>
              </a:spcAft>
            </a:pPr>
            <a:r>
              <a:rPr lang="en-US"/>
              <a:t>Utilizes information from yield maps, aerial images, or other precision agriculture maps to develop sampling areas that appear similar.</a:t>
            </a:r>
          </a:p>
          <a:p>
            <a:pPr lvl="1">
              <a:lnSpc>
                <a:spcPct val="100000"/>
              </a:lnSpc>
            </a:pPr>
            <a:r>
              <a:rPr lang="en-US"/>
              <a:t>Sampling can be done through traditional soil sampling process or utilizing grid-point sampling.</a:t>
            </a:r>
          </a:p>
          <a:p>
            <a:pPr>
              <a:lnSpc>
                <a:spcPct val="100000"/>
              </a:lnSpc>
            </a:pPr>
            <a:r>
              <a:rPr lang="en-US">
                <a:solidFill>
                  <a:schemeClr val="bg2">
                    <a:lumMod val="75000"/>
                  </a:schemeClr>
                </a:solidFill>
              </a:rPr>
              <a:t>Contour strip sampling</a:t>
            </a:r>
          </a:p>
          <a:p>
            <a:pPr>
              <a:lnSpc>
                <a:spcPct val="100000"/>
              </a:lnSpc>
            </a:pPr>
            <a:r>
              <a:rPr lang="en-US">
                <a:solidFill>
                  <a:schemeClr val="bg2">
                    <a:lumMod val="75000"/>
                  </a:schemeClr>
                </a:solidFill>
              </a:rPr>
              <a:t>Pasture sampling</a:t>
            </a:r>
          </a:p>
          <a:p>
            <a:pPr>
              <a:lnSpc>
                <a:spcPct val="100000"/>
              </a:lnSpc>
            </a:pPr>
            <a:endParaRPr lang="en-US"/>
          </a:p>
          <a:p>
            <a:endParaRPr lang="en-US"/>
          </a:p>
        </p:txBody>
      </p:sp>
      <p:sp>
        <p:nvSpPr>
          <p:cNvPr id="8" name="Rectangle 7">
            <a:extLst>
              <a:ext uri="{FF2B5EF4-FFF2-40B4-BE49-F238E27FC236}">
                <a16:creationId xmlns:a16="http://schemas.microsoft.com/office/drawing/2014/main" id="{06DF4A36-CBD8-4EF5-717C-2D1014C4AA55}"/>
              </a:ext>
            </a:extLst>
          </p:cNvPr>
          <p:cNvSpPr/>
          <p:nvPr/>
        </p:nvSpPr>
        <p:spPr>
          <a:xfrm>
            <a:off x="7565014" y="483735"/>
            <a:ext cx="2608976" cy="910466"/>
          </a:xfrm>
          <a:prstGeom prst="rect">
            <a:avLst/>
          </a:prstGeom>
          <a:solidFill>
            <a:schemeClr val="accent6">
              <a:lumMod val="20000"/>
              <a:lumOff val="80000"/>
            </a:schemeClr>
          </a:solidFill>
          <a:ln w="28575">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48AB3C-2B1F-D5CB-B9F2-A71168356EEB}"/>
              </a:ext>
            </a:extLst>
          </p:cNvPr>
          <p:cNvSpPr/>
          <p:nvPr/>
        </p:nvSpPr>
        <p:spPr>
          <a:xfrm>
            <a:off x="7565014" y="1361278"/>
            <a:ext cx="2608976" cy="910466"/>
          </a:xfrm>
          <a:prstGeom prst="rect">
            <a:avLst/>
          </a:prstGeom>
          <a:solidFill>
            <a:schemeClr val="accent4">
              <a:lumMod val="20000"/>
              <a:lumOff val="80000"/>
            </a:schemeClr>
          </a:solidFill>
          <a:ln w="28575">
            <a:solidFill>
              <a:schemeClr val="accent4"/>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24CC4-C5EB-297B-FD93-08D5473B8FF4}"/>
              </a:ext>
            </a:extLst>
          </p:cNvPr>
          <p:cNvSpPr/>
          <p:nvPr/>
        </p:nvSpPr>
        <p:spPr>
          <a:xfrm>
            <a:off x="7021585" y="4595785"/>
            <a:ext cx="2608976" cy="1820932"/>
          </a:xfrm>
          <a:prstGeom prst="rect">
            <a:avLst/>
          </a:prstGeom>
          <a:solidFill>
            <a:schemeClr val="bg2"/>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A282EA-F24B-8369-E73A-88664E4A2D0F}"/>
              </a:ext>
            </a:extLst>
          </p:cNvPr>
          <p:cNvSpPr/>
          <p:nvPr/>
        </p:nvSpPr>
        <p:spPr>
          <a:xfrm>
            <a:off x="9323462" y="2556221"/>
            <a:ext cx="2608976" cy="1820932"/>
          </a:xfrm>
          <a:prstGeom prst="rect">
            <a:avLst/>
          </a:prstGeom>
          <a:solidFill>
            <a:schemeClr val="bg2"/>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2DBF88D-A2E3-303D-5DC5-0FA397451532}"/>
              </a:ext>
            </a:extLst>
          </p:cNvPr>
          <p:cNvCxnSpPr>
            <a:stCxn id="10" idx="1"/>
            <a:endCxn id="10" idx="3"/>
          </p:cNvCxnSpPr>
          <p:nvPr/>
        </p:nvCxnSpPr>
        <p:spPr>
          <a:xfrm>
            <a:off x="7021585" y="5506251"/>
            <a:ext cx="2608976" cy="0"/>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A462B197-8E61-DB89-0CE0-950A1EEC6C41}"/>
              </a:ext>
            </a:extLst>
          </p:cNvPr>
          <p:cNvSpPr/>
          <p:nvPr/>
        </p:nvSpPr>
        <p:spPr>
          <a:xfrm>
            <a:off x="9326880" y="2544417"/>
            <a:ext cx="1184744" cy="1041621"/>
          </a:xfrm>
          <a:custGeom>
            <a:avLst/>
            <a:gdLst>
              <a:gd name="connsiteX0" fmla="*/ 7951 w 1184744"/>
              <a:gd name="connsiteY0" fmla="*/ 0 h 1041621"/>
              <a:gd name="connsiteX1" fmla="*/ 7951 w 1184744"/>
              <a:gd name="connsiteY1" fmla="*/ 1009816 h 1041621"/>
              <a:gd name="connsiteX2" fmla="*/ 0 w 1184744"/>
              <a:gd name="connsiteY2" fmla="*/ 1041621 h 1041621"/>
              <a:gd name="connsiteX3" fmla="*/ 127221 w 1184744"/>
              <a:gd name="connsiteY3" fmla="*/ 1033670 h 1041621"/>
              <a:gd name="connsiteX4" fmla="*/ 254442 w 1184744"/>
              <a:gd name="connsiteY4" fmla="*/ 930303 h 1041621"/>
              <a:gd name="connsiteX5" fmla="*/ 357809 w 1184744"/>
              <a:gd name="connsiteY5" fmla="*/ 858741 h 1041621"/>
              <a:gd name="connsiteX6" fmla="*/ 461176 w 1184744"/>
              <a:gd name="connsiteY6" fmla="*/ 795131 h 1041621"/>
              <a:gd name="connsiteX7" fmla="*/ 731520 w 1184744"/>
              <a:gd name="connsiteY7" fmla="*/ 652007 h 1041621"/>
              <a:gd name="connsiteX8" fmla="*/ 795130 w 1184744"/>
              <a:gd name="connsiteY8" fmla="*/ 612251 h 1041621"/>
              <a:gd name="connsiteX9" fmla="*/ 914400 w 1184744"/>
              <a:gd name="connsiteY9" fmla="*/ 453225 h 1041621"/>
              <a:gd name="connsiteX10" fmla="*/ 970059 w 1184744"/>
              <a:gd name="connsiteY10" fmla="*/ 326004 h 1041621"/>
              <a:gd name="connsiteX11" fmla="*/ 1073426 w 1184744"/>
              <a:gd name="connsiteY11" fmla="*/ 174929 h 1041621"/>
              <a:gd name="connsiteX12" fmla="*/ 1113183 w 1184744"/>
              <a:gd name="connsiteY12" fmla="*/ 135173 h 1041621"/>
              <a:gd name="connsiteX13" fmla="*/ 1129085 w 1184744"/>
              <a:gd name="connsiteY13" fmla="*/ 103367 h 1041621"/>
              <a:gd name="connsiteX14" fmla="*/ 1160890 w 1184744"/>
              <a:gd name="connsiteY14" fmla="*/ 79513 h 1041621"/>
              <a:gd name="connsiteX15" fmla="*/ 1168842 w 1184744"/>
              <a:gd name="connsiteY15" fmla="*/ 39757 h 1041621"/>
              <a:gd name="connsiteX16" fmla="*/ 1184744 w 1184744"/>
              <a:gd name="connsiteY16" fmla="*/ 15903 h 1041621"/>
              <a:gd name="connsiteX17" fmla="*/ 7951 w 1184744"/>
              <a:gd name="connsiteY17" fmla="*/ 0 h 10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4744" h="1041621">
                <a:moveTo>
                  <a:pt x="7951" y="0"/>
                </a:moveTo>
                <a:lnTo>
                  <a:pt x="7951" y="1009816"/>
                </a:lnTo>
                <a:lnTo>
                  <a:pt x="0" y="1041621"/>
                </a:lnTo>
                <a:cubicBezTo>
                  <a:pt x="42407" y="1038971"/>
                  <a:pt x="86000" y="1043975"/>
                  <a:pt x="127221" y="1033670"/>
                </a:cubicBezTo>
                <a:cubicBezTo>
                  <a:pt x="179657" y="1020561"/>
                  <a:pt x="217046" y="960576"/>
                  <a:pt x="254442" y="930303"/>
                </a:cubicBezTo>
                <a:cubicBezTo>
                  <a:pt x="287014" y="903935"/>
                  <a:pt x="322734" y="881675"/>
                  <a:pt x="357809" y="858741"/>
                </a:cubicBezTo>
                <a:cubicBezTo>
                  <a:pt x="391670" y="836601"/>
                  <a:pt x="425775" y="814715"/>
                  <a:pt x="461176" y="795131"/>
                </a:cubicBezTo>
                <a:cubicBezTo>
                  <a:pt x="550398" y="745774"/>
                  <a:pt x="645054" y="706048"/>
                  <a:pt x="731520" y="652007"/>
                </a:cubicBezTo>
                <a:cubicBezTo>
                  <a:pt x="752723" y="638755"/>
                  <a:pt x="777002" y="629472"/>
                  <a:pt x="795130" y="612251"/>
                </a:cubicBezTo>
                <a:cubicBezTo>
                  <a:pt x="863469" y="547329"/>
                  <a:pt x="882750" y="522855"/>
                  <a:pt x="914400" y="453225"/>
                </a:cubicBezTo>
                <a:cubicBezTo>
                  <a:pt x="933554" y="411086"/>
                  <a:pt x="947094" y="366193"/>
                  <a:pt x="970059" y="326004"/>
                </a:cubicBezTo>
                <a:cubicBezTo>
                  <a:pt x="1001431" y="271103"/>
                  <a:pt x="1026548" y="221806"/>
                  <a:pt x="1073426" y="174929"/>
                </a:cubicBezTo>
                <a:lnTo>
                  <a:pt x="1113183" y="135173"/>
                </a:lnTo>
                <a:cubicBezTo>
                  <a:pt x="1118484" y="124571"/>
                  <a:pt x="1121371" y="112367"/>
                  <a:pt x="1129085" y="103367"/>
                </a:cubicBezTo>
                <a:cubicBezTo>
                  <a:pt x="1137709" y="93305"/>
                  <a:pt x="1153866" y="90751"/>
                  <a:pt x="1160890" y="79513"/>
                </a:cubicBezTo>
                <a:cubicBezTo>
                  <a:pt x="1168053" y="68053"/>
                  <a:pt x="1164097" y="52411"/>
                  <a:pt x="1168842" y="39757"/>
                </a:cubicBezTo>
                <a:cubicBezTo>
                  <a:pt x="1172197" y="30809"/>
                  <a:pt x="1184744" y="15903"/>
                  <a:pt x="1184744" y="15903"/>
                </a:cubicBezTo>
                <a:lnTo>
                  <a:pt x="7951" y="0"/>
                </a:lnTo>
                <a:close/>
              </a:path>
            </a:pathLst>
          </a:custGeom>
          <a:solidFill>
            <a:schemeClr val="accent4">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F7F8C75-84F2-4736-7338-91983EAC682D}"/>
              </a:ext>
            </a:extLst>
          </p:cNvPr>
          <p:cNvSpPr/>
          <p:nvPr/>
        </p:nvSpPr>
        <p:spPr>
          <a:xfrm rot="10800000">
            <a:off x="10747694" y="3335532"/>
            <a:ext cx="1184744" cy="1041621"/>
          </a:xfrm>
          <a:custGeom>
            <a:avLst/>
            <a:gdLst>
              <a:gd name="connsiteX0" fmla="*/ 7951 w 1184744"/>
              <a:gd name="connsiteY0" fmla="*/ 0 h 1041621"/>
              <a:gd name="connsiteX1" fmla="*/ 7951 w 1184744"/>
              <a:gd name="connsiteY1" fmla="*/ 1009816 h 1041621"/>
              <a:gd name="connsiteX2" fmla="*/ 0 w 1184744"/>
              <a:gd name="connsiteY2" fmla="*/ 1041621 h 1041621"/>
              <a:gd name="connsiteX3" fmla="*/ 127221 w 1184744"/>
              <a:gd name="connsiteY3" fmla="*/ 1033670 h 1041621"/>
              <a:gd name="connsiteX4" fmla="*/ 254442 w 1184744"/>
              <a:gd name="connsiteY4" fmla="*/ 930303 h 1041621"/>
              <a:gd name="connsiteX5" fmla="*/ 357809 w 1184744"/>
              <a:gd name="connsiteY5" fmla="*/ 858741 h 1041621"/>
              <a:gd name="connsiteX6" fmla="*/ 461176 w 1184744"/>
              <a:gd name="connsiteY6" fmla="*/ 795131 h 1041621"/>
              <a:gd name="connsiteX7" fmla="*/ 731520 w 1184744"/>
              <a:gd name="connsiteY7" fmla="*/ 652007 h 1041621"/>
              <a:gd name="connsiteX8" fmla="*/ 795130 w 1184744"/>
              <a:gd name="connsiteY8" fmla="*/ 612251 h 1041621"/>
              <a:gd name="connsiteX9" fmla="*/ 914400 w 1184744"/>
              <a:gd name="connsiteY9" fmla="*/ 453225 h 1041621"/>
              <a:gd name="connsiteX10" fmla="*/ 970059 w 1184744"/>
              <a:gd name="connsiteY10" fmla="*/ 326004 h 1041621"/>
              <a:gd name="connsiteX11" fmla="*/ 1073426 w 1184744"/>
              <a:gd name="connsiteY11" fmla="*/ 174929 h 1041621"/>
              <a:gd name="connsiteX12" fmla="*/ 1113183 w 1184744"/>
              <a:gd name="connsiteY12" fmla="*/ 135173 h 1041621"/>
              <a:gd name="connsiteX13" fmla="*/ 1129085 w 1184744"/>
              <a:gd name="connsiteY13" fmla="*/ 103367 h 1041621"/>
              <a:gd name="connsiteX14" fmla="*/ 1160890 w 1184744"/>
              <a:gd name="connsiteY14" fmla="*/ 79513 h 1041621"/>
              <a:gd name="connsiteX15" fmla="*/ 1168842 w 1184744"/>
              <a:gd name="connsiteY15" fmla="*/ 39757 h 1041621"/>
              <a:gd name="connsiteX16" fmla="*/ 1184744 w 1184744"/>
              <a:gd name="connsiteY16" fmla="*/ 15903 h 1041621"/>
              <a:gd name="connsiteX17" fmla="*/ 7951 w 1184744"/>
              <a:gd name="connsiteY17" fmla="*/ 0 h 10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4744" h="1041621">
                <a:moveTo>
                  <a:pt x="7951" y="0"/>
                </a:moveTo>
                <a:lnTo>
                  <a:pt x="7951" y="1009816"/>
                </a:lnTo>
                <a:lnTo>
                  <a:pt x="0" y="1041621"/>
                </a:lnTo>
                <a:cubicBezTo>
                  <a:pt x="42407" y="1038971"/>
                  <a:pt x="86000" y="1043975"/>
                  <a:pt x="127221" y="1033670"/>
                </a:cubicBezTo>
                <a:cubicBezTo>
                  <a:pt x="179657" y="1020561"/>
                  <a:pt x="217046" y="960576"/>
                  <a:pt x="254442" y="930303"/>
                </a:cubicBezTo>
                <a:cubicBezTo>
                  <a:pt x="287014" y="903935"/>
                  <a:pt x="322734" y="881675"/>
                  <a:pt x="357809" y="858741"/>
                </a:cubicBezTo>
                <a:cubicBezTo>
                  <a:pt x="391670" y="836601"/>
                  <a:pt x="425775" y="814715"/>
                  <a:pt x="461176" y="795131"/>
                </a:cubicBezTo>
                <a:cubicBezTo>
                  <a:pt x="550398" y="745774"/>
                  <a:pt x="645054" y="706048"/>
                  <a:pt x="731520" y="652007"/>
                </a:cubicBezTo>
                <a:cubicBezTo>
                  <a:pt x="752723" y="638755"/>
                  <a:pt x="777002" y="629472"/>
                  <a:pt x="795130" y="612251"/>
                </a:cubicBezTo>
                <a:cubicBezTo>
                  <a:pt x="863469" y="547329"/>
                  <a:pt x="882750" y="522855"/>
                  <a:pt x="914400" y="453225"/>
                </a:cubicBezTo>
                <a:cubicBezTo>
                  <a:pt x="933554" y="411086"/>
                  <a:pt x="947094" y="366193"/>
                  <a:pt x="970059" y="326004"/>
                </a:cubicBezTo>
                <a:cubicBezTo>
                  <a:pt x="1001431" y="271103"/>
                  <a:pt x="1026548" y="221806"/>
                  <a:pt x="1073426" y="174929"/>
                </a:cubicBezTo>
                <a:lnTo>
                  <a:pt x="1113183" y="135173"/>
                </a:lnTo>
                <a:cubicBezTo>
                  <a:pt x="1118484" y="124571"/>
                  <a:pt x="1121371" y="112367"/>
                  <a:pt x="1129085" y="103367"/>
                </a:cubicBezTo>
                <a:cubicBezTo>
                  <a:pt x="1137709" y="93305"/>
                  <a:pt x="1153866" y="90751"/>
                  <a:pt x="1160890" y="79513"/>
                </a:cubicBezTo>
                <a:cubicBezTo>
                  <a:pt x="1168053" y="68053"/>
                  <a:pt x="1164097" y="52411"/>
                  <a:pt x="1168842" y="39757"/>
                </a:cubicBezTo>
                <a:cubicBezTo>
                  <a:pt x="1172197" y="30809"/>
                  <a:pt x="1184744" y="15903"/>
                  <a:pt x="1184744" y="15903"/>
                </a:cubicBezTo>
                <a:lnTo>
                  <a:pt x="7951" y="0"/>
                </a:lnTo>
                <a:close/>
              </a:path>
            </a:pathLst>
          </a:custGeom>
          <a:solidFill>
            <a:schemeClr val="accent6">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9924FC8-C41F-7D00-1ABA-115C7A7FBE51}"/>
              </a:ext>
            </a:extLst>
          </p:cNvPr>
          <p:cNvSpPr txBox="1"/>
          <p:nvPr/>
        </p:nvSpPr>
        <p:spPr>
          <a:xfrm>
            <a:off x="8326071" y="2321284"/>
            <a:ext cx="1086859" cy="369332"/>
          </a:xfrm>
          <a:prstGeom prst="rect">
            <a:avLst/>
          </a:prstGeom>
          <a:noFill/>
        </p:spPr>
        <p:txBody>
          <a:bodyPr wrap="square" rtlCol="0">
            <a:spAutoFit/>
          </a:bodyPr>
          <a:lstStyle/>
          <a:p>
            <a:r>
              <a:rPr lang="en-US"/>
              <a:t>2 zones</a:t>
            </a:r>
          </a:p>
        </p:txBody>
      </p:sp>
      <p:sp>
        <p:nvSpPr>
          <p:cNvPr id="33" name="TextBox 32">
            <a:extLst>
              <a:ext uri="{FF2B5EF4-FFF2-40B4-BE49-F238E27FC236}">
                <a16:creationId xmlns:a16="http://schemas.microsoft.com/office/drawing/2014/main" id="{388B0A28-7045-6904-1C38-4B6E1EE7088A}"/>
              </a:ext>
            </a:extLst>
          </p:cNvPr>
          <p:cNvSpPr txBox="1"/>
          <p:nvPr/>
        </p:nvSpPr>
        <p:spPr>
          <a:xfrm>
            <a:off x="7782643" y="4236095"/>
            <a:ext cx="1086859" cy="369332"/>
          </a:xfrm>
          <a:prstGeom prst="rect">
            <a:avLst/>
          </a:prstGeom>
          <a:noFill/>
        </p:spPr>
        <p:txBody>
          <a:bodyPr wrap="square" rtlCol="0">
            <a:spAutoFit/>
          </a:bodyPr>
          <a:lstStyle/>
          <a:p>
            <a:r>
              <a:rPr lang="en-US"/>
              <a:t>2 zones</a:t>
            </a:r>
          </a:p>
        </p:txBody>
      </p:sp>
      <p:sp>
        <p:nvSpPr>
          <p:cNvPr id="34" name="TextBox 33">
            <a:extLst>
              <a:ext uri="{FF2B5EF4-FFF2-40B4-BE49-F238E27FC236}">
                <a16:creationId xmlns:a16="http://schemas.microsoft.com/office/drawing/2014/main" id="{6D5B34B8-BA71-2335-BC5E-82D87E321017}"/>
              </a:ext>
            </a:extLst>
          </p:cNvPr>
          <p:cNvSpPr txBox="1"/>
          <p:nvPr/>
        </p:nvSpPr>
        <p:spPr>
          <a:xfrm>
            <a:off x="10253207" y="4388957"/>
            <a:ext cx="1086859" cy="369332"/>
          </a:xfrm>
          <a:prstGeom prst="rect">
            <a:avLst/>
          </a:prstGeom>
          <a:noFill/>
        </p:spPr>
        <p:txBody>
          <a:bodyPr wrap="square" rtlCol="0">
            <a:spAutoFit/>
          </a:bodyPr>
          <a:lstStyle/>
          <a:p>
            <a:r>
              <a:rPr lang="en-US"/>
              <a:t>3 zones</a:t>
            </a:r>
          </a:p>
        </p:txBody>
      </p:sp>
      <p:sp>
        <p:nvSpPr>
          <p:cNvPr id="35" name="TextBox 34">
            <a:extLst>
              <a:ext uri="{FF2B5EF4-FFF2-40B4-BE49-F238E27FC236}">
                <a16:creationId xmlns:a16="http://schemas.microsoft.com/office/drawing/2014/main" id="{29B5915A-632B-0EFD-EAE4-FF02125372FF}"/>
              </a:ext>
            </a:extLst>
          </p:cNvPr>
          <p:cNvSpPr txBox="1"/>
          <p:nvPr/>
        </p:nvSpPr>
        <p:spPr>
          <a:xfrm>
            <a:off x="7332158" y="5041721"/>
            <a:ext cx="1987827" cy="1015663"/>
          </a:xfrm>
          <a:prstGeom prst="rect">
            <a:avLst/>
          </a:prstGeom>
          <a:noFill/>
        </p:spPr>
        <p:txBody>
          <a:bodyPr wrap="square" rtlCol="0">
            <a:spAutoFit/>
          </a:bodyPr>
          <a:lstStyle/>
          <a:p>
            <a:pPr algn="ctr"/>
            <a:r>
              <a:rPr lang="en-US" sz="2000"/>
              <a:t>Formerly 2 fields</a:t>
            </a:r>
          </a:p>
          <a:p>
            <a:pPr algn="ctr"/>
            <a:endParaRPr lang="en-US" sz="2000"/>
          </a:p>
          <a:p>
            <a:pPr algn="ctr"/>
            <a:r>
              <a:rPr lang="en-US" sz="2000"/>
              <a:t>now all 1 field</a:t>
            </a:r>
          </a:p>
        </p:txBody>
      </p:sp>
      <p:sp>
        <p:nvSpPr>
          <p:cNvPr id="36" name="TextBox 35">
            <a:extLst>
              <a:ext uri="{FF2B5EF4-FFF2-40B4-BE49-F238E27FC236}">
                <a16:creationId xmlns:a16="http://schemas.microsoft.com/office/drawing/2014/main" id="{194261EB-F920-6243-2B9A-B2D69BF15FA6}"/>
              </a:ext>
            </a:extLst>
          </p:cNvPr>
          <p:cNvSpPr txBox="1"/>
          <p:nvPr/>
        </p:nvSpPr>
        <p:spPr>
          <a:xfrm>
            <a:off x="9414345" y="2730093"/>
            <a:ext cx="667909" cy="369332"/>
          </a:xfrm>
          <a:prstGeom prst="rect">
            <a:avLst/>
          </a:prstGeom>
          <a:noFill/>
        </p:spPr>
        <p:txBody>
          <a:bodyPr wrap="square" rtlCol="0">
            <a:spAutoFit/>
          </a:bodyPr>
          <a:lstStyle/>
          <a:p>
            <a:r>
              <a:rPr lang="en-US"/>
              <a:t>Sand</a:t>
            </a:r>
          </a:p>
        </p:txBody>
      </p:sp>
      <p:sp>
        <p:nvSpPr>
          <p:cNvPr id="37" name="TextBox 36">
            <a:extLst>
              <a:ext uri="{FF2B5EF4-FFF2-40B4-BE49-F238E27FC236}">
                <a16:creationId xmlns:a16="http://schemas.microsoft.com/office/drawing/2014/main" id="{A5D668D7-59DC-2445-FF49-CC228F5ED97A}"/>
              </a:ext>
            </a:extLst>
          </p:cNvPr>
          <p:cNvSpPr txBox="1"/>
          <p:nvPr/>
        </p:nvSpPr>
        <p:spPr>
          <a:xfrm>
            <a:off x="10233992" y="3336876"/>
            <a:ext cx="787915" cy="369332"/>
          </a:xfrm>
          <a:prstGeom prst="rect">
            <a:avLst/>
          </a:prstGeom>
          <a:noFill/>
        </p:spPr>
        <p:txBody>
          <a:bodyPr wrap="square" rtlCol="0">
            <a:spAutoFit/>
          </a:bodyPr>
          <a:lstStyle/>
          <a:p>
            <a:r>
              <a:rPr lang="en-US"/>
              <a:t>Loam</a:t>
            </a:r>
          </a:p>
        </p:txBody>
      </p:sp>
      <p:sp>
        <p:nvSpPr>
          <p:cNvPr id="38" name="TextBox 37">
            <a:extLst>
              <a:ext uri="{FF2B5EF4-FFF2-40B4-BE49-F238E27FC236}">
                <a16:creationId xmlns:a16="http://schemas.microsoft.com/office/drawing/2014/main" id="{6E63E4F3-EDFD-A926-5DD8-69B932BF8BDB}"/>
              </a:ext>
            </a:extLst>
          </p:cNvPr>
          <p:cNvSpPr txBox="1"/>
          <p:nvPr/>
        </p:nvSpPr>
        <p:spPr>
          <a:xfrm>
            <a:off x="11172967" y="3888667"/>
            <a:ext cx="759471" cy="369332"/>
          </a:xfrm>
          <a:prstGeom prst="rect">
            <a:avLst/>
          </a:prstGeom>
          <a:noFill/>
        </p:spPr>
        <p:txBody>
          <a:bodyPr wrap="square" rtlCol="0">
            <a:spAutoFit/>
          </a:bodyPr>
          <a:lstStyle/>
          <a:p>
            <a:r>
              <a:rPr lang="en-US"/>
              <a:t>Muck</a:t>
            </a:r>
          </a:p>
        </p:txBody>
      </p:sp>
      <p:sp>
        <p:nvSpPr>
          <p:cNvPr id="39" name="TextBox 38">
            <a:extLst>
              <a:ext uri="{FF2B5EF4-FFF2-40B4-BE49-F238E27FC236}">
                <a16:creationId xmlns:a16="http://schemas.microsoft.com/office/drawing/2014/main" id="{2EAAFC43-2624-5B16-C047-38767822711D}"/>
              </a:ext>
            </a:extLst>
          </p:cNvPr>
          <p:cNvSpPr txBox="1"/>
          <p:nvPr/>
        </p:nvSpPr>
        <p:spPr>
          <a:xfrm>
            <a:off x="7915702" y="840111"/>
            <a:ext cx="1908314" cy="369332"/>
          </a:xfrm>
          <a:prstGeom prst="rect">
            <a:avLst/>
          </a:prstGeom>
          <a:noFill/>
        </p:spPr>
        <p:txBody>
          <a:bodyPr wrap="square" rtlCol="0">
            <a:spAutoFit/>
          </a:bodyPr>
          <a:lstStyle/>
          <a:p>
            <a:r>
              <a:rPr lang="en-US"/>
              <a:t>Limed 5 years ago</a:t>
            </a:r>
          </a:p>
        </p:txBody>
      </p:sp>
      <p:sp>
        <p:nvSpPr>
          <p:cNvPr id="40" name="TextBox 39">
            <a:extLst>
              <a:ext uri="{FF2B5EF4-FFF2-40B4-BE49-F238E27FC236}">
                <a16:creationId xmlns:a16="http://schemas.microsoft.com/office/drawing/2014/main" id="{53A5195D-AB6D-A6B1-4DB4-65EB46B8C3F0}"/>
              </a:ext>
            </a:extLst>
          </p:cNvPr>
          <p:cNvSpPr txBox="1"/>
          <p:nvPr/>
        </p:nvSpPr>
        <p:spPr>
          <a:xfrm>
            <a:off x="8158387" y="1592262"/>
            <a:ext cx="1422229" cy="369332"/>
          </a:xfrm>
          <a:prstGeom prst="rect">
            <a:avLst/>
          </a:prstGeom>
          <a:noFill/>
        </p:spPr>
        <p:txBody>
          <a:bodyPr wrap="square" rtlCol="0">
            <a:spAutoFit/>
          </a:bodyPr>
          <a:lstStyle/>
          <a:p>
            <a:r>
              <a:rPr lang="en-US"/>
              <a:t>Never limed</a:t>
            </a:r>
          </a:p>
        </p:txBody>
      </p:sp>
    </p:spTree>
    <p:extLst>
      <p:ext uri="{BB962C8B-B14F-4D97-AF65-F5344CB8AC3E}">
        <p14:creationId xmlns:p14="http://schemas.microsoft.com/office/powerpoint/2010/main" val="137646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4"/>
            <a:ext cx="5969522" cy="4807188"/>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Grid-point sampling</a:t>
            </a:r>
          </a:p>
          <a:p>
            <a:r>
              <a:rPr lang="en-US" dirty="0">
                <a:solidFill>
                  <a:schemeClr val="bg2">
                    <a:lumMod val="75000"/>
                  </a:schemeClr>
                </a:solidFill>
              </a:rPr>
              <a:t>Zone sampling</a:t>
            </a:r>
            <a:endParaRPr lang="en-US" dirty="0">
              <a:solidFill>
                <a:schemeClr val="bg2">
                  <a:lumMod val="75000"/>
                </a:schemeClr>
              </a:solidFill>
              <a:cs typeface="Calibri"/>
            </a:endParaRPr>
          </a:p>
          <a:p>
            <a:r>
              <a:rPr lang="en-US" dirty="0"/>
              <a:t>Contour strip sampling</a:t>
            </a:r>
            <a:endParaRPr lang="en-US" dirty="0">
              <a:cs typeface="Calibri"/>
            </a:endParaRPr>
          </a:p>
          <a:p>
            <a:pPr lvl="1"/>
            <a:r>
              <a:rPr lang="en-US" dirty="0"/>
              <a:t>More than 5 acres, use traditional sampling methods</a:t>
            </a:r>
            <a:endParaRPr lang="en-US" dirty="0">
              <a:cs typeface="Calibri"/>
            </a:endParaRPr>
          </a:p>
          <a:p>
            <a:pPr lvl="1"/>
            <a:r>
              <a:rPr lang="en-US" dirty="0"/>
              <a:t>Less than 5 acres, may combine strips if cropping and management histories are identical.</a:t>
            </a:r>
            <a:endParaRPr lang="en-US" dirty="0">
              <a:cs typeface="Calibri"/>
            </a:endParaRPr>
          </a:p>
          <a:p>
            <a:r>
              <a:rPr lang="en-US" dirty="0">
                <a:solidFill>
                  <a:schemeClr val="bg2">
                    <a:lumMod val="75000"/>
                  </a:schemeClr>
                </a:solidFill>
              </a:rPr>
              <a:t>Pasture sampling</a:t>
            </a:r>
            <a:endParaRPr lang="en-US" dirty="0">
              <a:solidFill>
                <a:schemeClr val="bg2">
                  <a:lumMod val="75000"/>
                </a:schemeClr>
              </a:solidFill>
              <a:cs typeface="Calibri"/>
            </a:endParaRPr>
          </a:p>
          <a:p>
            <a:pPr marL="0" indent="0">
              <a:buNone/>
            </a:pPr>
            <a:endParaRPr lang="en-US" dirty="0"/>
          </a:p>
        </p:txBody>
      </p:sp>
      <p:pic>
        <p:nvPicPr>
          <p:cNvPr id="6" name="Picture 5">
            <a:extLst>
              <a:ext uri="{FF2B5EF4-FFF2-40B4-BE49-F238E27FC236}">
                <a16:creationId xmlns:a16="http://schemas.microsoft.com/office/drawing/2014/main" id="{28DFF4DB-DA63-0CE8-DE5B-507B642FF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325" y="2028415"/>
            <a:ext cx="4031333" cy="2326404"/>
          </a:xfrm>
          <a:prstGeom prst="rect">
            <a:avLst/>
          </a:prstGeom>
        </p:spPr>
      </p:pic>
      <p:sp>
        <p:nvSpPr>
          <p:cNvPr id="7" name="TextBox 6">
            <a:extLst>
              <a:ext uri="{FF2B5EF4-FFF2-40B4-BE49-F238E27FC236}">
                <a16:creationId xmlns:a16="http://schemas.microsoft.com/office/drawing/2014/main" id="{72E4F9E1-5400-0CB2-7EEC-AE09AD517EEF}"/>
              </a:ext>
            </a:extLst>
          </p:cNvPr>
          <p:cNvSpPr txBox="1"/>
          <p:nvPr/>
        </p:nvSpPr>
        <p:spPr>
          <a:xfrm>
            <a:off x="7465325" y="4323214"/>
            <a:ext cx="2416348" cy="369332"/>
          </a:xfrm>
          <a:prstGeom prst="rect">
            <a:avLst/>
          </a:prstGeom>
          <a:noFill/>
        </p:spPr>
        <p:txBody>
          <a:bodyPr wrap="square" rtlCol="0">
            <a:spAutoFit/>
          </a:bodyPr>
          <a:lstStyle/>
          <a:p>
            <a:r>
              <a:rPr lang="en-US"/>
              <a:t>Source: </a:t>
            </a:r>
            <a:r>
              <a:rPr lang="en-US" err="1"/>
              <a:t>SNAPPlus</a:t>
            </a:r>
            <a:r>
              <a:rPr lang="en-US"/>
              <a:t> Help</a:t>
            </a:r>
          </a:p>
        </p:txBody>
      </p:sp>
    </p:spTree>
    <p:extLst>
      <p:ext uri="{BB962C8B-B14F-4D97-AF65-F5344CB8AC3E}">
        <p14:creationId xmlns:p14="http://schemas.microsoft.com/office/powerpoint/2010/main" val="236507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4"/>
            <a:ext cx="5969522" cy="480718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2">
                    <a:lumMod val="75000"/>
                  </a:schemeClr>
                </a:solidFill>
                <a:effectLst/>
                <a:uLnTx/>
                <a:uFillTx/>
                <a:latin typeface="Calibri" panose="020F0502020204030204"/>
                <a:ea typeface="+mn-ea"/>
                <a:cs typeface="+mn-cs"/>
              </a:rPr>
              <a:t>Grid-point sampling</a:t>
            </a:r>
          </a:p>
          <a:p>
            <a:r>
              <a:rPr lang="en-US">
                <a:solidFill>
                  <a:schemeClr val="bg2">
                    <a:lumMod val="75000"/>
                  </a:schemeClr>
                </a:solidFill>
              </a:rPr>
              <a:t>Zone sampling</a:t>
            </a:r>
          </a:p>
          <a:p>
            <a:r>
              <a:rPr lang="en-US">
                <a:solidFill>
                  <a:schemeClr val="bg2">
                    <a:lumMod val="75000"/>
                  </a:schemeClr>
                </a:solidFill>
              </a:rPr>
              <a:t>Contour strip sampling</a:t>
            </a:r>
          </a:p>
          <a:p>
            <a:r>
              <a:rPr lang="en-US"/>
              <a:t>Pasture sampling</a:t>
            </a:r>
          </a:p>
          <a:p>
            <a:pPr lvl="1"/>
            <a:r>
              <a:rPr lang="en-US"/>
              <a:t>Use traditional sampling techniques keeping away from areas where animals congregate</a:t>
            </a:r>
          </a:p>
          <a:p>
            <a:pPr lvl="1"/>
            <a:r>
              <a:rPr lang="en-US"/>
              <a:t>May combine congregation areas as a separate sample</a:t>
            </a:r>
          </a:p>
          <a:p>
            <a:pPr marL="0" indent="0">
              <a:buNone/>
            </a:pPr>
            <a:endParaRPr lang="en-US"/>
          </a:p>
        </p:txBody>
      </p:sp>
      <p:pic>
        <p:nvPicPr>
          <p:cNvPr id="8" name="Picture 7">
            <a:extLst>
              <a:ext uri="{FF2B5EF4-FFF2-40B4-BE49-F238E27FC236}">
                <a16:creationId xmlns:a16="http://schemas.microsoft.com/office/drawing/2014/main" id="{89227893-FB6A-086E-F5A0-5AB088DFB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9875" y="1825624"/>
            <a:ext cx="4443153" cy="3517728"/>
          </a:xfrm>
          <a:prstGeom prst="rect">
            <a:avLst/>
          </a:prstGeom>
        </p:spPr>
      </p:pic>
    </p:spTree>
    <p:extLst>
      <p:ext uri="{BB962C8B-B14F-4D97-AF65-F5344CB8AC3E}">
        <p14:creationId xmlns:p14="http://schemas.microsoft.com/office/powerpoint/2010/main" val="1798216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2C82-9909-B0FD-52AB-FCD2BAE5CCDD}"/>
              </a:ext>
            </a:extLst>
          </p:cNvPr>
          <p:cNvSpPr>
            <a:spLocks noGrp="1"/>
          </p:cNvSpPr>
          <p:nvPr>
            <p:ph type="title"/>
          </p:nvPr>
        </p:nvSpPr>
        <p:spPr/>
        <p:txBody>
          <a:bodyPr/>
          <a:lstStyle/>
          <a:p>
            <a:r>
              <a:rPr lang="en-US"/>
              <a:t>Submitting Your Samples</a:t>
            </a:r>
          </a:p>
        </p:txBody>
      </p:sp>
      <p:pic>
        <p:nvPicPr>
          <p:cNvPr id="5" name="Content Placeholder 4">
            <a:extLst>
              <a:ext uri="{FF2B5EF4-FFF2-40B4-BE49-F238E27FC236}">
                <a16:creationId xmlns:a16="http://schemas.microsoft.com/office/drawing/2014/main" id="{8A0AD6B8-9738-E568-EDD4-8F6A16C27D1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34"/>
          <a:stretch/>
        </p:blipFill>
        <p:spPr>
          <a:xfrm>
            <a:off x="3769659" y="1614488"/>
            <a:ext cx="7484678" cy="3854659"/>
          </a:xfrm>
        </p:spPr>
      </p:pic>
      <p:pic>
        <p:nvPicPr>
          <p:cNvPr id="7" name="Picture 6">
            <a:extLst>
              <a:ext uri="{FF2B5EF4-FFF2-40B4-BE49-F238E27FC236}">
                <a16:creationId xmlns:a16="http://schemas.microsoft.com/office/drawing/2014/main" id="{D8B83648-3D7E-CBC9-EEBA-A3144CC42B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0627" y="1990164"/>
            <a:ext cx="2344903" cy="3794265"/>
          </a:xfrm>
          <a:prstGeom prst="rect">
            <a:avLst/>
          </a:prstGeom>
        </p:spPr>
      </p:pic>
    </p:spTree>
    <p:extLst>
      <p:ext uri="{BB962C8B-B14F-4D97-AF65-F5344CB8AC3E}">
        <p14:creationId xmlns:p14="http://schemas.microsoft.com/office/powerpoint/2010/main" val="3912459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1E20-75AD-4E87-B0C1-A9C7BB82D618}"/>
              </a:ext>
            </a:extLst>
          </p:cNvPr>
          <p:cNvSpPr>
            <a:spLocks noGrp="1"/>
          </p:cNvSpPr>
          <p:nvPr>
            <p:ph type="title"/>
          </p:nvPr>
        </p:nvSpPr>
        <p:spPr>
          <a:xfrm>
            <a:off x="3731342" y="178859"/>
            <a:ext cx="7622458" cy="574675"/>
          </a:xfrm>
        </p:spPr>
        <p:txBody>
          <a:bodyPr>
            <a:normAutofit/>
          </a:bodyPr>
          <a:lstStyle/>
          <a:p>
            <a:pPr algn="ctr"/>
            <a:r>
              <a:rPr lang="en-US" sz="1600" dirty="0">
                <a:latin typeface="Arial Black" panose="020B0A04020102020204" pitchFamily="34" charset="0"/>
              </a:rPr>
              <a:t>May 2024 Wisconsin Certified Soil &amp; Manure Testing Laboratories</a:t>
            </a:r>
          </a:p>
        </p:txBody>
      </p:sp>
      <p:pic>
        <p:nvPicPr>
          <p:cNvPr id="6" name="Picture 5">
            <a:extLst>
              <a:ext uri="{FF2B5EF4-FFF2-40B4-BE49-F238E27FC236}">
                <a16:creationId xmlns:a16="http://schemas.microsoft.com/office/drawing/2014/main" id="{3CEDF141-59F0-8CE8-99B3-D22149481B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758" y="838380"/>
            <a:ext cx="11315241" cy="5105099"/>
          </a:xfrm>
          <a:prstGeom prst="rect">
            <a:avLst/>
          </a:prstGeom>
        </p:spPr>
      </p:pic>
      <p:sp>
        <p:nvSpPr>
          <p:cNvPr id="7" name="Title 1">
            <a:extLst>
              <a:ext uri="{FF2B5EF4-FFF2-40B4-BE49-F238E27FC236}">
                <a16:creationId xmlns:a16="http://schemas.microsoft.com/office/drawing/2014/main" id="{E94700A9-4403-CB08-4C1A-A570762AA764}"/>
              </a:ext>
            </a:extLst>
          </p:cNvPr>
          <p:cNvSpPr txBox="1">
            <a:spLocks/>
          </p:cNvSpPr>
          <p:nvPr/>
        </p:nvSpPr>
        <p:spPr>
          <a:xfrm>
            <a:off x="2198162" y="6032735"/>
            <a:ext cx="7622458" cy="5746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a:lstStyle>
          <a:p>
            <a:pPr algn="ctr"/>
            <a:r>
              <a:rPr lang="en-US" sz="1600" dirty="0">
                <a:latin typeface="Arial Black" panose="020B0A04020102020204" pitchFamily="34" charset="0"/>
              </a:rPr>
              <a:t>Verify at time of sample submission the lab is certified by WI DATCP and provides the correct results for WI Nutrient Management Planning</a:t>
            </a:r>
          </a:p>
        </p:txBody>
      </p:sp>
    </p:spTree>
    <p:extLst>
      <p:ext uri="{BB962C8B-B14F-4D97-AF65-F5344CB8AC3E}">
        <p14:creationId xmlns:p14="http://schemas.microsoft.com/office/powerpoint/2010/main" val="983626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DCAFD-64C5-679B-16DE-E9D89A2BF1FB}"/>
              </a:ext>
            </a:extLst>
          </p:cNvPr>
          <p:cNvSpPr>
            <a:spLocks noGrp="1"/>
          </p:cNvSpPr>
          <p:nvPr>
            <p:ph type="title"/>
          </p:nvPr>
        </p:nvSpPr>
        <p:spPr>
          <a:xfrm>
            <a:off x="7938739" y="1744317"/>
            <a:ext cx="3514724" cy="1923222"/>
          </a:xfrm>
        </p:spPr>
        <p:txBody>
          <a:bodyPr/>
          <a:lstStyle/>
          <a:p>
            <a:r>
              <a:rPr lang="en-US" b="1"/>
              <a:t>How to Read Your Soil Report</a:t>
            </a:r>
          </a:p>
        </p:txBody>
      </p:sp>
      <p:pic>
        <p:nvPicPr>
          <p:cNvPr id="7" name="Picture 6" descr="A logo with a sun and leaves&#10;&#10;Description automatically generated">
            <a:extLst>
              <a:ext uri="{FF2B5EF4-FFF2-40B4-BE49-F238E27FC236}">
                <a16:creationId xmlns:a16="http://schemas.microsoft.com/office/drawing/2014/main" id="{38FF3670-20E0-E90F-62EA-7BF818C50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 b="-1351"/>
          <a:stretch/>
        </p:blipFill>
        <p:spPr>
          <a:xfrm>
            <a:off x="7805181" y="5922261"/>
            <a:ext cx="1526376" cy="743336"/>
          </a:xfrm>
          <a:prstGeom prst="rect">
            <a:avLst/>
          </a:prstGeom>
        </p:spPr>
      </p:pic>
      <p:sp>
        <p:nvSpPr>
          <p:cNvPr id="8" name="Text Placeholder 7">
            <a:extLst>
              <a:ext uri="{FF2B5EF4-FFF2-40B4-BE49-F238E27FC236}">
                <a16:creationId xmlns:a16="http://schemas.microsoft.com/office/drawing/2014/main" id="{7115C291-D83D-9EEF-DCD3-4030C99BF2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160448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3A7704-4561-3F8C-3557-E5BC9B27F9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3359" y="0"/>
            <a:ext cx="5097138" cy="6586794"/>
          </a:xfrm>
          <a:prstGeom prst="rect">
            <a:avLst/>
          </a:prstGeom>
        </p:spPr>
      </p:pic>
    </p:spTree>
    <p:extLst>
      <p:ext uri="{BB962C8B-B14F-4D97-AF65-F5344CB8AC3E}">
        <p14:creationId xmlns:p14="http://schemas.microsoft.com/office/powerpoint/2010/main" val="65065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4B12382-6AAB-D599-6F9E-632EAFDEE2FE}"/>
              </a:ext>
            </a:extLst>
          </p:cNvPr>
          <p:cNvGraphicFramePr/>
          <p:nvPr/>
        </p:nvGraphicFramePr>
        <p:xfrm>
          <a:off x="838200" y="1585443"/>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C10E4F66-F33B-00AF-56DF-CA37ED536C45}"/>
              </a:ext>
            </a:extLst>
          </p:cNvPr>
          <p:cNvSpPr>
            <a:spLocks noGrp="1"/>
          </p:cNvSpPr>
          <p:nvPr>
            <p:ph type="title"/>
          </p:nvPr>
        </p:nvSpPr>
        <p:spPr>
          <a:xfrm>
            <a:off x="4099945" y="238906"/>
            <a:ext cx="7091778" cy="910466"/>
          </a:xfrm>
        </p:spPr>
        <p:txBody>
          <a:bodyPr>
            <a:normAutofit fontScale="90000"/>
          </a:bodyPr>
          <a:lstStyle/>
          <a:p>
            <a:r>
              <a:rPr lang="en-US"/>
              <a:t>What the Soil Test Report Provides</a:t>
            </a:r>
          </a:p>
        </p:txBody>
      </p:sp>
    </p:spTree>
    <p:extLst>
      <p:ext uri="{BB962C8B-B14F-4D97-AF65-F5344CB8AC3E}">
        <p14:creationId xmlns:p14="http://schemas.microsoft.com/office/powerpoint/2010/main" val="113946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1C45F-EA79-C472-69B2-F71F74BB9D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74"/>
          <a:stretch/>
        </p:blipFill>
        <p:spPr>
          <a:xfrm>
            <a:off x="6908800" y="681037"/>
            <a:ext cx="5303484" cy="5217002"/>
          </a:xfrm>
          <a:prstGeom prst="rect">
            <a:avLst/>
          </a:prstGeom>
        </p:spPr>
      </p:pic>
      <p:sp>
        <p:nvSpPr>
          <p:cNvPr id="2" name="Title 1">
            <a:extLst>
              <a:ext uri="{FF2B5EF4-FFF2-40B4-BE49-F238E27FC236}">
                <a16:creationId xmlns:a16="http://schemas.microsoft.com/office/drawing/2014/main" id="{20205CE3-11D2-243B-8BF6-8D0BF9FDC2E8}"/>
              </a:ext>
            </a:extLst>
          </p:cNvPr>
          <p:cNvSpPr>
            <a:spLocks noGrp="1"/>
          </p:cNvSpPr>
          <p:nvPr>
            <p:ph type="title"/>
          </p:nvPr>
        </p:nvSpPr>
        <p:spPr>
          <a:xfrm>
            <a:off x="912301" y="1118976"/>
            <a:ext cx="9955086" cy="910466"/>
          </a:xfrm>
        </p:spPr>
        <p:txBody>
          <a:bodyPr>
            <a:normAutofit fontScale="90000"/>
          </a:bodyPr>
          <a:lstStyle/>
          <a:p>
            <a:r>
              <a:rPr lang="en-US" sz="4000" kern="0">
                <a:solidFill>
                  <a:schemeClr val="accent2"/>
                </a:solidFill>
                <a:effectLst/>
                <a:ea typeface="Times New Roman" panose="02020603050405020304" pitchFamily="18" charset="0"/>
                <a:cs typeface="Times New Roman" panose="02020603050405020304" pitchFamily="18" charset="0"/>
              </a:rPr>
              <a:t>The more information you provide </a:t>
            </a:r>
            <a:br>
              <a:rPr lang="en-US" sz="4000" kern="0">
                <a:solidFill>
                  <a:schemeClr val="accent2"/>
                </a:solidFill>
                <a:effectLst/>
                <a:ea typeface="Times New Roman" panose="02020603050405020304" pitchFamily="18" charset="0"/>
                <a:cs typeface="Times New Roman" panose="02020603050405020304" pitchFamily="18" charset="0"/>
              </a:rPr>
            </a:br>
            <a:r>
              <a:rPr lang="en-US" sz="4000" kern="0">
                <a:solidFill>
                  <a:schemeClr val="accent2"/>
                </a:solidFill>
                <a:effectLst/>
                <a:ea typeface="Times New Roman" panose="02020603050405020304" pitchFamily="18" charset="0"/>
                <a:cs typeface="Times New Roman" panose="02020603050405020304" pitchFamily="18" charset="0"/>
              </a:rPr>
              <a:t>the better your rec’s will be. WHY?</a:t>
            </a:r>
            <a:br>
              <a:rPr lang="en-US" sz="4000" kern="0">
                <a:solidFill>
                  <a:srgbClr val="242424"/>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289AC19B-BC3B-6C6A-3327-A9F87F620E70}"/>
              </a:ext>
            </a:extLst>
          </p:cNvPr>
          <p:cNvSpPr>
            <a:spLocks noGrp="1"/>
          </p:cNvSpPr>
          <p:nvPr>
            <p:ph idx="1"/>
          </p:nvPr>
        </p:nvSpPr>
        <p:spPr>
          <a:xfrm>
            <a:off x="1001096" y="2058381"/>
            <a:ext cx="6093230" cy="4351338"/>
          </a:xfrm>
        </p:spPr>
        <p:txBody>
          <a:bodyPr/>
          <a:lstStyle/>
          <a:p>
            <a:pPr marL="0" marR="0" indent="0">
              <a:lnSpc>
                <a:spcPct val="107000"/>
              </a:lnSpc>
              <a:spcBef>
                <a:spcPts val="0"/>
              </a:spcBef>
              <a:spcAft>
                <a:spcPts val="800"/>
              </a:spcAft>
              <a:buNone/>
            </a:pPr>
            <a:r>
              <a:rPr lang="en-US" sz="2400" kern="0">
                <a:solidFill>
                  <a:srgbClr val="242424"/>
                </a:solidFill>
                <a:effectLst/>
                <a:latin typeface="Arial" panose="020B0604020202020204" pitchFamily="34" charset="0"/>
                <a:ea typeface="Calibri" panose="020F0502020204030204" pitchFamily="34" charset="0"/>
                <a:cs typeface="Times New Roman" panose="02020603050405020304" pitchFamily="18" charset="0"/>
              </a:rPr>
              <a:t>UW Rec uses added info:</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100"/>
              <a:buFont typeface="Times New Roman" panose="02020603050405020304" pitchFamily="18" charset="0"/>
              <a:buAutoNum type="arabicPeriod"/>
            </a:pPr>
            <a:r>
              <a:rPr lang="en-US" sz="2400" kern="100">
                <a:effectLst/>
                <a:latin typeface="Calibri" panose="020F0502020204030204" pitchFamily="34" charset="0"/>
                <a:ea typeface="Times New Roman" panose="02020603050405020304" pitchFamily="18" charset="0"/>
                <a:cs typeface="Times New Roman" panose="02020603050405020304" pitchFamily="18" charset="0"/>
              </a:rPr>
              <a:t>NRCS Soil Group- Sandy, Loamy or Organic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100"/>
              <a:buFont typeface="Times New Roman" panose="02020603050405020304" pitchFamily="18" charset="0"/>
              <a:buAutoNum type="arabicPeriod"/>
            </a:pPr>
            <a:r>
              <a:rPr lang="en-US" sz="2400" kern="100">
                <a:latin typeface="Calibri" panose="020F0502020204030204" pitchFamily="34" charset="0"/>
                <a:ea typeface="Times New Roman" panose="02020603050405020304" pitchFamily="18" charset="0"/>
                <a:cs typeface="Times New Roman" panose="02020603050405020304" pitchFamily="18" charset="0"/>
              </a:rPr>
              <a:t>S</a:t>
            </a:r>
            <a:r>
              <a:rPr lang="en-US" sz="2400" kern="100">
                <a:effectLst/>
                <a:latin typeface="Calibri" panose="020F0502020204030204" pitchFamily="34" charset="0"/>
                <a:ea typeface="Times New Roman" panose="02020603050405020304" pitchFamily="18" charset="0"/>
                <a:cs typeface="Times New Roman" panose="02020603050405020304" pitchFamily="18" charset="0"/>
              </a:rPr>
              <a:t>oil Yield </a:t>
            </a:r>
            <a:r>
              <a:rPr lang="en-US" sz="2400" kern="100">
                <a:latin typeface="Calibri" panose="020F0502020204030204" pitchFamily="34" charset="0"/>
                <a:ea typeface="Times New Roman" panose="02020603050405020304" pitchFamily="18" charset="0"/>
                <a:cs typeface="Times New Roman" panose="02020603050405020304" pitchFamily="18" charset="0"/>
              </a:rPr>
              <a:t>P</a:t>
            </a:r>
            <a:r>
              <a:rPr lang="en-US" sz="2400" kern="100">
                <a:effectLst/>
                <a:latin typeface="Calibri" panose="020F0502020204030204" pitchFamily="34" charset="0"/>
                <a:ea typeface="Times New Roman" panose="02020603050405020304" pitchFamily="18" charset="0"/>
                <a:cs typeface="Times New Roman" panose="02020603050405020304" pitchFamily="18" charset="0"/>
              </a:rPr>
              <a:t>otential-response of soil N in corn trails (L, M,H)</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100"/>
              <a:buFont typeface="Times New Roman" panose="02020603050405020304" pitchFamily="18" charset="0"/>
              <a:buAutoNum type="arabicPeriod"/>
            </a:pPr>
            <a:r>
              <a:rPr lang="en-US" sz="2400" kern="100">
                <a:latin typeface="Calibri" panose="020F0502020204030204" pitchFamily="34" charset="0"/>
                <a:ea typeface="Times New Roman" panose="02020603050405020304" pitchFamily="18" charset="0"/>
                <a:cs typeface="Times New Roman" panose="02020603050405020304" pitchFamily="18" charset="0"/>
              </a:rPr>
              <a:t>L</a:t>
            </a:r>
            <a:r>
              <a:rPr lang="en-US" sz="2400" kern="100">
                <a:effectLst/>
                <a:latin typeface="Calibri" panose="020F0502020204030204" pitchFamily="34" charset="0"/>
                <a:ea typeface="Times New Roman" panose="02020603050405020304" pitchFamily="18" charset="0"/>
                <a:cs typeface="Times New Roman" panose="02020603050405020304" pitchFamily="18" charset="0"/>
              </a:rPr>
              <a:t>ocation- GDD Less than 2100 or over 2100</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100"/>
              <a:buFont typeface="Times New Roman" panose="02020603050405020304" pitchFamily="18" charset="0"/>
              <a:buAutoNum type="arabicPeriod"/>
            </a:pPr>
            <a:r>
              <a:rPr lang="en-US" sz="2400" kern="100">
                <a:effectLst/>
                <a:latin typeface="Calibri" panose="020F0502020204030204" pitchFamily="34" charset="0"/>
                <a:ea typeface="Times New Roman" panose="02020603050405020304" pitchFamily="18" charset="0"/>
                <a:cs typeface="Times New Roman" panose="02020603050405020304" pitchFamily="18" charset="0"/>
              </a:rPr>
              <a:t>Other- previous crop, irrigation, drainage class, depth to bedrock.</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404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3A9E-B29B-5271-83D0-28BDEAA37A7E}"/>
              </a:ext>
            </a:extLst>
          </p:cNvPr>
          <p:cNvSpPr>
            <a:spLocks noGrp="1"/>
          </p:cNvSpPr>
          <p:nvPr>
            <p:ph type="title"/>
          </p:nvPr>
        </p:nvSpPr>
        <p:spPr>
          <a:xfrm>
            <a:off x="848886" y="785560"/>
            <a:ext cx="2667683" cy="2648778"/>
          </a:xfrm>
        </p:spPr>
        <p:txBody>
          <a:bodyPr>
            <a:normAutofit/>
          </a:bodyPr>
          <a:lstStyle/>
          <a:p>
            <a:r>
              <a:rPr lang="en-US"/>
              <a:t>Example </a:t>
            </a:r>
            <a:br>
              <a:rPr lang="en-US"/>
            </a:br>
            <a:r>
              <a:rPr lang="en-US"/>
              <a:t>Soil Report</a:t>
            </a:r>
            <a:br>
              <a:rPr lang="en-US"/>
            </a:br>
            <a:r>
              <a:rPr lang="en-US">
                <a:ea typeface="Calibri Light"/>
                <a:cs typeface="Calibri Light"/>
              </a:rPr>
              <a:t>3 Main Parts</a:t>
            </a:r>
          </a:p>
        </p:txBody>
      </p:sp>
      <p:pic>
        <p:nvPicPr>
          <p:cNvPr id="4" name="Picture 1">
            <a:extLst>
              <a:ext uri="{FF2B5EF4-FFF2-40B4-BE49-F238E27FC236}">
                <a16:creationId xmlns:a16="http://schemas.microsoft.com/office/drawing/2014/main" id="{6DAAABA9-97F5-CB99-1C1B-D6447098CD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01968" y="73527"/>
            <a:ext cx="5188117" cy="671094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id="{E4059939-0ADE-4E69-17D9-37CB8A43EC8E}"/>
              </a:ext>
            </a:extLst>
          </p:cNvPr>
          <p:cNvSpPr>
            <a:spLocks noChangeArrowheads="1"/>
          </p:cNvSpPr>
          <p:nvPr/>
        </p:nvSpPr>
        <p:spPr bwMode="auto">
          <a:xfrm rot="5400000">
            <a:off x="7108203" y="-2257193"/>
            <a:ext cx="953890" cy="561533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6" name="Rounded Rectangle 3">
            <a:extLst>
              <a:ext uri="{FF2B5EF4-FFF2-40B4-BE49-F238E27FC236}">
                <a16:creationId xmlns:a16="http://schemas.microsoft.com/office/drawing/2014/main" id="{3B764158-E5E6-7B4A-5C4E-B56D0B7DCBCE}"/>
              </a:ext>
            </a:extLst>
          </p:cNvPr>
          <p:cNvSpPr>
            <a:spLocks noChangeArrowheads="1"/>
          </p:cNvSpPr>
          <p:nvPr/>
        </p:nvSpPr>
        <p:spPr bwMode="auto">
          <a:xfrm rot="5400000">
            <a:off x="6145994" y="388377"/>
            <a:ext cx="2958953" cy="5695976"/>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7" name="Rounded Rectangle 3">
            <a:extLst>
              <a:ext uri="{FF2B5EF4-FFF2-40B4-BE49-F238E27FC236}">
                <a16:creationId xmlns:a16="http://schemas.microsoft.com/office/drawing/2014/main" id="{067A3CA5-5AF4-A448-2A03-B75F60A3146D}"/>
              </a:ext>
            </a:extLst>
          </p:cNvPr>
          <p:cNvSpPr>
            <a:spLocks noChangeArrowheads="1"/>
          </p:cNvSpPr>
          <p:nvPr/>
        </p:nvSpPr>
        <p:spPr bwMode="auto">
          <a:xfrm rot="5400000" flipH="1">
            <a:off x="6815390" y="2917866"/>
            <a:ext cx="1683356" cy="547149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722952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a:xfrm>
            <a:off x="939614" y="800014"/>
            <a:ext cx="9955086" cy="910466"/>
          </a:xfrm>
        </p:spPr>
        <p:txBody>
          <a:bodyPr/>
          <a:lstStyle/>
          <a:p>
            <a:r>
              <a:rPr lang="en-US" dirty="0">
                <a:ea typeface="Calibri Light"/>
                <a:cs typeface="Calibri Light"/>
              </a:rPr>
              <a:t>Soil Texture</a:t>
            </a:r>
            <a:endParaRPr lang="en-US" dirty="0"/>
          </a:p>
        </p:txBody>
      </p:sp>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a:xfrm>
            <a:off x="829466" y="1548534"/>
            <a:ext cx="6514827" cy="4351338"/>
          </a:xfrm>
        </p:spPr>
        <p:txBody>
          <a:bodyPr vert="horz" lIns="91440" tIns="45720" rIns="91440" bIns="45720" rtlCol="0" anchor="t">
            <a:normAutofit/>
          </a:bodyPr>
          <a:lstStyle/>
          <a:p>
            <a:r>
              <a:rPr lang="en-US" sz="2000" dirty="0">
                <a:cs typeface="Calibri"/>
              </a:rPr>
              <a:t>Includes only the mineral fraction of soil. </a:t>
            </a:r>
            <a:endParaRPr lang="en-US" sz="2000" b="1">
              <a:solidFill>
                <a:srgbClr val="2F5496"/>
              </a:solidFill>
              <a:cs typeface="Calibri"/>
            </a:endParaRPr>
          </a:p>
          <a:p>
            <a:pPr lvl="1"/>
            <a:r>
              <a:rPr lang="en-US" sz="1600" dirty="0">
                <a:cs typeface="Calibri"/>
              </a:rPr>
              <a:t>Defined by particle size (sand, silt, and clay) </a:t>
            </a:r>
            <a:endParaRPr lang="en-US" sz="1600" b="1" dirty="0">
              <a:solidFill>
                <a:srgbClr val="2F5496"/>
              </a:solidFill>
              <a:cs typeface="Calibri"/>
            </a:endParaRPr>
          </a:p>
          <a:p>
            <a:pPr lvl="1"/>
            <a:r>
              <a:rPr lang="en-US" sz="1600" dirty="0">
                <a:cs typeface="Calibri"/>
              </a:rPr>
              <a:t>Each size fraction has a different impact on soil properties, function, crop growth, and nutrient management.  </a:t>
            </a:r>
            <a:endParaRPr lang="en-US" sz="1600" b="1">
              <a:solidFill>
                <a:srgbClr val="2F5496"/>
              </a:solidFill>
              <a:cs typeface="Calibri"/>
            </a:endParaRPr>
          </a:p>
          <a:p>
            <a:r>
              <a:rPr lang="en-US" sz="2000" dirty="0">
                <a:cs typeface="Calibri"/>
              </a:rPr>
              <a:t>The USDA identifies 12 soil textures based upon the percentage of sand, silt, and clay in a soil. </a:t>
            </a:r>
          </a:p>
          <a:p>
            <a:pPr lvl="1"/>
            <a:r>
              <a:rPr lang="en-US" sz="1600" dirty="0">
                <a:cs typeface="Calibri"/>
              </a:rPr>
              <a:t>The textural classes are represented on a soil textural triangle. </a:t>
            </a:r>
            <a:br>
              <a:rPr lang="en-US" sz="1600" dirty="0">
                <a:cs typeface="Calibri"/>
              </a:rPr>
            </a:br>
            <a:r>
              <a:rPr lang="en-US" sz="1600" dirty="0">
                <a:cs typeface="Calibri"/>
              </a:rPr>
              <a:t>(See image) </a:t>
            </a:r>
          </a:p>
          <a:p>
            <a:pPr lvl="1"/>
            <a:r>
              <a:rPr lang="en-US" sz="1600" dirty="0">
                <a:cs typeface="Calibri"/>
              </a:rPr>
              <a:t>Soil nutrient recommendations are often differentiated by soil texture.</a:t>
            </a:r>
          </a:p>
          <a:p>
            <a:pPr lvl="2">
              <a:buFont typeface="Wingdings" panose="020B0604020202020204" pitchFamily="34" charset="0"/>
              <a:buChar char="§"/>
            </a:pPr>
            <a:r>
              <a:rPr lang="en-US" sz="1200" dirty="0">
                <a:cs typeface="Calibri"/>
              </a:rPr>
              <a:t>Sandy (1) Low yield potential</a:t>
            </a:r>
          </a:p>
          <a:p>
            <a:pPr lvl="2">
              <a:buFont typeface="Wingdings" panose="020B0604020202020204" pitchFamily="34" charset="0"/>
              <a:buChar char="§"/>
            </a:pPr>
            <a:r>
              <a:rPr lang="en-US" sz="1200" dirty="0">
                <a:cs typeface="Calibri"/>
              </a:rPr>
              <a:t>Loamy (2) High yield potential</a:t>
            </a:r>
          </a:p>
          <a:p>
            <a:pPr lvl="2">
              <a:buFont typeface="Wingdings" panose="020B0604020202020204" pitchFamily="34" charset="0"/>
              <a:buChar char="§"/>
            </a:pPr>
            <a:r>
              <a:rPr lang="en-US" sz="1200" dirty="0">
                <a:cs typeface="Calibri"/>
              </a:rPr>
              <a:t>Organic (3)</a:t>
            </a:r>
          </a:p>
          <a:p>
            <a:pPr marL="0" indent="0">
              <a:buNone/>
            </a:pPr>
            <a:endParaRPr lang="en-US" sz="2000" dirty="0">
              <a:cs typeface="Calibri"/>
            </a:endParaRPr>
          </a:p>
          <a:p>
            <a:endParaRPr lang="en-US" dirty="0">
              <a:cs typeface="Calibri"/>
            </a:endParaRPr>
          </a:p>
        </p:txBody>
      </p:sp>
      <p:pic>
        <p:nvPicPr>
          <p:cNvPr id="4" name="Picture 3" descr="The Basics of Soil Composition — Bob's Market and Greenhouses">
            <a:extLst>
              <a:ext uri="{FF2B5EF4-FFF2-40B4-BE49-F238E27FC236}">
                <a16:creationId xmlns:a16="http://schemas.microsoft.com/office/drawing/2014/main" id="{20707059-C47B-6729-C81B-8F8A197E50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677" y="239630"/>
            <a:ext cx="4613563" cy="4424666"/>
          </a:xfrm>
          <a:prstGeom prst="rect">
            <a:avLst/>
          </a:prstGeom>
        </p:spPr>
      </p:pic>
      <p:pic>
        <p:nvPicPr>
          <p:cNvPr id="5" name="Picture 4" descr="A diagram of a sand formation&#10;&#10;Description automatically generated">
            <a:extLst>
              <a:ext uri="{FF2B5EF4-FFF2-40B4-BE49-F238E27FC236}">
                <a16:creationId xmlns:a16="http://schemas.microsoft.com/office/drawing/2014/main" id="{7C9EA6E8-4CE4-FD1E-5A41-78592A0F5C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5270" y="4083238"/>
            <a:ext cx="2362660" cy="2584170"/>
          </a:xfrm>
          <a:prstGeom prst="rect">
            <a:avLst/>
          </a:prstGeom>
        </p:spPr>
      </p:pic>
    </p:spTree>
    <p:extLst>
      <p:ext uri="{BB962C8B-B14F-4D97-AF65-F5344CB8AC3E}">
        <p14:creationId xmlns:p14="http://schemas.microsoft.com/office/powerpoint/2010/main" val="138059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9A47-ED31-98BD-B942-2D611DF6E8A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0887FB3-BF4B-2A32-529C-D84E2779F470}"/>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9066F276-D51E-EC0F-8736-1FA64AFF65EA}"/>
              </a:ext>
            </a:extLst>
          </p:cNvPr>
          <p:cNvPicPr>
            <a:picLocks noChangeAspect="1"/>
          </p:cNvPicPr>
          <p:nvPr/>
        </p:nvPicPr>
        <p:blipFill>
          <a:blip r:embed="rId2"/>
          <a:stretch>
            <a:fillRect/>
          </a:stretch>
        </p:blipFill>
        <p:spPr>
          <a:xfrm>
            <a:off x="1338349" y="0"/>
            <a:ext cx="9446029" cy="6816246"/>
          </a:xfrm>
          <a:prstGeom prst="rect">
            <a:avLst/>
          </a:prstGeom>
        </p:spPr>
      </p:pic>
    </p:spTree>
    <p:extLst>
      <p:ext uri="{BB962C8B-B14F-4D97-AF65-F5344CB8AC3E}">
        <p14:creationId xmlns:p14="http://schemas.microsoft.com/office/powerpoint/2010/main" val="2128439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2D9A-562C-309E-F6B7-51DBC0553E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68237A-EB72-9664-C630-82D4DB0EE492}"/>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500AA06-6F5D-A070-216F-7A214BCFA7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4"/>
          <a:stretch/>
        </p:blipFill>
        <p:spPr>
          <a:xfrm>
            <a:off x="60960" y="132080"/>
            <a:ext cx="10749280" cy="6648977"/>
          </a:xfrm>
          <a:prstGeom prst="rect">
            <a:avLst/>
          </a:prstGeom>
        </p:spPr>
      </p:pic>
    </p:spTree>
    <p:extLst>
      <p:ext uri="{BB962C8B-B14F-4D97-AF65-F5344CB8AC3E}">
        <p14:creationId xmlns:p14="http://schemas.microsoft.com/office/powerpoint/2010/main" val="2437223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6F06-9457-4162-8A64-474426FA3FBF}"/>
              </a:ext>
            </a:extLst>
          </p:cNvPr>
          <p:cNvSpPr>
            <a:spLocks noGrp="1"/>
          </p:cNvSpPr>
          <p:nvPr>
            <p:ph type="title"/>
          </p:nvPr>
        </p:nvSpPr>
        <p:spPr>
          <a:xfrm>
            <a:off x="838200" y="365126"/>
            <a:ext cx="10515600" cy="1025014"/>
          </a:xfrm>
        </p:spPr>
        <p:txBody>
          <a:bodyPr>
            <a:normAutofit fontScale="90000"/>
          </a:bodyPr>
          <a:lstStyle/>
          <a:p>
            <a:pPr algn="ctr"/>
            <a:r>
              <a:rPr lang="en-US" sz="3600">
                <a:latin typeface="Arial Narrow Bold" panose="020B0706020202030204" pitchFamily="34" charset="0"/>
              </a:rPr>
              <a:t>Soil Test Categories &amp; </a:t>
            </a:r>
            <a:br>
              <a:rPr lang="en-US" sz="3600">
                <a:latin typeface="Arial Narrow Bold" panose="020B0706020202030204" pitchFamily="34" charset="0"/>
              </a:rPr>
            </a:br>
            <a:r>
              <a:rPr lang="en-US" sz="3600">
                <a:latin typeface="Arial Narrow Bold" panose="020B0706020202030204" pitchFamily="34" charset="0"/>
              </a:rPr>
              <a:t>Wisconsin Fertilizer Recommendations</a:t>
            </a:r>
          </a:p>
        </p:txBody>
      </p:sp>
      <p:graphicFrame>
        <p:nvGraphicFramePr>
          <p:cNvPr id="4" name="Table 4">
            <a:extLst>
              <a:ext uri="{FF2B5EF4-FFF2-40B4-BE49-F238E27FC236}">
                <a16:creationId xmlns:a16="http://schemas.microsoft.com/office/drawing/2014/main" id="{549CB307-9E59-44D4-9BDC-6F3480913665}"/>
              </a:ext>
            </a:extLst>
          </p:cNvPr>
          <p:cNvGraphicFramePr>
            <a:graphicFrameLocks noGrp="1"/>
          </p:cNvGraphicFramePr>
          <p:nvPr>
            <p:ph idx="1"/>
          </p:nvPr>
        </p:nvGraphicFramePr>
        <p:xfrm>
          <a:off x="838200" y="1399554"/>
          <a:ext cx="10515600" cy="4907280"/>
        </p:xfrm>
        <a:graphic>
          <a:graphicData uri="http://schemas.openxmlformats.org/drawingml/2006/table">
            <a:tbl>
              <a:tblPr firstRow="1" bandRow="1">
                <a:tableStyleId>{5C22544A-7EE6-4342-B048-85BDC9FD1C3A}</a:tableStyleId>
              </a:tblPr>
              <a:tblGrid>
                <a:gridCol w="2389094">
                  <a:extLst>
                    <a:ext uri="{9D8B030D-6E8A-4147-A177-3AD203B41FA5}">
                      <a16:colId xmlns:a16="http://schemas.microsoft.com/office/drawing/2014/main" val="4191723674"/>
                    </a:ext>
                  </a:extLst>
                </a:gridCol>
                <a:gridCol w="6400800">
                  <a:extLst>
                    <a:ext uri="{9D8B030D-6E8A-4147-A177-3AD203B41FA5}">
                      <a16:colId xmlns:a16="http://schemas.microsoft.com/office/drawing/2014/main" val="3854762196"/>
                    </a:ext>
                  </a:extLst>
                </a:gridCol>
                <a:gridCol w="1725706">
                  <a:extLst>
                    <a:ext uri="{9D8B030D-6E8A-4147-A177-3AD203B41FA5}">
                      <a16:colId xmlns:a16="http://schemas.microsoft.com/office/drawing/2014/main" val="1404566690"/>
                    </a:ext>
                  </a:extLst>
                </a:gridCol>
              </a:tblGrid>
              <a:tr h="370840">
                <a:tc>
                  <a:txBody>
                    <a:bodyPr/>
                    <a:lstStyle/>
                    <a:p>
                      <a:pPr algn="ctr"/>
                      <a:r>
                        <a:rPr lang="en-US" sz="2000"/>
                        <a:t>Soil Test Category</a:t>
                      </a:r>
                    </a:p>
                  </a:txBody>
                  <a:tcPr anchor="ctr">
                    <a:solidFill>
                      <a:schemeClr val="bg2">
                        <a:lumMod val="25000"/>
                      </a:schemeClr>
                    </a:solidFill>
                  </a:tcPr>
                </a:tc>
                <a:tc>
                  <a:txBody>
                    <a:bodyPr/>
                    <a:lstStyle/>
                    <a:p>
                      <a:pPr algn="ctr"/>
                      <a:r>
                        <a:rPr lang="en-US" sz="2000"/>
                        <a:t>Recommendation</a:t>
                      </a:r>
                    </a:p>
                  </a:txBody>
                  <a:tcPr anchor="ctr">
                    <a:solidFill>
                      <a:schemeClr val="bg2">
                        <a:lumMod val="25000"/>
                      </a:schemeClr>
                    </a:solidFill>
                  </a:tcPr>
                </a:tc>
                <a:tc>
                  <a:txBody>
                    <a:bodyPr/>
                    <a:lstStyle/>
                    <a:p>
                      <a:pPr algn="ctr"/>
                      <a:r>
                        <a:rPr lang="en-US" sz="2000"/>
                        <a:t>Probability of Yield Increase</a:t>
                      </a:r>
                    </a:p>
                  </a:txBody>
                  <a:tcPr>
                    <a:solidFill>
                      <a:schemeClr val="bg2">
                        <a:lumMod val="25000"/>
                      </a:schemeClr>
                    </a:solidFill>
                  </a:tcPr>
                </a:tc>
                <a:extLst>
                  <a:ext uri="{0D108BD9-81ED-4DB2-BD59-A6C34878D82A}">
                    <a16:rowId xmlns:a16="http://schemas.microsoft.com/office/drawing/2014/main" val="520995113"/>
                  </a:ext>
                </a:extLst>
              </a:tr>
              <a:tr h="370840">
                <a:tc>
                  <a:txBody>
                    <a:bodyPr/>
                    <a:lstStyle/>
                    <a:p>
                      <a:pPr algn="ctr"/>
                      <a:r>
                        <a:rPr lang="en-US" sz="2000"/>
                        <a:t>Very Low</a:t>
                      </a:r>
                    </a:p>
                  </a:txBody>
                  <a:tcPr anchor="ctr">
                    <a:noFill/>
                  </a:tcPr>
                </a:tc>
                <a:tc>
                  <a:txBody>
                    <a:bodyPr/>
                    <a:lstStyle/>
                    <a:p>
                      <a:pPr algn="ctr"/>
                      <a:r>
                        <a:rPr lang="en-US" sz="2000"/>
                        <a:t>Crop Removal + Build</a:t>
                      </a:r>
                    </a:p>
                    <a:p>
                      <a:pPr algn="ctr"/>
                      <a:endParaRPr lang="en-US" sz="2000"/>
                    </a:p>
                  </a:txBody>
                  <a:tcPr>
                    <a:noFill/>
                  </a:tcPr>
                </a:tc>
                <a:tc>
                  <a:txBody>
                    <a:bodyPr/>
                    <a:lstStyle/>
                    <a:p>
                      <a:pPr algn="ctr"/>
                      <a:r>
                        <a:rPr lang="en-US" sz="2000"/>
                        <a:t>&gt;90%</a:t>
                      </a:r>
                    </a:p>
                  </a:txBody>
                  <a:tcPr anchor="ctr">
                    <a:noFill/>
                  </a:tcPr>
                </a:tc>
                <a:extLst>
                  <a:ext uri="{0D108BD9-81ED-4DB2-BD59-A6C34878D82A}">
                    <a16:rowId xmlns:a16="http://schemas.microsoft.com/office/drawing/2014/main" val="669435855"/>
                  </a:ext>
                </a:extLst>
              </a:tr>
              <a:tr h="370840">
                <a:tc>
                  <a:txBody>
                    <a:bodyPr/>
                    <a:lstStyle/>
                    <a:p>
                      <a:pPr algn="ctr"/>
                      <a:r>
                        <a:rPr lang="en-US" sz="2000"/>
                        <a:t>Low</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Crop Removal + Build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60-90%</a:t>
                      </a:r>
                    </a:p>
                  </a:txBody>
                  <a:tcPr anchor="ctr">
                    <a:noFill/>
                  </a:tcPr>
                </a:tc>
                <a:extLst>
                  <a:ext uri="{0D108BD9-81ED-4DB2-BD59-A6C34878D82A}">
                    <a16:rowId xmlns:a16="http://schemas.microsoft.com/office/drawing/2014/main" val="753981950"/>
                  </a:ext>
                </a:extLst>
              </a:tr>
              <a:tr h="370840">
                <a:tc>
                  <a:txBody>
                    <a:bodyPr/>
                    <a:lstStyle/>
                    <a:p>
                      <a:pPr algn="ctr"/>
                      <a:r>
                        <a:rPr lang="en-US" sz="2000"/>
                        <a:t>Optimum</a:t>
                      </a:r>
                    </a:p>
                  </a:txBody>
                  <a:tcPr anchor="ctr">
                    <a:noFill/>
                  </a:tcPr>
                </a:tc>
                <a:tc>
                  <a:txBody>
                    <a:bodyPr/>
                    <a:lstStyle/>
                    <a:p>
                      <a:pPr algn="ctr"/>
                      <a:r>
                        <a:rPr lang="en-US" sz="2000"/>
                        <a:t>Crop Removal</a:t>
                      </a:r>
                    </a:p>
                    <a:p>
                      <a:pPr algn="ctr"/>
                      <a:endParaRPr lang="en-US" sz="2000"/>
                    </a:p>
                  </a:txBody>
                  <a:tcPr>
                    <a:noFill/>
                  </a:tcPr>
                </a:tc>
                <a:tc>
                  <a:txBody>
                    <a:bodyPr/>
                    <a:lstStyle/>
                    <a:p>
                      <a:pPr algn="ctr"/>
                      <a:r>
                        <a:rPr lang="en-US" sz="2000"/>
                        <a:t>30-60%</a:t>
                      </a:r>
                    </a:p>
                  </a:txBody>
                  <a:tcPr anchor="ctr">
                    <a:noFill/>
                  </a:tcPr>
                </a:tc>
                <a:extLst>
                  <a:ext uri="{0D108BD9-81ED-4DB2-BD59-A6C34878D82A}">
                    <a16:rowId xmlns:a16="http://schemas.microsoft.com/office/drawing/2014/main" val="2038931878"/>
                  </a:ext>
                </a:extLst>
              </a:tr>
              <a:tr h="370840">
                <a:tc>
                  <a:txBody>
                    <a:bodyPr/>
                    <a:lstStyle/>
                    <a:p>
                      <a:pPr algn="ctr"/>
                      <a:r>
                        <a:rPr lang="en-US" sz="2000"/>
                        <a:t>High</a:t>
                      </a:r>
                    </a:p>
                  </a:txBody>
                  <a:tcPr anchor="ctr">
                    <a:noFill/>
                  </a:tcPr>
                </a:tc>
                <a:tc>
                  <a:txBody>
                    <a:bodyPr/>
                    <a:lstStyle/>
                    <a:p>
                      <a:pPr algn="ctr"/>
                      <a:r>
                        <a:rPr lang="en-US" sz="2000"/>
                        <a:t>½ Crop Removal</a:t>
                      </a:r>
                    </a:p>
                    <a:p>
                      <a:pPr algn="ctr"/>
                      <a:endParaRPr lang="en-US" sz="2000"/>
                    </a:p>
                  </a:txBody>
                  <a:tcPr>
                    <a:noFill/>
                  </a:tcPr>
                </a:tc>
                <a:tc>
                  <a:txBody>
                    <a:bodyPr/>
                    <a:lstStyle/>
                    <a:p>
                      <a:pPr algn="ctr"/>
                      <a:r>
                        <a:rPr lang="en-US" sz="2000"/>
                        <a:t>5-30%</a:t>
                      </a:r>
                    </a:p>
                  </a:txBody>
                  <a:tcPr anchor="ctr">
                    <a:noFill/>
                  </a:tcPr>
                </a:tc>
                <a:extLst>
                  <a:ext uri="{0D108BD9-81ED-4DB2-BD59-A6C34878D82A}">
                    <a16:rowId xmlns:a16="http://schemas.microsoft.com/office/drawing/2014/main" val="2258915831"/>
                  </a:ext>
                </a:extLst>
              </a:tr>
              <a:tr h="370840">
                <a:tc>
                  <a:txBody>
                    <a:bodyPr/>
                    <a:lstStyle/>
                    <a:p>
                      <a:pPr algn="ctr"/>
                      <a:r>
                        <a:rPr lang="en-US" sz="2000"/>
                        <a:t>Very High</a:t>
                      </a:r>
                    </a:p>
                  </a:txBody>
                  <a:tcPr anchor="ctr">
                    <a:noFill/>
                  </a:tcPr>
                </a:tc>
                <a:tc>
                  <a:txBody>
                    <a:bodyPr/>
                    <a:lstStyle/>
                    <a:p>
                      <a:pPr algn="ctr"/>
                      <a:r>
                        <a:rPr lang="en-US" sz="2000"/>
                        <a:t>¼ Crop Removal</a:t>
                      </a:r>
                    </a:p>
                    <a:p>
                      <a:pPr algn="ctr"/>
                      <a:endParaRPr lang="en-US" sz="2000"/>
                    </a:p>
                  </a:txBody>
                  <a:tcPr>
                    <a:noFill/>
                  </a:tcPr>
                </a:tc>
                <a:tc>
                  <a:txBody>
                    <a:bodyPr/>
                    <a:lstStyle/>
                    <a:p>
                      <a:pPr algn="ctr"/>
                      <a:r>
                        <a:rPr lang="en-US" sz="2000"/>
                        <a:t>2-5%</a:t>
                      </a:r>
                    </a:p>
                  </a:txBody>
                  <a:tcPr anchor="ctr">
                    <a:noFill/>
                  </a:tcPr>
                </a:tc>
                <a:extLst>
                  <a:ext uri="{0D108BD9-81ED-4DB2-BD59-A6C34878D82A}">
                    <a16:rowId xmlns:a16="http://schemas.microsoft.com/office/drawing/2014/main" val="1559035972"/>
                  </a:ext>
                </a:extLst>
              </a:tr>
              <a:tr h="370840">
                <a:tc>
                  <a:txBody>
                    <a:bodyPr/>
                    <a:lstStyle/>
                    <a:p>
                      <a:pPr algn="ctr"/>
                      <a:r>
                        <a:rPr lang="en-US" sz="2000"/>
                        <a:t>Excessively High</a:t>
                      </a:r>
                    </a:p>
                  </a:txBody>
                  <a:tcPr anchor="ctr">
                    <a:noFill/>
                  </a:tcPr>
                </a:tc>
                <a:tc>
                  <a:txBody>
                    <a:bodyPr/>
                    <a:lstStyle/>
                    <a:p>
                      <a:pPr algn="ctr"/>
                      <a:r>
                        <a:rPr lang="en-US" sz="2000"/>
                        <a:t>No Application Recommended</a:t>
                      </a:r>
                    </a:p>
                    <a:p>
                      <a:pPr algn="ctr"/>
                      <a:endParaRPr lang="en-US" sz="2000"/>
                    </a:p>
                  </a:txBody>
                  <a:tcPr>
                    <a:noFill/>
                  </a:tcPr>
                </a:tc>
                <a:tc>
                  <a:txBody>
                    <a:bodyPr/>
                    <a:lstStyle/>
                    <a:p>
                      <a:pPr algn="ctr"/>
                      <a:r>
                        <a:rPr lang="en-US" sz="2000"/>
                        <a:t>&lt;2%</a:t>
                      </a:r>
                    </a:p>
                  </a:txBody>
                  <a:tcPr anchor="ctr">
                    <a:noFill/>
                  </a:tcPr>
                </a:tc>
                <a:extLst>
                  <a:ext uri="{0D108BD9-81ED-4DB2-BD59-A6C34878D82A}">
                    <a16:rowId xmlns:a16="http://schemas.microsoft.com/office/drawing/2014/main" val="1978094917"/>
                  </a:ext>
                </a:extLst>
              </a:tr>
            </a:tbl>
          </a:graphicData>
        </a:graphic>
      </p:graphicFrame>
      <p:sp>
        <p:nvSpPr>
          <p:cNvPr id="5" name="Rectangle 4">
            <a:extLst>
              <a:ext uri="{FF2B5EF4-FFF2-40B4-BE49-F238E27FC236}">
                <a16:creationId xmlns:a16="http://schemas.microsoft.com/office/drawing/2014/main" id="{475EEB32-B31D-409B-64C1-39F3635248B5}"/>
              </a:ext>
            </a:extLst>
          </p:cNvPr>
          <p:cNvSpPr/>
          <p:nvPr/>
        </p:nvSpPr>
        <p:spPr>
          <a:xfrm>
            <a:off x="3315311" y="2460166"/>
            <a:ext cx="841053"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2E0D99-8DE7-ABBE-46F0-0F3A8882D0B4}"/>
              </a:ext>
            </a:extLst>
          </p:cNvPr>
          <p:cNvSpPr txBox="1"/>
          <p:nvPr/>
        </p:nvSpPr>
        <p:spPr>
          <a:xfrm>
            <a:off x="3315311" y="2425359"/>
            <a:ext cx="547662" cy="338554"/>
          </a:xfrm>
          <a:prstGeom prst="rect">
            <a:avLst/>
          </a:prstGeom>
          <a:noFill/>
        </p:spPr>
        <p:txBody>
          <a:bodyPr wrap="square" rtlCol="0">
            <a:spAutoFit/>
          </a:bodyPr>
          <a:lstStyle/>
          <a:p>
            <a:r>
              <a:rPr lang="en-US" sz="1600">
                <a:solidFill>
                  <a:schemeClr val="bg1"/>
                </a:solidFill>
              </a:rPr>
              <a:t>Soil</a:t>
            </a:r>
          </a:p>
        </p:txBody>
      </p:sp>
      <p:sp>
        <p:nvSpPr>
          <p:cNvPr id="8" name="Rectangle 7">
            <a:extLst>
              <a:ext uri="{FF2B5EF4-FFF2-40B4-BE49-F238E27FC236}">
                <a16:creationId xmlns:a16="http://schemas.microsoft.com/office/drawing/2014/main" id="{6FAF5F29-B7FC-7EFC-7BB1-9D97712307F6}"/>
              </a:ext>
            </a:extLst>
          </p:cNvPr>
          <p:cNvSpPr/>
          <p:nvPr/>
        </p:nvSpPr>
        <p:spPr>
          <a:xfrm>
            <a:off x="3315310" y="3175109"/>
            <a:ext cx="1598979"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3EB206-96B3-540C-02C3-3DC582DB8D75}"/>
              </a:ext>
            </a:extLst>
          </p:cNvPr>
          <p:cNvSpPr txBox="1"/>
          <p:nvPr/>
        </p:nvSpPr>
        <p:spPr>
          <a:xfrm>
            <a:off x="3315310" y="3140302"/>
            <a:ext cx="547662" cy="338554"/>
          </a:xfrm>
          <a:prstGeom prst="rect">
            <a:avLst/>
          </a:prstGeom>
          <a:noFill/>
        </p:spPr>
        <p:txBody>
          <a:bodyPr wrap="square" rtlCol="0">
            <a:spAutoFit/>
          </a:bodyPr>
          <a:lstStyle/>
          <a:p>
            <a:r>
              <a:rPr lang="en-US" sz="1600">
                <a:solidFill>
                  <a:schemeClr val="bg1"/>
                </a:solidFill>
              </a:rPr>
              <a:t>Soil</a:t>
            </a:r>
          </a:p>
        </p:txBody>
      </p:sp>
      <p:sp>
        <p:nvSpPr>
          <p:cNvPr id="11" name="Rectangle 10">
            <a:extLst>
              <a:ext uri="{FF2B5EF4-FFF2-40B4-BE49-F238E27FC236}">
                <a16:creationId xmlns:a16="http://schemas.microsoft.com/office/drawing/2014/main" id="{5AE6F6C8-2466-238E-72FA-23C41EE12405}"/>
              </a:ext>
            </a:extLst>
          </p:cNvPr>
          <p:cNvSpPr/>
          <p:nvPr/>
        </p:nvSpPr>
        <p:spPr>
          <a:xfrm>
            <a:off x="6410580" y="3855245"/>
            <a:ext cx="3144166" cy="2689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C2122C-BDD4-8EE4-24BE-ECD7EC74010F}"/>
              </a:ext>
            </a:extLst>
          </p:cNvPr>
          <p:cNvSpPr txBox="1"/>
          <p:nvPr/>
        </p:nvSpPr>
        <p:spPr>
          <a:xfrm>
            <a:off x="6924827" y="3820438"/>
            <a:ext cx="2629919" cy="338554"/>
          </a:xfrm>
          <a:prstGeom prst="rect">
            <a:avLst/>
          </a:prstGeom>
          <a:noFill/>
        </p:spPr>
        <p:txBody>
          <a:bodyPr wrap="square" rtlCol="0">
            <a:spAutoFit/>
          </a:bodyPr>
          <a:lstStyle/>
          <a:p>
            <a:r>
              <a:rPr lang="en-US" sz="1600">
                <a:solidFill>
                  <a:schemeClr val="bg1"/>
                </a:solidFill>
              </a:rPr>
              <a:t>Fertilizer + Manure + Legume</a:t>
            </a:r>
          </a:p>
        </p:txBody>
      </p:sp>
      <p:sp>
        <p:nvSpPr>
          <p:cNvPr id="14" name="Rectangle 13">
            <a:extLst>
              <a:ext uri="{FF2B5EF4-FFF2-40B4-BE49-F238E27FC236}">
                <a16:creationId xmlns:a16="http://schemas.microsoft.com/office/drawing/2014/main" id="{6D0F2253-7B24-7E15-70C4-CA5FE8719ABC}"/>
              </a:ext>
            </a:extLst>
          </p:cNvPr>
          <p:cNvSpPr/>
          <p:nvPr/>
        </p:nvSpPr>
        <p:spPr>
          <a:xfrm>
            <a:off x="7716166" y="4586082"/>
            <a:ext cx="1838579" cy="2689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A05ECC-6775-2003-8015-9BFA32184C51}"/>
              </a:ext>
            </a:extLst>
          </p:cNvPr>
          <p:cNvSpPr/>
          <p:nvPr/>
        </p:nvSpPr>
        <p:spPr>
          <a:xfrm>
            <a:off x="3315310" y="5281272"/>
            <a:ext cx="5339706"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8202C0-2744-798E-01AD-20BB3306F7BC}"/>
              </a:ext>
            </a:extLst>
          </p:cNvPr>
          <p:cNvSpPr/>
          <p:nvPr/>
        </p:nvSpPr>
        <p:spPr>
          <a:xfrm>
            <a:off x="3315310" y="5996214"/>
            <a:ext cx="6239436"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697E53D-9071-EDD7-12EF-5F630273C773}"/>
              </a:ext>
            </a:extLst>
          </p:cNvPr>
          <p:cNvSpPr txBox="1"/>
          <p:nvPr/>
        </p:nvSpPr>
        <p:spPr>
          <a:xfrm>
            <a:off x="3277822" y="5231435"/>
            <a:ext cx="547662" cy="338554"/>
          </a:xfrm>
          <a:prstGeom prst="rect">
            <a:avLst/>
          </a:prstGeom>
          <a:noFill/>
        </p:spPr>
        <p:txBody>
          <a:bodyPr wrap="square" rtlCol="0">
            <a:spAutoFit/>
          </a:bodyPr>
          <a:lstStyle/>
          <a:p>
            <a:r>
              <a:rPr lang="en-US" sz="1600">
                <a:solidFill>
                  <a:schemeClr val="bg1"/>
                </a:solidFill>
              </a:rPr>
              <a:t>Soil</a:t>
            </a:r>
          </a:p>
        </p:txBody>
      </p:sp>
      <p:sp>
        <p:nvSpPr>
          <p:cNvPr id="19" name="TextBox 18">
            <a:extLst>
              <a:ext uri="{FF2B5EF4-FFF2-40B4-BE49-F238E27FC236}">
                <a16:creationId xmlns:a16="http://schemas.microsoft.com/office/drawing/2014/main" id="{63102582-90F0-8B13-BC1F-3D3346D86FC8}"/>
              </a:ext>
            </a:extLst>
          </p:cNvPr>
          <p:cNvSpPr txBox="1"/>
          <p:nvPr/>
        </p:nvSpPr>
        <p:spPr>
          <a:xfrm>
            <a:off x="3315310" y="5961407"/>
            <a:ext cx="547662" cy="338554"/>
          </a:xfrm>
          <a:prstGeom prst="rect">
            <a:avLst/>
          </a:prstGeom>
          <a:noFill/>
        </p:spPr>
        <p:txBody>
          <a:bodyPr wrap="square" rtlCol="0">
            <a:spAutoFit/>
          </a:bodyPr>
          <a:lstStyle/>
          <a:p>
            <a:r>
              <a:rPr lang="en-US" sz="1600">
                <a:solidFill>
                  <a:schemeClr val="bg1"/>
                </a:solidFill>
              </a:rPr>
              <a:t>Soil</a:t>
            </a:r>
          </a:p>
        </p:txBody>
      </p:sp>
      <p:sp>
        <p:nvSpPr>
          <p:cNvPr id="20" name="TextBox 19">
            <a:extLst>
              <a:ext uri="{FF2B5EF4-FFF2-40B4-BE49-F238E27FC236}">
                <a16:creationId xmlns:a16="http://schemas.microsoft.com/office/drawing/2014/main" id="{49DD6B68-EAB1-5255-1806-CC47E2F2468A}"/>
              </a:ext>
            </a:extLst>
          </p:cNvPr>
          <p:cNvSpPr txBox="1"/>
          <p:nvPr/>
        </p:nvSpPr>
        <p:spPr>
          <a:xfrm>
            <a:off x="8596338" y="4542424"/>
            <a:ext cx="958407" cy="338554"/>
          </a:xfrm>
          <a:prstGeom prst="rect">
            <a:avLst/>
          </a:prstGeom>
          <a:noFill/>
        </p:spPr>
        <p:txBody>
          <a:bodyPr wrap="square" rtlCol="0">
            <a:spAutoFit/>
          </a:bodyPr>
          <a:lstStyle/>
          <a:p>
            <a:r>
              <a:rPr lang="en-US" sz="1600">
                <a:solidFill>
                  <a:schemeClr val="bg1"/>
                </a:solidFill>
              </a:rPr>
              <a:t>F + M + L</a:t>
            </a:r>
          </a:p>
        </p:txBody>
      </p:sp>
      <p:sp>
        <p:nvSpPr>
          <p:cNvPr id="22" name="Rectangle 21">
            <a:extLst>
              <a:ext uri="{FF2B5EF4-FFF2-40B4-BE49-F238E27FC236}">
                <a16:creationId xmlns:a16="http://schemas.microsoft.com/office/drawing/2014/main" id="{C84F70A5-83EE-2D66-81B8-A226CF6F1278}"/>
              </a:ext>
            </a:extLst>
          </p:cNvPr>
          <p:cNvSpPr/>
          <p:nvPr/>
        </p:nvSpPr>
        <p:spPr>
          <a:xfrm>
            <a:off x="4156364" y="2459518"/>
            <a:ext cx="5398381" cy="2689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F201D8-AF37-191D-0DE7-4D95558F51FB}"/>
              </a:ext>
            </a:extLst>
          </p:cNvPr>
          <p:cNvSpPr txBox="1"/>
          <p:nvPr/>
        </p:nvSpPr>
        <p:spPr>
          <a:xfrm>
            <a:off x="6924826" y="2413509"/>
            <a:ext cx="2629919" cy="338554"/>
          </a:xfrm>
          <a:prstGeom prst="rect">
            <a:avLst/>
          </a:prstGeom>
          <a:noFill/>
        </p:spPr>
        <p:txBody>
          <a:bodyPr wrap="square" rtlCol="0">
            <a:spAutoFit/>
          </a:bodyPr>
          <a:lstStyle/>
          <a:p>
            <a:r>
              <a:rPr lang="en-US" sz="1600">
                <a:solidFill>
                  <a:schemeClr val="bg1"/>
                </a:solidFill>
              </a:rPr>
              <a:t>Fertilizer + Manure + Legume</a:t>
            </a:r>
          </a:p>
        </p:txBody>
      </p:sp>
      <p:sp>
        <p:nvSpPr>
          <p:cNvPr id="23" name="Rectangle 22">
            <a:extLst>
              <a:ext uri="{FF2B5EF4-FFF2-40B4-BE49-F238E27FC236}">
                <a16:creationId xmlns:a16="http://schemas.microsoft.com/office/drawing/2014/main" id="{7A4994C3-376E-19E6-AD7E-21857A7442E9}"/>
              </a:ext>
            </a:extLst>
          </p:cNvPr>
          <p:cNvSpPr/>
          <p:nvPr/>
        </p:nvSpPr>
        <p:spPr>
          <a:xfrm>
            <a:off x="4909196" y="3171071"/>
            <a:ext cx="4645550" cy="2689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06D207-7086-268B-58AA-AD596803124B}"/>
              </a:ext>
            </a:extLst>
          </p:cNvPr>
          <p:cNvSpPr txBox="1"/>
          <p:nvPr/>
        </p:nvSpPr>
        <p:spPr>
          <a:xfrm>
            <a:off x="6924825" y="3131427"/>
            <a:ext cx="2629919" cy="338554"/>
          </a:xfrm>
          <a:prstGeom prst="rect">
            <a:avLst/>
          </a:prstGeom>
          <a:noFill/>
        </p:spPr>
        <p:txBody>
          <a:bodyPr wrap="square" rtlCol="0">
            <a:spAutoFit/>
          </a:bodyPr>
          <a:lstStyle/>
          <a:p>
            <a:r>
              <a:rPr lang="en-US" sz="1600">
                <a:solidFill>
                  <a:schemeClr val="bg1"/>
                </a:solidFill>
              </a:rPr>
              <a:t>Fertilizer + Manure + Legume</a:t>
            </a:r>
          </a:p>
        </p:txBody>
      </p:sp>
      <p:sp>
        <p:nvSpPr>
          <p:cNvPr id="24" name="Rectangle 23">
            <a:extLst>
              <a:ext uri="{FF2B5EF4-FFF2-40B4-BE49-F238E27FC236}">
                <a16:creationId xmlns:a16="http://schemas.microsoft.com/office/drawing/2014/main" id="{98E444AB-A67F-DC2D-2BF2-1AC731E008A8}"/>
              </a:ext>
            </a:extLst>
          </p:cNvPr>
          <p:cNvSpPr/>
          <p:nvPr/>
        </p:nvSpPr>
        <p:spPr>
          <a:xfrm>
            <a:off x="3337113" y="3852168"/>
            <a:ext cx="3073467"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7D7690-2113-41C1-A7C8-E2AAE2BBE14B}"/>
              </a:ext>
            </a:extLst>
          </p:cNvPr>
          <p:cNvSpPr txBox="1"/>
          <p:nvPr/>
        </p:nvSpPr>
        <p:spPr>
          <a:xfrm>
            <a:off x="3337113" y="3810221"/>
            <a:ext cx="547662" cy="338554"/>
          </a:xfrm>
          <a:prstGeom prst="rect">
            <a:avLst/>
          </a:prstGeom>
          <a:noFill/>
        </p:spPr>
        <p:txBody>
          <a:bodyPr wrap="square" rtlCol="0">
            <a:spAutoFit/>
          </a:bodyPr>
          <a:lstStyle/>
          <a:p>
            <a:r>
              <a:rPr lang="en-US" sz="1600">
                <a:solidFill>
                  <a:schemeClr val="bg1"/>
                </a:solidFill>
              </a:rPr>
              <a:t>Soil</a:t>
            </a:r>
          </a:p>
        </p:txBody>
      </p:sp>
      <p:sp>
        <p:nvSpPr>
          <p:cNvPr id="25" name="Rectangle 24">
            <a:extLst>
              <a:ext uri="{FF2B5EF4-FFF2-40B4-BE49-F238E27FC236}">
                <a16:creationId xmlns:a16="http://schemas.microsoft.com/office/drawing/2014/main" id="{354B9D7A-2F8F-EA56-CDFB-005D425FB563}"/>
              </a:ext>
            </a:extLst>
          </p:cNvPr>
          <p:cNvSpPr/>
          <p:nvPr/>
        </p:nvSpPr>
        <p:spPr>
          <a:xfrm>
            <a:off x="3337112" y="4585433"/>
            <a:ext cx="4379054" cy="2689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A90962C-9CD1-88F5-5AD0-8A59344F706A}"/>
              </a:ext>
            </a:extLst>
          </p:cNvPr>
          <p:cNvSpPr txBox="1"/>
          <p:nvPr/>
        </p:nvSpPr>
        <p:spPr>
          <a:xfrm>
            <a:off x="3315310" y="4560317"/>
            <a:ext cx="547662" cy="338554"/>
          </a:xfrm>
          <a:prstGeom prst="rect">
            <a:avLst/>
          </a:prstGeom>
          <a:noFill/>
        </p:spPr>
        <p:txBody>
          <a:bodyPr wrap="square" rtlCol="0">
            <a:spAutoFit/>
          </a:bodyPr>
          <a:lstStyle/>
          <a:p>
            <a:r>
              <a:rPr lang="en-US" sz="1600">
                <a:solidFill>
                  <a:schemeClr val="bg1"/>
                </a:solidFill>
              </a:rPr>
              <a:t>Soil</a:t>
            </a:r>
          </a:p>
        </p:txBody>
      </p:sp>
      <p:sp>
        <p:nvSpPr>
          <p:cNvPr id="26" name="Rectangle 25">
            <a:extLst>
              <a:ext uri="{FF2B5EF4-FFF2-40B4-BE49-F238E27FC236}">
                <a16:creationId xmlns:a16="http://schemas.microsoft.com/office/drawing/2014/main" id="{AC5E2203-D190-2534-093B-1AEC3C63BD6C}"/>
              </a:ext>
            </a:extLst>
          </p:cNvPr>
          <p:cNvSpPr/>
          <p:nvPr/>
        </p:nvSpPr>
        <p:spPr>
          <a:xfrm>
            <a:off x="8655017" y="5274569"/>
            <a:ext cx="899728" cy="2689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435FA9-5E86-0786-19E0-3FAF31E88CA1}"/>
              </a:ext>
            </a:extLst>
          </p:cNvPr>
          <p:cNvSpPr txBox="1"/>
          <p:nvPr/>
        </p:nvSpPr>
        <p:spPr>
          <a:xfrm>
            <a:off x="8655016" y="5238160"/>
            <a:ext cx="958407" cy="338554"/>
          </a:xfrm>
          <a:prstGeom prst="rect">
            <a:avLst/>
          </a:prstGeom>
          <a:noFill/>
        </p:spPr>
        <p:txBody>
          <a:bodyPr wrap="square" rtlCol="0">
            <a:spAutoFit/>
          </a:bodyPr>
          <a:lstStyle/>
          <a:p>
            <a:r>
              <a:rPr lang="en-US" sz="1600">
                <a:solidFill>
                  <a:schemeClr val="bg1"/>
                </a:solidFill>
              </a:rPr>
              <a:t>F + M + L</a:t>
            </a:r>
          </a:p>
        </p:txBody>
      </p:sp>
      <p:sp>
        <p:nvSpPr>
          <p:cNvPr id="3" name="Rounded Rectangle 3">
            <a:extLst>
              <a:ext uri="{FF2B5EF4-FFF2-40B4-BE49-F238E27FC236}">
                <a16:creationId xmlns:a16="http://schemas.microsoft.com/office/drawing/2014/main" id="{67864B55-2895-2D9E-D5EB-BCA32D0DBE10}"/>
              </a:ext>
            </a:extLst>
          </p:cNvPr>
          <p:cNvSpPr>
            <a:spLocks noChangeArrowheads="1"/>
          </p:cNvSpPr>
          <p:nvPr/>
        </p:nvSpPr>
        <p:spPr bwMode="auto">
          <a:xfrm rot="5400000">
            <a:off x="5425023" y="-1010160"/>
            <a:ext cx="1235271" cy="10408919"/>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03751547"/>
      </p:ext>
    </p:extLst>
  </p:cSld>
  <p:clrMapOvr>
    <a:masterClrMapping/>
  </p:clrMapOvr>
  <mc:AlternateContent xmlns:mc="http://schemas.openxmlformats.org/markup-compatibility/2006" xmlns:p14="http://schemas.microsoft.com/office/powerpoint/2010/main">
    <mc:Choice Requires="p14">
      <p:transition spd="slow" p14:dur="2000" advTm="9321"/>
    </mc:Choice>
    <mc:Fallback xmlns="">
      <p:transition spd="slow" advTm="932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7BFF-9F80-6672-AF28-6DDFE61BD8B7}"/>
              </a:ext>
            </a:extLst>
          </p:cNvPr>
          <p:cNvSpPr>
            <a:spLocks noGrp="1"/>
          </p:cNvSpPr>
          <p:nvPr>
            <p:ph type="title"/>
          </p:nvPr>
        </p:nvSpPr>
        <p:spPr>
          <a:xfrm>
            <a:off x="4020338" y="-8585"/>
            <a:ext cx="9955086" cy="910466"/>
          </a:xfrm>
        </p:spPr>
        <p:txBody>
          <a:bodyPr/>
          <a:lstStyle/>
          <a:p>
            <a:r>
              <a:rPr lang="en-US"/>
              <a:t>pH</a:t>
            </a:r>
          </a:p>
        </p:txBody>
      </p:sp>
      <p:sp>
        <p:nvSpPr>
          <p:cNvPr id="3" name="Content Placeholder 2">
            <a:extLst>
              <a:ext uri="{FF2B5EF4-FFF2-40B4-BE49-F238E27FC236}">
                <a16:creationId xmlns:a16="http://schemas.microsoft.com/office/drawing/2014/main" id="{F258F5D9-11C8-4499-F5F0-2965047CF6C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95095E0-79C1-1A46-E45A-92350684E9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158" y="681036"/>
            <a:ext cx="11469268" cy="6104269"/>
          </a:xfrm>
          <a:prstGeom prst="rect">
            <a:avLst/>
          </a:prstGeom>
        </p:spPr>
      </p:pic>
      <p:pic>
        <p:nvPicPr>
          <p:cNvPr id="8" name="Picture 7">
            <a:extLst>
              <a:ext uri="{FF2B5EF4-FFF2-40B4-BE49-F238E27FC236}">
                <a16:creationId xmlns:a16="http://schemas.microsoft.com/office/drawing/2014/main" id="{F975DD41-78A9-5DEF-40B3-2149DE93D196}"/>
              </a:ext>
            </a:extLst>
          </p:cNvPr>
          <p:cNvPicPr>
            <a:picLocks noChangeAspect="1"/>
          </p:cNvPicPr>
          <p:nvPr/>
        </p:nvPicPr>
        <p:blipFill>
          <a:blip r:embed="rId3"/>
          <a:stretch>
            <a:fillRect/>
          </a:stretch>
        </p:blipFill>
        <p:spPr>
          <a:xfrm>
            <a:off x="1000417" y="1978025"/>
            <a:ext cx="5688250" cy="4689632"/>
          </a:xfrm>
          <a:prstGeom prst="rect">
            <a:avLst/>
          </a:prstGeom>
        </p:spPr>
      </p:pic>
      <p:sp>
        <p:nvSpPr>
          <p:cNvPr id="9" name="Rounded Rectangle 3">
            <a:extLst>
              <a:ext uri="{FF2B5EF4-FFF2-40B4-BE49-F238E27FC236}">
                <a16:creationId xmlns:a16="http://schemas.microsoft.com/office/drawing/2014/main" id="{0FB50A5C-4DC2-D0E9-169C-CEE27EFF7716}"/>
              </a:ext>
            </a:extLst>
          </p:cNvPr>
          <p:cNvSpPr>
            <a:spLocks noChangeArrowheads="1"/>
          </p:cNvSpPr>
          <p:nvPr/>
        </p:nvSpPr>
        <p:spPr bwMode="auto">
          <a:xfrm rot="5400000">
            <a:off x="1287603" y="3857396"/>
            <a:ext cx="4468787" cy="1151738"/>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0427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2C9BC4-9308-4F36-A892-ACA143311C60}"/>
              </a:ext>
            </a:extLst>
          </p:cNvPr>
          <p:cNvPicPr>
            <a:picLocks noChangeAspect="1"/>
          </p:cNvPicPr>
          <p:nvPr/>
        </p:nvPicPr>
        <p:blipFill>
          <a:blip r:embed="rId4"/>
          <a:stretch>
            <a:fillRect/>
          </a:stretch>
        </p:blipFill>
        <p:spPr>
          <a:xfrm>
            <a:off x="292105" y="437362"/>
            <a:ext cx="11607790" cy="1018120"/>
          </a:xfrm>
          <a:prstGeom prst="rect">
            <a:avLst/>
          </a:prstGeom>
        </p:spPr>
      </p:pic>
      <p:sp>
        <p:nvSpPr>
          <p:cNvPr id="4" name="Rounded Rectangle 3">
            <a:extLst>
              <a:ext uri="{FF2B5EF4-FFF2-40B4-BE49-F238E27FC236}">
                <a16:creationId xmlns:a16="http://schemas.microsoft.com/office/drawing/2014/main" id="{CA1DDBF4-5764-4A72-B691-8A067B82299B}"/>
              </a:ext>
            </a:extLst>
          </p:cNvPr>
          <p:cNvSpPr>
            <a:spLocks noChangeArrowheads="1"/>
          </p:cNvSpPr>
          <p:nvPr/>
        </p:nvSpPr>
        <p:spPr bwMode="auto">
          <a:xfrm>
            <a:off x="1074307" y="416726"/>
            <a:ext cx="886691" cy="105939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7" name="Rounded Rectangle 3">
            <a:extLst>
              <a:ext uri="{FF2B5EF4-FFF2-40B4-BE49-F238E27FC236}">
                <a16:creationId xmlns:a16="http://schemas.microsoft.com/office/drawing/2014/main" id="{F176462B-09AF-43D4-8060-B76FFBD4C2E8}"/>
              </a:ext>
            </a:extLst>
          </p:cNvPr>
          <p:cNvSpPr>
            <a:spLocks noChangeArrowheads="1"/>
          </p:cNvSpPr>
          <p:nvPr/>
        </p:nvSpPr>
        <p:spPr bwMode="auto">
          <a:xfrm>
            <a:off x="10917382" y="346364"/>
            <a:ext cx="886691" cy="92825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5" name="TextBox 4">
            <a:extLst>
              <a:ext uri="{FF2B5EF4-FFF2-40B4-BE49-F238E27FC236}">
                <a16:creationId xmlns:a16="http://schemas.microsoft.com/office/drawing/2014/main" id="{19A26EA9-E826-44D8-AD5A-52405D98F8B8}"/>
              </a:ext>
            </a:extLst>
          </p:cNvPr>
          <p:cNvSpPr txBox="1"/>
          <p:nvPr/>
        </p:nvSpPr>
        <p:spPr>
          <a:xfrm>
            <a:off x="415965" y="1579530"/>
            <a:ext cx="2203374" cy="954107"/>
          </a:xfrm>
          <a:prstGeom prst="rect">
            <a:avLst/>
          </a:prstGeom>
          <a:noFill/>
        </p:spPr>
        <p:txBody>
          <a:bodyPr wrap="square" rtlCol="0">
            <a:spAutoFit/>
          </a:bodyPr>
          <a:lstStyle/>
          <a:p>
            <a:pPr algn="ctr"/>
            <a:r>
              <a:rPr lang="en-US" sz="2800">
                <a:latin typeface="Congenial Black" panose="020B0604020202020204" pitchFamily="2" charset="0"/>
              </a:rPr>
              <a:t>Do I need lime?</a:t>
            </a:r>
          </a:p>
        </p:txBody>
      </p:sp>
      <p:sp>
        <p:nvSpPr>
          <p:cNvPr id="10" name="TextBox 9">
            <a:extLst>
              <a:ext uri="{FF2B5EF4-FFF2-40B4-BE49-F238E27FC236}">
                <a16:creationId xmlns:a16="http://schemas.microsoft.com/office/drawing/2014/main" id="{90D3A0CA-AA24-46A1-A292-E18D2D22CAAD}"/>
              </a:ext>
            </a:extLst>
          </p:cNvPr>
          <p:cNvSpPr txBox="1"/>
          <p:nvPr/>
        </p:nvSpPr>
        <p:spPr>
          <a:xfrm>
            <a:off x="9815695" y="1579529"/>
            <a:ext cx="2203374" cy="954107"/>
          </a:xfrm>
          <a:prstGeom prst="rect">
            <a:avLst/>
          </a:prstGeom>
          <a:noFill/>
        </p:spPr>
        <p:txBody>
          <a:bodyPr wrap="square" rtlCol="0">
            <a:spAutoFit/>
          </a:bodyPr>
          <a:lstStyle/>
          <a:p>
            <a:pPr algn="ctr"/>
            <a:r>
              <a:rPr lang="en-US" sz="2800">
                <a:latin typeface="Congenial Black" panose="020B0604020202020204" pitchFamily="2" charset="0"/>
              </a:rPr>
              <a:t>How much lime?</a:t>
            </a:r>
          </a:p>
        </p:txBody>
      </p:sp>
      <p:pic>
        <p:nvPicPr>
          <p:cNvPr id="9" name="Picture 8">
            <a:extLst>
              <a:ext uri="{FF2B5EF4-FFF2-40B4-BE49-F238E27FC236}">
                <a16:creationId xmlns:a16="http://schemas.microsoft.com/office/drawing/2014/main" id="{7B74DDEF-98B5-B5D0-DBF8-72DF7880B25B}"/>
              </a:ext>
            </a:extLst>
          </p:cNvPr>
          <p:cNvPicPr>
            <a:picLocks noChangeAspect="1"/>
          </p:cNvPicPr>
          <p:nvPr/>
        </p:nvPicPr>
        <p:blipFill>
          <a:blip r:embed="rId5"/>
          <a:stretch>
            <a:fillRect/>
          </a:stretch>
        </p:blipFill>
        <p:spPr>
          <a:xfrm>
            <a:off x="2410690" y="2529978"/>
            <a:ext cx="9398242" cy="1909018"/>
          </a:xfrm>
          <a:prstGeom prst="rect">
            <a:avLst/>
          </a:prstGeom>
        </p:spPr>
      </p:pic>
      <p:sp>
        <p:nvSpPr>
          <p:cNvPr id="11" name="Rounded Rectangle 3">
            <a:extLst>
              <a:ext uri="{FF2B5EF4-FFF2-40B4-BE49-F238E27FC236}">
                <a16:creationId xmlns:a16="http://schemas.microsoft.com/office/drawing/2014/main" id="{2EB69DD6-00A1-ED68-3B9B-05408294CFA6}"/>
              </a:ext>
            </a:extLst>
          </p:cNvPr>
          <p:cNvSpPr>
            <a:spLocks noChangeArrowheads="1"/>
          </p:cNvSpPr>
          <p:nvPr/>
        </p:nvSpPr>
        <p:spPr bwMode="auto">
          <a:xfrm>
            <a:off x="2175993" y="4081550"/>
            <a:ext cx="7192451" cy="44057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391997206"/>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DC07-00F6-6953-5C4C-B0ACD9206FA5}"/>
              </a:ext>
            </a:extLst>
          </p:cNvPr>
          <p:cNvSpPr>
            <a:spLocks noGrp="1"/>
          </p:cNvSpPr>
          <p:nvPr>
            <p:ph type="title"/>
          </p:nvPr>
        </p:nvSpPr>
        <p:spPr>
          <a:xfrm>
            <a:off x="4064018" y="-26605"/>
            <a:ext cx="7416782" cy="910466"/>
          </a:xfrm>
        </p:spPr>
        <p:txBody>
          <a:bodyPr/>
          <a:lstStyle/>
          <a:p>
            <a:r>
              <a:rPr lang="en-US"/>
              <a:t>Organic Matter % (OM)</a:t>
            </a:r>
          </a:p>
        </p:txBody>
      </p:sp>
      <p:pic>
        <p:nvPicPr>
          <p:cNvPr id="4" name="Picture 3">
            <a:extLst>
              <a:ext uri="{FF2B5EF4-FFF2-40B4-BE49-F238E27FC236}">
                <a16:creationId xmlns:a16="http://schemas.microsoft.com/office/drawing/2014/main" id="{10FD9517-358B-4E56-A9D0-7A794AFA11FF}"/>
              </a:ext>
            </a:extLst>
          </p:cNvPr>
          <p:cNvPicPr>
            <a:picLocks noChangeAspect="1"/>
          </p:cNvPicPr>
          <p:nvPr/>
        </p:nvPicPr>
        <p:blipFill>
          <a:blip r:embed="rId2"/>
          <a:stretch>
            <a:fillRect/>
          </a:stretch>
        </p:blipFill>
        <p:spPr>
          <a:xfrm>
            <a:off x="498859" y="957738"/>
            <a:ext cx="11693141" cy="2365453"/>
          </a:xfrm>
          <a:prstGeom prst="rect">
            <a:avLst/>
          </a:prstGeom>
        </p:spPr>
      </p:pic>
      <p:sp>
        <p:nvSpPr>
          <p:cNvPr id="6" name="Rounded Rectangle 3">
            <a:extLst>
              <a:ext uri="{FF2B5EF4-FFF2-40B4-BE49-F238E27FC236}">
                <a16:creationId xmlns:a16="http://schemas.microsoft.com/office/drawing/2014/main" id="{F824B485-05B7-85CE-C394-63CD84760967}"/>
              </a:ext>
            </a:extLst>
          </p:cNvPr>
          <p:cNvSpPr>
            <a:spLocks noChangeArrowheads="1"/>
          </p:cNvSpPr>
          <p:nvPr/>
        </p:nvSpPr>
        <p:spPr bwMode="auto">
          <a:xfrm>
            <a:off x="1873216" y="2465900"/>
            <a:ext cx="692727" cy="931168"/>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pic>
        <p:nvPicPr>
          <p:cNvPr id="8" name="Picture 7">
            <a:extLst>
              <a:ext uri="{FF2B5EF4-FFF2-40B4-BE49-F238E27FC236}">
                <a16:creationId xmlns:a16="http://schemas.microsoft.com/office/drawing/2014/main" id="{C490405C-49CE-DB90-171A-09E853667C18}"/>
              </a:ext>
            </a:extLst>
          </p:cNvPr>
          <p:cNvPicPr>
            <a:picLocks noChangeAspect="1"/>
          </p:cNvPicPr>
          <p:nvPr/>
        </p:nvPicPr>
        <p:blipFill>
          <a:blip r:embed="rId3"/>
          <a:stretch>
            <a:fillRect/>
          </a:stretch>
        </p:blipFill>
        <p:spPr>
          <a:xfrm>
            <a:off x="3934758" y="3397068"/>
            <a:ext cx="5169071" cy="2824788"/>
          </a:xfrm>
          <a:prstGeom prst="rect">
            <a:avLst/>
          </a:prstGeom>
        </p:spPr>
      </p:pic>
      <p:sp>
        <p:nvSpPr>
          <p:cNvPr id="10" name="TextBox 9">
            <a:extLst>
              <a:ext uri="{FF2B5EF4-FFF2-40B4-BE49-F238E27FC236}">
                <a16:creationId xmlns:a16="http://schemas.microsoft.com/office/drawing/2014/main" id="{A460FABF-8E48-4CB7-073D-B96228FA8B3C}"/>
              </a:ext>
            </a:extLst>
          </p:cNvPr>
          <p:cNvSpPr txBox="1"/>
          <p:nvPr/>
        </p:nvSpPr>
        <p:spPr>
          <a:xfrm>
            <a:off x="7678078" y="6176963"/>
            <a:ext cx="3003885" cy="369332"/>
          </a:xfrm>
          <a:prstGeom prst="rect">
            <a:avLst/>
          </a:prstGeom>
          <a:noFill/>
        </p:spPr>
        <p:txBody>
          <a:bodyPr wrap="square" rtlCol="0">
            <a:spAutoFit/>
          </a:bodyPr>
          <a:lstStyle/>
          <a:p>
            <a:r>
              <a:rPr lang="en-US"/>
              <a:t>Source: University of Illinois</a:t>
            </a:r>
          </a:p>
        </p:txBody>
      </p:sp>
    </p:spTree>
    <p:extLst>
      <p:ext uri="{BB962C8B-B14F-4D97-AF65-F5344CB8AC3E}">
        <p14:creationId xmlns:p14="http://schemas.microsoft.com/office/powerpoint/2010/main" val="2568447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3232-B688-BD18-45C3-0C96DA3E6390}"/>
              </a:ext>
            </a:extLst>
          </p:cNvPr>
          <p:cNvSpPr>
            <a:spLocks noGrp="1"/>
          </p:cNvSpPr>
          <p:nvPr>
            <p:ph type="title"/>
          </p:nvPr>
        </p:nvSpPr>
        <p:spPr>
          <a:xfrm>
            <a:off x="3963071" y="64196"/>
            <a:ext cx="9955086" cy="910466"/>
          </a:xfrm>
        </p:spPr>
        <p:txBody>
          <a:bodyPr/>
          <a:lstStyle/>
          <a:p>
            <a:r>
              <a:rPr lang="en-US"/>
              <a:t>Phosphorus (P)</a:t>
            </a:r>
          </a:p>
        </p:txBody>
      </p:sp>
      <p:pic>
        <p:nvPicPr>
          <p:cNvPr id="4" name="Picture 3">
            <a:extLst>
              <a:ext uri="{FF2B5EF4-FFF2-40B4-BE49-F238E27FC236}">
                <a16:creationId xmlns:a16="http://schemas.microsoft.com/office/drawing/2014/main" id="{C4344213-69A7-F7AB-DB46-85CA7FF657B4}"/>
              </a:ext>
            </a:extLst>
          </p:cNvPr>
          <p:cNvPicPr>
            <a:picLocks noChangeAspect="1"/>
          </p:cNvPicPr>
          <p:nvPr/>
        </p:nvPicPr>
        <p:blipFill>
          <a:blip r:embed="rId2"/>
          <a:stretch>
            <a:fillRect/>
          </a:stretch>
        </p:blipFill>
        <p:spPr>
          <a:xfrm>
            <a:off x="337482" y="893868"/>
            <a:ext cx="11693141" cy="2365453"/>
          </a:xfrm>
          <a:prstGeom prst="rect">
            <a:avLst/>
          </a:prstGeom>
        </p:spPr>
      </p:pic>
      <p:sp>
        <p:nvSpPr>
          <p:cNvPr id="6" name="Rounded Rectangle 3">
            <a:extLst>
              <a:ext uri="{FF2B5EF4-FFF2-40B4-BE49-F238E27FC236}">
                <a16:creationId xmlns:a16="http://schemas.microsoft.com/office/drawing/2014/main" id="{C110F16D-8465-5825-18CC-A111723B707D}"/>
              </a:ext>
            </a:extLst>
          </p:cNvPr>
          <p:cNvSpPr>
            <a:spLocks noChangeArrowheads="1"/>
          </p:cNvSpPr>
          <p:nvPr/>
        </p:nvSpPr>
        <p:spPr bwMode="auto">
          <a:xfrm>
            <a:off x="2448307" y="2400633"/>
            <a:ext cx="692727" cy="858688"/>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7" name="Rounded Rectangle 3">
            <a:extLst>
              <a:ext uri="{FF2B5EF4-FFF2-40B4-BE49-F238E27FC236}">
                <a16:creationId xmlns:a16="http://schemas.microsoft.com/office/drawing/2014/main" id="{49B128B6-30B8-30D3-364E-16A2E9B35B8F}"/>
              </a:ext>
            </a:extLst>
          </p:cNvPr>
          <p:cNvSpPr>
            <a:spLocks noChangeArrowheads="1"/>
          </p:cNvSpPr>
          <p:nvPr/>
        </p:nvSpPr>
        <p:spPr bwMode="auto">
          <a:xfrm>
            <a:off x="408602" y="1415308"/>
            <a:ext cx="9080838" cy="261092"/>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3" name="Content Placeholder 3">
            <a:extLst>
              <a:ext uri="{FF2B5EF4-FFF2-40B4-BE49-F238E27FC236}">
                <a16:creationId xmlns:a16="http://schemas.microsoft.com/office/drawing/2014/main" id="{3A4EB9DE-528D-2A25-C944-242C8B56148B}"/>
              </a:ext>
            </a:extLst>
          </p:cNvPr>
          <p:cNvSpPr txBox="1">
            <a:spLocks/>
          </p:cNvSpPr>
          <p:nvPr/>
        </p:nvSpPr>
        <p:spPr>
          <a:xfrm>
            <a:off x="790787" y="3523158"/>
            <a:ext cx="3950546" cy="294331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 the highest demanding crop in your rotation? (Light Blue)</a:t>
            </a:r>
          </a:p>
          <a:p>
            <a:r>
              <a:rPr lang="en-US" dirty="0"/>
              <a:t>What is the dominate soil group for the field? (Loamy, Sand/organic)</a:t>
            </a:r>
          </a:p>
          <a:p>
            <a:r>
              <a:rPr lang="en-US" dirty="0"/>
              <a:t>Find your soil analysis test category</a:t>
            </a:r>
          </a:p>
          <a:p>
            <a:pPr lvl="1"/>
            <a:r>
              <a:rPr lang="en-US" dirty="0"/>
              <a:t>Very Low, Low</a:t>
            </a:r>
          </a:p>
          <a:p>
            <a:pPr lvl="1"/>
            <a:r>
              <a:rPr lang="en-US" dirty="0"/>
              <a:t>Optimal High</a:t>
            </a:r>
          </a:p>
          <a:p>
            <a:pPr lvl="1"/>
            <a:r>
              <a:rPr lang="en-US" dirty="0"/>
              <a:t>High, Excessively High</a:t>
            </a:r>
          </a:p>
        </p:txBody>
      </p:sp>
      <p:pic>
        <p:nvPicPr>
          <p:cNvPr id="9" name="Picture 8" descr="A table with numbers and text&#10;&#10;Description automatically generated">
            <a:extLst>
              <a:ext uri="{FF2B5EF4-FFF2-40B4-BE49-F238E27FC236}">
                <a16:creationId xmlns:a16="http://schemas.microsoft.com/office/drawing/2014/main" id="{4729D81E-B66A-C36C-CB51-F4988F76B30A}"/>
              </a:ext>
            </a:extLst>
          </p:cNvPr>
          <p:cNvPicPr>
            <a:picLocks noChangeAspect="1"/>
          </p:cNvPicPr>
          <p:nvPr/>
        </p:nvPicPr>
        <p:blipFill>
          <a:blip r:embed="rId3" cstate="screen">
            <a:extLst>
              <a:ext uri="{28A0092B-C50C-407E-A947-70E740481C1C}">
                <a14:useLocalDpi xmlns:a14="http://schemas.microsoft.com/office/drawing/2010/main"/>
              </a:ext>
            </a:extLst>
          </a:blip>
          <a:srcRect r="1714"/>
          <a:stretch/>
        </p:blipFill>
        <p:spPr>
          <a:xfrm>
            <a:off x="4837915" y="3006246"/>
            <a:ext cx="5617092" cy="3543300"/>
          </a:xfrm>
          <a:prstGeom prst="rect">
            <a:avLst/>
          </a:prstGeom>
        </p:spPr>
      </p:pic>
    </p:spTree>
    <p:extLst>
      <p:ext uri="{BB962C8B-B14F-4D97-AF65-F5344CB8AC3E}">
        <p14:creationId xmlns:p14="http://schemas.microsoft.com/office/powerpoint/2010/main" val="158600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6672-9429-AB7F-8586-E2B17CDDE4A3}"/>
              </a:ext>
            </a:extLst>
          </p:cNvPr>
          <p:cNvSpPr>
            <a:spLocks noGrp="1"/>
          </p:cNvSpPr>
          <p:nvPr>
            <p:ph type="title"/>
          </p:nvPr>
        </p:nvSpPr>
        <p:spPr>
          <a:xfrm>
            <a:off x="3713690" y="0"/>
            <a:ext cx="9955086" cy="910466"/>
          </a:xfrm>
        </p:spPr>
        <p:txBody>
          <a:bodyPr/>
          <a:lstStyle/>
          <a:p>
            <a:r>
              <a:rPr lang="en-US"/>
              <a:t>Potassium (K)</a:t>
            </a:r>
          </a:p>
        </p:txBody>
      </p:sp>
      <p:pic>
        <p:nvPicPr>
          <p:cNvPr id="4" name="Picture 3">
            <a:extLst>
              <a:ext uri="{FF2B5EF4-FFF2-40B4-BE49-F238E27FC236}">
                <a16:creationId xmlns:a16="http://schemas.microsoft.com/office/drawing/2014/main" id="{52F40B29-75E9-8D61-6C77-63B5E098BC28}"/>
              </a:ext>
            </a:extLst>
          </p:cNvPr>
          <p:cNvPicPr>
            <a:picLocks noChangeAspect="1"/>
          </p:cNvPicPr>
          <p:nvPr/>
        </p:nvPicPr>
        <p:blipFill>
          <a:blip r:embed="rId2"/>
          <a:stretch>
            <a:fillRect/>
          </a:stretch>
        </p:blipFill>
        <p:spPr>
          <a:xfrm>
            <a:off x="367468" y="681037"/>
            <a:ext cx="11693141" cy="2365453"/>
          </a:xfrm>
          <a:prstGeom prst="rect">
            <a:avLst/>
          </a:prstGeom>
        </p:spPr>
      </p:pic>
      <p:sp>
        <p:nvSpPr>
          <p:cNvPr id="5" name="Rounded Rectangle 3">
            <a:extLst>
              <a:ext uri="{FF2B5EF4-FFF2-40B4-BE49-F238E27FC236}">
                <a16:creationId xmlns:a16="http://schemas.microsoft.com/office/drawing/2014/main" id="{885D4945-728B-AF69-4034-000ACD098941}"/>
              </a:ext>
            </a:extLst>
          </p:cNvPr>
          <p:cNvSpPr>
            <a:spLocks noChangeArrowheads="1"/>
          </p:cNvSpPr>
          <p:nvPr/>
        </p:nvSpPr>
        <p:spPr bwMode="auto">
          <a:xfrm>
            <a:off x="3169667" y="2176974"/>
            <a:ext cx="692727" cy="858688"/>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6" name="Rounded Rectangle 3">
            <a:extLst>
              <a:ext uri="{FF2B5EF4-FFF2-40B4-BE49-F238E27FC236}">
                <a16:creationId xmlns:a16="http://schemas.microsoft.com/office/drawing/2014/main" id="{438745D2-8675-E599-96C3-33325A784386}"/>
              </a:ext>
            </a:extLst>
          </p:cNvPr>
          <p:cNvSpPr>
            <a:spLocks noChangeArrowheads="1"/>
          </p:cNvSpPr>
          <p:nvPr/>
        </p:nvSpPr>
        <p:spPr bwMode="auto">
          <a:xfrm>
            <a:off x="367468" y="1429227"/>
            <a:ext cx="5220532" cy="25247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pic>
        <p:nvPicPr>
          <p:cNvPr id="3" name="Picture 2">
            <a:extLst>
              <a:ext uri="{FF2B5EF4-FFF2-40B4-BE49-F238E27FC236}">
                <a16:creationId xmlns:a16="http://schemas.microsoft.com/office/drawing/2014/main" id="{2F741037-18DD-BFDD-0FBE-ED3107CBA67B}"/>
              </a:ext>
            </a:extLst>
          </p:cNvPr>
          <p:cNvPicPr>
            <a:picLocks noChangeAspect="1"/>
          </p:cNvPicPr>
          <p:nvPr/>
        </p:nvPicPr>
        <p:blipFill>
          <a:blip r:embed="rId3"/>
          <a:stretch>
            <a:fillRect/>
          </a:stretch>
        </p:blipFill>
        <p:spPr>
          <a:xfrm>
            <a:off x="4045548" y="1989061"/>
            <a:ext cx="6986455" cy="4455806"/>
          </a:xfrm>
          <a:prstGeom prst="rect">
            <a:avLst/>
          </a:prstGeom>
        </p:spPr>
      </p:pic>
      <p:sp>
        <p:nvSpPr>
          <p:cNvPr id="8" name="Content Placeholder 3">
            <a:extLst>
              <a:ext uri="{FF2B5EF4-FFF2-40B4-BE49-F238E27FC236}">
                <a16:creationId xmlns:a16="http://schemas.microsoft.com/office/drawing/2014/main" id="{CDDA77D2-04F3-579E-BE94-71EF924AEEFE}"/>
              </a:ext>
            </a:extLst>
          </p:cNvPr>
          <p:cNvSpPr txBox="1">
            <a:spLocks/>
          </p:cNvSpPr>
          <p:nvPr/>
        </p:nvSpPr>
        <p:spPr>
          <a:xfrm>
            <a:off x="790787" y="3523158"/>
            <a:ext cx="3527825" cy="294331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 the highest demanding crop in your rotation? (Light Blue)</a:t>
            </a:r>
          </a:p>
          <a:p>
            <a:r>
              <a:rPr lang="en-US" dirty="0"/>
              <a:t>What is the dominate soil group for the field? (Loamy, Sand/organic)</a:t>
            </a:r>
          </a:p>
          <a:p>
            <a:r>
              <a:rPr lang="en-US" dirty="0"/>
              <a:t>Find your soil analysis test category</a:t>
            </a:r>
          </a:p>
          <a:p>
            <a:pPr lvl="1"/>
            <a:r>
              <a:rPr lang="en-US" dirty="0"/>
              <a:t>Very Low, Low</a:t>
            </a:r>
          </a:p>
          <a:p>
            <a:pPr lvl="1"/>
            <a:r>
              <a:rPr lang="en-US" dirty="0"/>
              <a:t>Optimal High</a:t>
            </a:r>
          </a:p>
          <a:p>
            <a:pPr lvl="1"/>
            <a:r>
              <a:rPr lang="en-US" dirty="0"/>
              <a:t>High, Excessively High</a:t>
            </a:r>
          </a:p>
        </p:txBody>
      </p:sp>
    </p:spTree>
    <p:extLst>
      <p:ext uri="{BB962C8B-B14F-4D97-AF65-F5344CB8AC3E}">
        <p14:creationId xmlns:p14="http://schemas.microsoft.com/office/powerpoint/2010/main" val="114663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80CECFB-D7CD-3CC5-6D20-E4354BE36F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299963" y="73527"/>
            <a:ext cx="5188117" cy="671094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B3135672-B9FD-175A-8F7A-CF26D4C1DB72}"/>
              </a:ext>
            </a:extLst>
          </p:cNvPr>
          <p:cNvSpPr>
            <a:spLocks noChangeArrowheads="1"/>
          </p:cNvSpPr>
          <p:nvPr/>
        </p:nvSpPr>
        <p:spPr bwMode="auto">
          <a:xfrm>
            <a:off x="5203767" y="839586"/>
            <a:ext cx="4284313" cy="1088967"/>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020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9E83AB-651F-29EA-0FB3-A09959DFB7BC}"/>
              </a:ext>
            </a:extLst>
          </p:cNvPr>
          <p:cNvPicPr>
            <a:picLocks noChangeAspect="1"/>
          </p:cNvPicPr>
          <p:nvPr/>
        </p:nvPicPr>
        <p:blipFill>
          <a:blip r:embed="rId4"/>
          <a:stretch>
            <a:fillRect/>
          </a:stretch>
        </p:blipFill>
        <p:spPr>
          <a:xfrm>
            <a:off x="1028707" y="224231"/>
            <a:ext cx="10619183" cy="3377511"/>
          </a:xfrm>
          <a:prstGeom prst="rect">
            <a:avLst/>
          </a:prstGeom>
        </p:spPr>
      </p:pic>
      <p:sp>
        <p:nvSpPr>
          <p:cNvPr id="4" name="Rounded Rectangle 3">
            <a:extLst>
              <a:ext uri="{FF2B5EF4-FFF2-40B4-BE49-F238E27FC236}">
                <a16:creationId xmlns:a16="http://schemas.microsoft.com/office/drawing/2014/main" id="{AAF9C63E-4D02-4542-B695-1C55E19EC151}"/>
              </a:ext>
            </a:extLst>
          </p:cNvPr>
          <p:cNvSpPr>
            <a:spLocks noChangeArrowheads="1"/>
          </p:cNvSpPr>
          <p:nvPr/>
        </p:nvSpPr>
        <p:spPr bwMode="auto">
          <a:xfrm>
            <a:off x="6096000" y="2111432"/>
            <a:ext cx="1518458" cy="1213659"/>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1CBF322E-6F0F-BD9A-5CDE-A0BBEF882A62}"/>
              </a:ext>
            </a:extLst>
          </p:cNvPr>
          <p:cNvSpPr txBox="1"/>
          <p:nvPr/>
        </p:nvSpPr>
        <p:spPr>
          <a:xfrm>
            <a:off x="495098" y="4205584"/>
            <a:ext cx="4267193" cy="923330"/>
          </a:xfrm>
          <a:prstGeom prst="rect">
            <a:avLst/>
          </a:prstGeom>
          <a:noFill/>
        </p:spPr>
        <p:txBody>
          <a:bodyPr wrap="square" rtlCol="0">
            <a:spAutoFit/>
          </a:bodyPr>
          <a:lstStyle/>
          <a:p>
            <a:pPr algn="ctr"/>
            <a:r>
              <a:rPr lang="en-US" b="1"/>
              <a:t>Remember </a:t>
            </a:r>
          </a:p>
          <a:p>
            <a:pPr algn="ctr"/>
            <a:r>
              <a:rPr lang="en-US"/>
              <a:t>Phosphorus was Excessively High</a:t>
            </a:r>
          </a:p>
          <a:p>
            <a:pPr algn="ctr"/>
            <a:r>
              <a:rPr lang="en-US"/>
              <a:t>Potassium was Optimum</a:t>
            </a:r>
          </a:p>
        </p:txBody>
      </p:sp>
    </p:spTree>
    <p:custDataLst>
      <p:tags r:id="rId1"/>
    </p:custDataLst>
    <p:extLst>
      <p:ext uri="{BB962C8B-B14F-4D97-AF65-F5344CB8AC3E}">
        <p14:creationId xmlns:p14="http://schemas.microsoft.com/office/powerpoint/2010/main" val="497259965"/>
      </p:ext>
    </p:extLst>
  </p:cSld>
  <p:clrMapOvr>
    <a:masterClrMapping/>
  </p:clrMapOvr>
  <mc:AlternateContent xmlns:mc="http://schemas.openxmlformats.org/markup-compatibility/2006" xmlns:p14="http://schemas.microsoft.com/office/powerpoint/2010/main">
    <mc:Choice Requires="p14">
      <p:transition spd="slow" p14:dur="2000" advTm="2169"/>
    </mc:Choice>
    <mc:Fallback xmlns="">
      <p:transition spd="slow" advTm="21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BC96-8637-6272-3ECE-AD8EEC286A19}"/>
              </a:ext>
            </a:extLst>
          </p:cNvPr>
          <p:cNvSpPr>
            <a:spLocks noGrp="1"/>
          </p:cNvSpPr>
          <p:nvPr>
            <p:ph type="title"/>
          </p:nvPr>
        </p:nvSpPr>
        <p:spPr/>
        <p:txBody>
          <a:bodyPr/>
          <a:lstStyle/>
          <a:p>
            <a:r>
              <a:rPr lang="en-US" dirty="0">
                <a:cs typeface="Calibri Light"/>
              </a:rPr>
              <a:t>Soil Texture and Crops</a:t>
            </a:r>
            <a:endParaRPr lang="en-US" dirty="0"/>
          </a:p>
        </p:txBody>
      </p:sp>
      <p:sp>
        <p:nvSpPr>
          <p:cNvPr id="3" name="Content Placeholder 2">
            <a:extLst>
              <a:ext uri="{FF2B5EF4-FFF2-40B4-BE49-F238E27FC236}">
                <a16:creationId xmlns:a16="http://schemas.microsoft.com/office/drawing/2014/main" id="{FE2B6CEE-128B-BD18-8409-7D191D36BCCE}"/>
              </a:ext>
            </a:extLst>
          </p:cNvPr>
          <p:cNvSpPr>
            <a:spLocks noGrp="1"/>
          </p:cNvSpPr>
          <p:nvPr>
            <p:ph idx="1"/>
          </p:nvPr>
        </p:nvSpPr>
        <p:spPr/>
        <p:txBody>
          <a:bodyPr vert="horz" lIns="91440" tIns="45720" rIns="91440" bIns="45720" rtlCol="0" anchor="t">
            <a:normAutofit/>
          </a:bodyPr>
          <a:lstStyle/>
          <a:p>
            <a:r>
              <a:rPr lang="en-US" dirty="0">
                <a:cs typeface="Calibri"/>
              </a:rPr>
              <a:t>Soil texture has substantial effect on crop growth</a:t>
            </a:r>
            <a:endParaRPr lang="en-US" dirty="0"/>
          </a:p>
          <a:p>
            <a:pPr lvl="1">
              <a:buFont typeface="Courier New" panose="020B0604020202020204" pitchFamily="34" charset="0"/>
              <a:buChar char="o"/>
            </a:pPr>
            <a:r>
              <a:rPr lang="en-US" dirty="0">
                <a:cs typeface="Calibri"/>
              </a:rPr>
              <a:t>Coarse sandy soils have large pores that hold little water (droughty) and nutrients, and they are prone to wind erosion when bare.</a:t>
            </a:r>
            <a:endParaRPr lang="en-US" dirty="0">
              <a:ea typeface="Calibri"/>
              <a:cs typeface="Calibri"/>
            </a:endParaRPr>
          </a:p>
          <a:p>
            <a:pPr lvl="1">
              <a:buFont typeface="Courier New" panose="020B0604020202020204" pitchFamily="34" charset="0"/>
              <a:buChar char="o"/>
            </a:pPr>
            <a:r>
              <a:rPr lang="en-US" dirty="0">
                <a:cs typeface="Calibri"/>
              </a:rPr>
              <a:t>Fine textured clays are hard to prepare for a seedbed, water moves thru slowly, (excessive wet).</a:t>
            </a:r>
          </a:p>
          <a:p>
            <a:pPr lvl="1">
              <a:buFont typeface="Courier New" panose="020B0604020202020204" pitchFamily="34" charset="0"/>
              <a:buChar char="o"/>
            </a:pPr>
            <a:r>
              <a:rPr lang="en-US" dirty="0">
                <a:cs typeface="Calibri"/>
              </a:rPr>
              <a:t>Loam soils are an even mix of sand, silt, clay and are best suited for crop production.</a:t>
            </a:r>
            <a:endParaRPr lang="en-US" dirty="0">
              <a:ea typeface="Calibri"/>
              <a:cs typeface="Calibri"/>
            </a:endParaRPr>
          </a:p>
          <a:p>
            <a:r>
              <a:rPr lang="en-US" dirty="0">
                <a:cs typeface="Calibri"/>
              </a:rPr>
              <a:t>The clay in most soils' accounts for the bulk of surface area that holds plant nutrients. </a:t>
            </a:r>
          </a:p>
        </p:txBody>
      </p:sp>
    </p:spTree>
    <p:extLst>
      <p:ext uri="{BB962C8B-B14F-4D97-AF65-F5344CB8AC3E}">
        <p14:creationId xmlns:p14="http://schemas.microsoft.com/office/powerpoint/2010/main" val="347425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145FA4-CFD6-D0F3-6328-56689678EDAB}"/>
              </a:ext>
            </a:extLst>
          </p:cNvPr>
          <p:cNvPicPr>
            <a:picLocks noChangeAspect="1"/>
          </p:cNvPicPr>
          <p:nvPr/>
        </p:nvPicPr>
        <p:blipFill>
          <a:blip r:embed="rId2"/>
          <a:stretch>
            <a:fillRect/>
          </a:stretch>
        </p:blipFill>
        <p:spPr>
          <a:xfrm>
            <a:off x="1230803" y="889432"/>
            <a:ext cx="10619183" cy="3377511"/>
          </a:xfrm>
          <a:prstGeom prst="rect">
            <a:avLst/>
          </a:prstGeom>
        </p:spPr>
      </p:pic>
      <p:sp>
        <p:nvSpPr>
          <p:cNvPr id="8" name="Rounded Rectangle 3">
            <a:extLst>
              <a:ext uri="{FF2B5EF4-FFF2-40B4-BE49-F238E27FC236}">
                <a16:creationId xmlns:a16="http://schemas.microsoft.com/office/drawing/2014/main" id="{FBE8907B-ECE8-4E5E-DCC2-6114FB698023}"/>
              </a:ext>
            </a:extLst>
          </p:cNvPr>
          <p:cNvSpPr>
            <a:spLocks noChangeArrowheads="1"/>
          </p:cNvSpPr>
          <p:nvPr/>
        </p:nvSpPr>
        <p:spPr bwMode="auto">
          <a:xfrm>
            <a:off x="7741211" y="2645662"/>
            <a:ext cx="2291246" cy="1333919"/>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5050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51181-FB49-717E-124D-0B08FAA3391F}"/>
              </a:ext>
            </a:extLst>
          </p:cNvPr>
          <p:cNvPicPr>
            <a:picLocks noChangeAspect="1"/>
          </p:cNvPicPr>
          <p:nvPr/>
        </p:nvPicPr>
        <p:blipFill>
          <a:blip r:embed="rId2"/>
          <a:stretch>
            <a:fillRect/>
          </a:stretch>
        </p:blipFill>
        <p:spPr>
          <a:xfrm>
            <a:off x="1098914" y="742060"/>
            <a:ext cx="10619183" cy="3377511"/>
          </a:xfrm>
          <a:prstGeom prst="rect">
            <a:avLst/>
          </a:prstGeom>
        </p:spPr>
      </p:pic>
      <p:sp>
        <p:nvSpPr>
          <p:cNvPr id="3" name="Rounded Rectangle 3">
            <a:extLst>
              <a:ext uri="{FF2B5EF4-FFF2-40B4-BE49-F238E27FC236}">
                <a16:creationId xmlns:a16="http://schemas.microsoft.com/office/drawing/2014/main" id="{84B6035F-01A3-3694-35FB-5080349C10FE}"/>
              </a:ext>
            </a:extLst>
          </p:cNvPr>
          <p:cNvSpPr>
            <a:spLocks noChangeArrowheads="1"/>
          </p:cNvSpPr>
          <p:nvPr/>
        </p:nvSpPr>
        <p:spPr bwMode="auto">
          <a:xfrm>
            <a:off x="9790711" y="2628219"/>
            <a:ext cx="2031840" cy="1333919"/>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tar: 5 Points 3">
            <a:extLst>
              <a:ext uri="{FF2B5EF4-FFF2-40B4-BE49-F238E27FC236}">
                <a16:creationId xmlns:a16="http://schemas.microsoft.com/office/drawing/2014/main" id="{EA22ECDC-5F9E-0302-446D-0EF44C87D38C}"/>
              </a:ext>
            </a:extLst>
          </p:cNvPr>
          <p:cNvSpPr/>
          <p:nvPr/>
        </p:nvSpPr>
        <p:spPr>
          <a:xfrm>
            <a:off x="11414939" y="3274887"/>
            <a:ext cx="340830" cy="308225"/>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3D7F8D-7E61-4EC0-FAA2-162BF3A00F18}"/>
              </a:ext>
            </a:extLst>
          </p:cNvPr>
          <p:cNvSpPr txBox="1"/>
          <p:nvPr/>
        </p:nvSpPr>
        <p:spPr>
          <a:xfrm>
            <a:off x="2571102" y="4119571"/>
            <a:ext cx="7534392" cy="2246769"/>
          </a:xfrm>
          <a:prstGeom prst="rect">
            <a:avLst/>
          </a:prstGeom>
          <a:noFill/>
        </p:spPr>
        <p:txBody>
          <a:bodyPr wrap="square" rtlCol="0">
            <a:spAutoFit/>
          </a:bodyPr>
          <a:lstStyle/>
          <a:p>
            <a:pPr algn="ctr"/>
            <a:r>
              <a:rPr lang="en-US" sz="2800"/>
              <a:t>This chart includes the most important info:</a:t>
            </a:r>
          </a:p>
          <a:p>
            <a:pPr algn="ctr"/>
            <a:r>
              <a:rPr lang="en-US" sz="2800"/>
              <a:t>Soybean crop needs 85 units of K2O</a:t>
            </a:r>
          </a:p>
          <a:p>
            <a:pPr algn="ctr"/>
            <a:r>
              <a:rPr lang="en-US" sz="2800"/>
              <a:t>We plan to apply 0-0-60 as a potassium fertilizer</a:t>
            </a:r>
          </a:p>
          <a:p>
            <a:pPr algn="ctr"/>
            <a:endParaRPr lang="en-US" sz="2800"/>
          </a:p>
          <a:p>
            <a:pPr algn="ctr"/>
            <a:r>
              <a:rPr lang="en-US" sz="2800"/>
              <a:t>85 ÷ .60 = a little over 140 pounds of 0-0-60</a:t>
            </a:r>
          </a:p>
        </p:txBody>
      </p:sp>
    </p:spTree>
    <p:extLst>
      <p:ext uri="{BB962C8B-B14F-4D97-AF65-F5344CB8AC3E}">
        <p14:creationId xmlns:p14="http://schemas.microsoft.com/office/powerpoint/2010/main" val="91926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BB65812D-AB8C-474B-BE2C-974607145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117474"/>
            <a:ext cx="11963284" cy="47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844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51C1-44AB-F171-94A5-46E9E708439D}"/>
              </a:ext>
            </a:extLst>
          </p:cNvPr>
          <p:cNvSpPr>
            <a:spLocks noGrp="1"/>
          </p:cNvSpPr>
          <p:nvPr>
            <p:ph type="title"/>
          </p:nvPr>
        </p:nvSpPr>
        <p:spPr/>
        <p:txBody>
          <a:bodyPr/>
          <a:lstStyle/>
          <a:p>
            <a:r>
              <a:rPr lang="en-US"/>
              <a:t>Take Away Message</a:t>
            </a:r>
          </a:p>
        </p:txBody>
      </p:sp>
      <p:sp>
        <p:nvSpPr>
          <p:cNvPr id="3" name="Content Placeholder 2">
            <a:extLst>
              <a:ext uri="{FF2B5EF4-FFF2-40B4-BE49-F238E27FC236}">
                <a16:creationId xmlns:a16="http://schemas.microsoft.com/office/drawing/2014/main" id="{767FC550-5972-39EC-7FC3-9197FA5759B0}"/>
              </a:ext>
            </a:extLst>
          </p:cNvPr>
          <p:cNvSpPr>
            <a:spLocks noGrp="1"/>
          </p:cNvSpPr>
          <p:nvPr>
            <p:ph idx="1"/>
          </p:nvPr>
        </p:nvSpPr>
        <p:spPr/>
        <p:txBody>
          <a:bodyPr>
            <a:normAutofit lnSpcReduction="10000"/>
          </a:bodyPr>
          <a:lstStyle/>
          <a:p>
            <a:r>
              <a:rPr lang="en-US" dirty="0"/>
              <a:t>Soil testing all starts with taking good soil samples.</a:t>
            </a:r>
          </a:p>
          <a:p>
            <a:r>
              <a:rPr lang="en-US" dirty="0"/>
              <a:t>The more info you provide about soil sample on the submission sheet the better the recommendations will be.</a:t>
            </a:r>
          </a:p>
          <a:p>
            <a:pPr lvl="1"/>
            <a:r>
              <a:rPr lang="en-US" dirty="0"/>
              <a:t>Soil type, location, yield goal, crop rotation</a:t>
            </a:r>
          </a:p>
          <a:p>
            <a:r>
              <a:rPr lang="en-US" dirty="0"/>
              <a:t>Maintain ideal soil </a:t>
            </a:r>
            <a:r>
              <a:rPr lang="en-US" dirty="0" err="1"/>
              <a:t>pH.</a:t>
            </a:r>
            <a:endParaRPr lang="en-US" dirty="0"/>
          </a:p>
          <a:p>
            <a:r>
              <a:rPr lang="en-US" dirty="0"/>
              <a:t>Nutrient changes for low and excessively high testing fields. </a:t>
            </a:r>
          </a:p>
          <a:p>
            <a:r>
              <a:rPr lang="en-US" dirty="0"/>
              <a:t>Utilize your experts to answer questions based on lab results.</a:t>
            </a:r>
          </a:p>
          <a:p>
            <a:pPr lvl="1"/>
            <a:r>
              <a:rPr lang="en-US" dirty="0"/>
              <a:t>Lab </a:t>
            </a:r>
          </a:p>
          <a:p>
            <a:pPr lvl="1"/>
            <a:r>
              <a:rPr lang="en-US" dirty="0"/>
              <a:t>Agronomist/CCA</a:t>
            </a:r>
          </a:p>
          <a:p>
            <a:pPr lvl="1"/>
            <a:r>
              <a:rPr lang="en-US" dirty="0"/>
              <a:t>UW Extension NPM</a:t>
            </a:r>
          </a:p>
        </p:txBody>
      </p:sp>
    </p:spTree>
    <p:extLst>
      <p:ext uri="{BB962C8B-B14F-4D97-AF65-F5344CB8AC3E}">
        <p14:creationId xmlns:p14="http://schemas.microsoft.com/office/powerpoint/2010/main" val="286489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C57-1E80-BDF6-D7DC-D69A5CD1E966}"/>
              </a:ext>
            </a:extLst>
          </p:cNvPr>
          <p:cNvSpPr>
            <a:spLocks noGrp="1"/>
          </p:cNvSpPr>
          <p:nvPr>
            <p:ph type="title"/>
          </p:nvPr>
        </p:nvSpPr>
        <p:spPr/>
        <p:txBody>
          <a:bodyPr/>
          <a:lstStyle/>
          <a:p>
            <a:r>
              <a:rPr lang="en-US" dirty="0"/>
              <a:t>Soil pH</a:t>
            </a:r>
          </a:p>
        </p:txBody>
      </p:sp>
      <p:sp>
        <p:nvSpPr>
          <p:cNvPr id="5" name="Text Placeholder 4">
            <a:extLst>
              <a:ext uri="{FF2B5EF4-FFF2-40B4-BE49-F238E27FC236}">
                <a16:creationId xmlns:a16="http://schemas.microsoft.com/office/drawing/2014/main" id="{840BF9E4-F352-C4EA-83A3-976ECDEE79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0053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1F042-B72D-2D1E-FD68-C67F1F23670E}"/>
              </a:ext>
            </a:extLst>
          </p:cNvPr>
          <p:cNvSpPr>
            <a:spLocks noGrp="1"/>
          </p:cNvSpPr>
          <p:nvPr>
            <p:ph type="title" idx="4294967295"/>
          </p:nvPr>
        </p:nvSpPr>
        <p:spPr>
          <a:xfrm>
            <a:off x="955441" y="795404"/>
            <a:ext cx="5948363" cy="1325562"/>
          </a:xfrm>
        </p:spPr>
        <p:txBody>
          <a:bodyPr/>
          <a:lstStyle/>
          <a:p>
            <a:r>
              <a:rPr lang="en-US" dirty="0">
                <a:ea typeface="Red Hat Display Black" panose="02010303040201060303" pitchFamily="2" charset="0"/>
                <a:cs typeface="Red Hat Display Black" panose="02010303040201060303" pitchFamily="2" charset="0"/>
              </a:rPr>
              <a:t>What is soil pH?</a:t>
            </a:r>
          </a:p>
        </p:txBody>
      </p:sp>
      <p:sp>
        <p:nvSpPr>
          <p:cNvPr id="5" name="Content Placeholder 4">
            <a:extLst>
              <a:ext uri="{FF2B5EF4-FFF2-40B4-BE49-F238E27FC236}">
                <a16:creationId xmlns:a16="http://schemas.microsoft.com/office/drawing/2014/main" id="{2FE00D1C-FD1E-806F-CD11-48C889D041D9}"/>
              </a:ext>
            </a:extLst>
          </p:cNvPr>
          <p:cNvSpPr>
            <a:spLocks noGrp="1"/>
          </p:cNvSpPr>
          <p:nvPr>
            <p:ph sz="half" idx="4294967295"/>
          </p:nvPr>
        </p:nvSpPr>
        <p:spPr>
          <a:xfrm>
            <a:off x="1152859" y="1711258"/>
            <a:ext cx="6494659" cy="4351338"/>
          </a:xfrm>
        </p:spPr>
        <p:txBody>
          <a:bodyPr anchor="ctr">
            <a:normAutofit/>
          </a:bodyPr>
          <a:lstStyle/>
          <a:p>
            <a:pPr marL="0" indent="0" algn="ctr">
              <a:buNone/>
            </a:pPr>
            <a:r>
              <a:rPr lang="en-US" sz="7200" dirty="0">
                <a:latin typeface="Red Hat Display Medium" panose="02010303040201060303" pitchFamily="2" charset="0"/>
                <a:ea typeface="Red Hat Display Medium" panose="02010303040201060303" pitchFamily="2" charset="0"/>
                <a:cs typeface="Red Hat Display Medium" panose="02010303040201060303" pitchFamily="2" charset="0"/>
              </a:rPr>
              <a:t>pH = -log[H</a:t>
            </a:r>
            <a:r>
              <a:rPr lang="en-US" sz="7200" baseline="30000" dirty="0">
                <a:latin typeface="Red Hat Display Medium" panose="02010303040201060303" pitchFamily="2" charset="0"/>
                <a:ea typeface="Red Hat Display Medium" panose="02010303040201060303" pitchFamily="2" charset="0"/>
                <a:cs typeface="Red Hat Display Medium" panose="02010303040201060303" pitchFamily="2" charset="0"/>
              </a:rPr>
              <a:t>+</a:t>
            </a:r>
            <a:r>
              <a:rPr lang="en-US" sz="7200" dirty="0">
                <a:latin typeface="Red Hat Display Medium" panose="02010303040201060303" pitchFamily="2" charset="0"/>
                <a:ea typeface="Red Hat Display Medium" panose="02010303040201060303" pitchFamily="2" charset="0"/>
                <a:cs typeface="Red Hat Display Medium" panose="02010303040201060303" pitchFamily="2" charset="0"/>
              </a:rPr>
              <a:t>]</a:t>
            </a:r>
          </a:p>
        </p:txBody>
      </p:sp>
      <p:sp>
        <p:nvSpPr>
          <p:cNvPr id="9" name="TextBox 8">
            <a:extLst>
              <a:ext uri="{FF2B5EF4-FFF2-40B4-BE49-F238E27FC236}">
                <a16:creationId xmlns:a16="http://schemas.microsoft.com/office/drawing/2014/main" id="{DE272A1A-B163-3836-55A6-954E4FE78A09}"/>
              </a:ext>
            </a:extLst>
          </p:cNvPr>
          <p:cNvSpPr txBox="1"/>
          <p:nvPr/>
        </p:nvSpPr>
        <p:spPr>
          <a:xfrm>
            <a:off x="1152148" y="5044769"/>
            <a:ext cx="25954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Inverse relationship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More acid = lower pH</a:t>
            </a:r>
          </a:p>
        </p:txBody>
      </p:sp>
      <p:sp>
        <p:nvSpPr>
          <p:cNvPr id="11" name="TextBox 10">
            <a:extLst>
              <a:ext uri="{FF2B5EF4-FFF2-40B4-BE49-F238E27FC236}">
                <a16:creationId xmlns:a16="http://schemas.microsoft.com/office/drawing/2014/main" id="{ED44C10C-F3D5-D1E9-FE80-77DE182D9F0D}"/>
              </a:ext>
            </a:extLst>
          </p:cNvPr>
          <p:cNvSpPr txBox="1"/>
          <p:nvPr/>
        </p:nvSpPr>
        <p:spPr>
          <a:xfrm>
            <a:off x="4327685" y="5095107"/>
            <a:ext cx="30700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Logarithmic Scale (base 10)</a:t>
            </a:r>
          </a:p>
        </p:txBody>
      </p:sp>
      <p:sp>
        <p:nvSpPr>
          <p:cNvPr id="13" name="TextBox 12">
            <a:extLst>
              <a:ext uri="{FF2B5EF4-FFF2-40B4-BE49-F238E27FC236}">
                <a16:creationId xmlns:a16="http://schemas.microsoft.com/office/drawing/2014/main" id="{8640163E-5E06-A81D-3A8D-FB5912A6ADAB}"/>
              </a:ext>
            </a:extLst>
          </p:cNvPr>
          <p:cNvSpPr txBox="1"/>
          <p:nvPr/>
        </p:nvSpPr>
        <p:spPr>
          <a:xfrm>
            <a:off x="3054130" y="2133592"/>
            <a:ext cx="27354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Concentration of acid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in soil water</a:t>
            </a:r>
          </a:p>
        </p:txBody>
      </p:sp>
      <p:cxnSp>
        <p:nvCxnSpPr>
          <p:cNvPr id="15" name="Straight Arrow Connector 14">
            <a:extLst>
              <a:ext uri="{FF2B5EF4-FFF2-40B4-BE49-F238E27FC236}">
                <a16:creationId xmlns:a16="http://schemas.microsoft.com/office/drawing/2014/main" id="{2A96D549-B7F8-D3B1-6314-A6705374ECEE}"/>
              </a:ext>
            </a:extLst>
          </p:cNvPr>
          <p:cNvCxnSpPr/>
          <p:nvPr/>
        </p:nvCxnSpPr>
        <p:spPr>
          <a:xfrm>
            <a:off x="5578490" y="2765434"/>
            <a:ext cx="517510" cy="542772"/>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B03808-FD77-5D28-93E0-A77DE6E3143B}"/>
              </a:ext>
            </a:extLst>
          </p:cNvPr>
          <p:cNvCxnSpPr>
            <a:cxnSpLocks/>
          </p:cNvCxnSpPr>
          <p:nvPr/>
        </p:nvCxnSpPr>
        <p:spPr>
          <a:xfrm flipH="1" flipV="1">
            <a:off x="4757463" y="4381779"/>
            <a:ext cx="293391" cy="562332"/>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4A211-B011-ECDA-A4D9-AEDB585B7747}"/>
              </a:ext>
            </a:extLst>
          </p:cNvPr>
          <p:cNvCxnSpPr>
            <a:cxnSpLocks/>
          </p:cNvCxnSpPr>
          <p:nvPr/>
        </p:nvCxnSpPr>
        <p:spPr>
          <a:xfrm flipV="1">
            <a:off x="3440101" y="4186274"/>
            <a:ext cx="356254" cy="757837"/>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DDCD58F2-6DE8-02A1-AA09-AE0DDC835FCC}"/>
              </a:ext>
            </a:extLst>
          </p:cNvPr>
          <p:cNvGrpSpPr/>
          <p:nvPr/>
        </p:nvGrpSpPr>
        <p:grpSpPr>
          <a:xfrm>
            <a:off x="9309436" y="454755"/>
            <a:ext cx="1193766" cy="5421011"/>
            <a:chOff x="8512925" y="488984"/>
            <a:chExt cx="1193766" cy="5421011"/>
          </a:xfrm>
        </p:grpSpPr>
        <p:grpSp>
          <p:nvGrpSpPr>
            <p:cNvPr id="29" name="Group 28">
              <a:extLst>
                <a:ext uri="{FF2B5EF4-FFF2-40B4-BE49-F238E27FC236}">
                  <a16:creationId xmlns:a16="http://schemas.microsoft.com/office/drawing/2014/main" id="{BEA49E93-91EE-170F-8EC5-220BB71CC4BB}"/>
                </a:ext>
              </a:extLst>
            </p:cNvPr>
            <p:cNvGrpSpPr/>
            <p:nvPr/>
          </p:nvGrpSpPr>
          <p:grpSpPr>
            <a:xfrm>
              <a:off x="8512925" y="488984"/>
              <a:ext cx="440371" cy="5421011"/>
              <a:chOff x="8512925" y="488984"/>
              <a:chExt cx="440371" cy="5421011"/>
            </a:xfrm>
          </p:grpSpPr>
          <p:sp>
            <p:nvSpPr>
              <p:cNvPr id="2" name="Rectangle 1">
                <a:extLst>
                  <a:ext uri="{FF2B5EF4-FFF2-40B4-BE49-F238E27FC236}">
                    <a16:creationId xmlns:a16="http://schemas.microsoft.com/office/drawing/2014/main" id="{47437803-A9B3-6BED-089C-39AB9721D062}"/>
                  </a:ext>
                </a:extLst>
              </p:cNvPr>
              <p:cNvSpPr/>
              <p:nvPr/>
            </p:nvSpPr>
            <p:spPr>
              <a:xfrm>
                <a:off x="8520751" y="3239454"/>
                <a:ext cx="432545" cy="2670541"/>
              </a:xfrm>
              <a:prstGeom prst="rect">
                <a:avLst/>
              </a:prstGeom>
              <a:gradFill flip="none" rotWithShape="1">
                <a:gsLst>
                  <a:gs pos="0">
                    <a:schemeClr val="accent1">
                      <a:lumMod val="0"/>
                      <a:lumOff val="100000"/>
                    </a:schemeClr>
                  </a:gs>
                  <a:gs pos="45000">
                    <a:schemeClr val="accent1">
                      <a:lumMod val="0"/>
                      <a:lumOff val="100000"/>
                    </a:schemeClr>
                  </a:gs>
                  <a:gs pos="100000">
                    <a:schemeClr val="accent1">
                      <a:lumMod val="100000"/>
                    </a:schemeClr>
                  </a:gs>
                </a:gsLst>
                <a:path path="circle">
                  <a:fillToRect l="50000" t="-80000" r="50000" b="180000"/>
                </a:path>
                <a:tileRect/>
              </a:gradFill>
              <a:ln>
                <a:gradFill flip="none" rotWithShape="1">
                  <a:gsLst>
                    <a:gs pos="0">
                      <a:schemeClr val="accent1">
                        <a:lumMod val="0"/>
                        <a:lumOff val="100000"/>
                      </a:schemeClr>
                    </a:gs>
                    <a:gs pos="61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989945E-C9E5-ECC8-5E44-45467C3A0250}"/>
                  </a:ext>
                </a:extLst>
              </p:cNvPr>
              <p:cNvSpPr/>
              <p:nvPr/>
            </p:nvSpPr>
            <p:spPr>
              <a:xfrm rot="10800000">
                <a:off x="8520751" y="568913"/>
                <a:ext cx="432545" cy="2670541"/>
              </a:xfrm>
              <a:prstGeom prst="rect">
                <a:avLst/>
              </a:prstGeom>
              <a:gradFill flip="none" rotWithShape="1">
                <a:gsLst>
                  <a:gs pos="0">
                    <a:schemeClr val="accent2">
                      <a:lumMod val="0"/>
                      <a:lumOff val="100000"/>
                    </a:schemeClr>
                  </a:gs>
                  <a:gs pos="45000">
                    <a:schemeClr val="accent2">
                      <a:lumMod val="0"/>
                      <a:lumOff val="100000"/>
                    </a:schemeClr>
                  </a:gs>
                  <a:gs pos="100000">
                    <a:schemeClr val="accent2">
                      <a:lumMod val="100000"/>
                    </a:schemeClr>
                  </a:gs>
                </a:gsLst>
                <a:path path="circle">
                  <a:fillToRect l="50000" t="-80000" r="50000" b="180000"/>
                </a:path>
                <a:tileRect/>
              </a:gradFill>
              <a:ln>
                <a:gradFill flip="none" rotWithShape="1">
                  <a:gsLst>
                    <a:gs pos="0">
                      <a:schemeClr val="accent2">
                        <a:lumMod val="0"/>
                        <a:lumOff val="100000"/>
                      </a:schemeClr>
                    </a:gs>
                    <a:gs pos="54000">
                      <a:schemeClr val="accent2">
                        <a:lumMod val="0"/>
                        <a:lumOff val="100000"/>
                      </a:schemeClr>
                    </a:gs>
                    <a:gs pos="100000">
                      <a:schemeClr val="accent2">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EBB6B1-2C8B-E701-F781-7BF4444D1447}"/>
                  </a:ext>
                </a:extLst>
              </p:cNvPr>
              <p:cNvSpPr txBox="1"/>
              <p:nvPr/>
            </p:nvSpPr>
            <p:spPr>
              <a:xfrm>
                <a:off x="8589837" y="488984"/>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 name="TextBox 9">
                <a:extLst>
                  <a:ext uri="{FF2B5EF4-FFF2-40B4-BE49-F238E27FC236}">
                    <a16:creationId xmlns:a16="http://schemas.microsoft.com/office/drawing/2014/main" id="{CD5B755D-02E2-60DE-D67B-D7EF9B7B88E9}"/>
                  </a:ext>
                </a:extLst>
              </p:cNvPr>
              <p:cNvSpPr txBox="1"/>
              <p:nvPr/>
            </p:nvSpPr>
            <p:spPr>
              <a:xfrm>
                <a:off x="8589837" y="849818"/>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D00FD71-C5E0-F182-47B6-F22EFBC4C0C7}"/>
                  </a:ext>
                </a:extLst>
              </p:cNvPr>
              <p:cNvSpPr txBox="1"/>
              <p:nvPr/>
            </p:nvSpPr>
            <p:spPr>
              <a:xfrm>
                <a:off x="8589837" y="1210652"/>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4" name="TextBox 13">
                <a:extLst>
                  <a:ext uri="{FF2B5EF4-FFF2-40B4-BE49-F238E27FC236}">
                    <a16:creationId xmlns:a16="http://schemas.microsoft.com/office/drawing/2014/main" id="{F05246F3-94BC-EE85-D043-3ACFA237F665}"/>
                  </a:ext>
                </a:extLst>
              </p:cNvPr>
              <p:cNvSpPr txBox="1"/>
              <p:nvPr/>
            </p:nvSpPr>
            <p:spPr>
              <a:xfrm>
                <a:off x="8589837" y="1571486"/>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9E223181-FCBA-7BBE-3A1E-93E0385965A2}"/>
                  </a:ext>
                </a:extLst>
              </p:cNvPr>
              <p:cNvSpPr txBox="1"/>
              <p:nvPr/>
            </p:nvSpPr>
            <p:spPr>
              <a:xfrm>
                <a:off x="8589837" y="1932320"/>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18" name="TextBox 17">
                <a:extLst>
                  <a:ext uri="{FF2B5EF4-FFF2-40B4-BE49-F238E27FC236}">
                    <a16:creationId xmlns:a16="http://schemas.microsoft.com/office/drawing/2014/main" id="{E330159D-6E9F-9157-48F8-07170BE7E548}"/>
                  </a:ext>
                </a:extLst>
              </p:cNvPr>
              <p:cNvSpPr txBox="1"/>
              <p:nvPr/>
            </p:nvSpPr>
            <p:spPr>
              <a:xfrm>
                <a:off x="8589837" y="2293154"/>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D609A4C9-209A-D57C-A06C-DDFC16730C3B}"/>
                  </a:ext>
                </a:extLst>
              </p:cNvPr>
              <p:cNvSpPr txBox="1"/>
              <p:nvPr/>
            </p:nvSpPr>
            <p:spPr>
              <a:xfrm>
                <a:off x="8589837" y="2653988"/>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1" name="TextBox 20">
                <a:extLst>
                  <a:ext uri="{FF2B5EF4-FFF2-40B4-BE49-F238E27FC236}">
                    <a16:creationId xmlns:a16="http://schemas.microsoft.com/office/drawing/2014/main" id="{B8F2BEA5-0E25-AFEF-038D-30EEE2C8D145}"/>
                  </a:ext>
                </a:extLst>
              </p:cNvPr>
              <p:cNvSpPr txBox="1"/>
              <p:nvPr/>
            </p:nvSpPr>
            <p:spPr>
              <a:xfrm>
                <a:off x="8589837" y="3014822"/>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2" name="TextBox 21">
                <a:extLst>
                  <a:ext uri="{FF2B5EF4-FFF2-40B4-BE49-F238E27FC236}">
                    <a16:creationId xmlns:a16="http://schemas.microsoft.com/office/drawing/2014/main" id="{992401A5-49E1-E1DF-5922-F4DEF9D993B2}"/>
                  </a:ext>
                </a:extLst>
              </p:cNvPr>
              <p:cNvSpPr txBox="1"/>
              <p:nvPr/>
            </p:nvSpPr>
            <p:spPr>
              <a:xfrm>
                <a:off x="8589837" y="3375656"/>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23" name="TextBox 22">
                <a:extLst>
                  <a:ext uri="{FF2B5EF4-FFF2-40B4-BE49-F238E27FC236}">
                    <a16:creationId xmlns:a16="http://schemas.microsoft.com/office/drawing/2014/main" id="{3473481A-ED89-BB96-25D6-879846F24C1A}"/>
                  </a:ext>
                </a:extLst>
              </p:cNvPr>
              <p:cNvSpPr txBox="1"/>
              <p:nvPr/>
            </p:nvSpPr>
            <p:spPr>
              <a:xfrm>
                <a:off x="8589837" y="3736490"/>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24" name="TextBox 23">
                <a:extLst>
                  <a:ext uri="{FF2B5EF4-FFF2-40B4-BE49-F238E27FC236}">
                    <a16:creationId xmlns:a16="http://schemas.microsoft.com/office/drawing/2014/main" id="{B6387B42-2035-1CF3-BD4C-91251EEDF43C}"/>
                  </a:ext>
                </a:extLst>
              </p:cNvPr>
              <p:cNvSpPr txBox="1"/>
              <p:nvPr/>
            </p:nvSpPr>
            <p:spPr>
              <a:xfrm>
                <a:off x="8513636" y="4097324"/>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p:sp>
            <p:nvSpPr>
              <p:cNvPr id="25" name="TextBox 24">
                <a:extLst>
                  <a:ext uri="{FF2B5EF4-FFF2-40B4-BE49-F238E27FC236}">
                    <a16:creationId xmlns:a16="http://schemas.microsoft.com/office/drawing/2014/main" id="{F0967545-7323-0453-588D-E1A2E6C198F9}"/>
                  </a:ext>
                </a:extLst>
              </p:cNvPr>
              <p:cNvSpPr txBox="1"/>
              <p:nvPr/>
            </p:nvSpPr>
            <p:spPr>
              <a:xfrm>
                <a:off x="8514993" y="4458158"/>
                <a:ext cx="4284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11</a:t>
                </a:r>
              </a:p>
            </p:txBody>
          </p:sp>
          <p:sp>
            <p:nvSpPr>
              <p:cNvPr id="26" name="TextBox 25">
                <a:extLst>
                  <a:ext uri="{FF2B5EF4-FFF2-40B4-BE49-F238E27FC236}">
                    <a16:creationId xmlns:a16="http://schemas.microsoft.com/office/drawing/2014/main" id="{E9CA0F1B-9AB4-AB4D-2E8E-B9DAE665ED8C}"/>
                  </a:ext>
                </a:extLst>
              </p:cNvPr>
              <p:cNvSpPr txBox="1"/>
              <p:nvPr/>
            </p:nvSpPr>
            <p:spPr>
              <a:xfrm>
                <a:off x="8513636" y="4818992"/>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12</a:t>
                </a:r>
              </a:p>
            </p:txBody>
          </p:sp>
          <p:sp>
            <p:nvSpPr>
              <p:cNvPr id="27" name="TextBox 26">
                <a:extLst>
                  <a:ext uri="{FF2B5EF4-FFF2-40B4-BE49-F238E27FC236}">
                    <a16:creationId xmlns:a16="http://schemas.microsoft.com/office/drawing/2014/main" id="{3912B7BC-9C13-144C-94C7-50FEAA1FC3E0}"/>
                  </a:ext>
                </a:extLst>
              </p:cNvPr>
              <p:cNvSpPr txBox="1"/>
              <p:nvPr/>
            </p:nvSpPr>
            <p:spPr>
              <a:xfrm>
                <a:off x="8512925" y="5179826"/>
                <a:ext cx="432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13</a:t>
                </a:r>
              </a:p>
            </p:txBody>
          </p:sp>
          <p:sp>
            <p:nvSpPr>
              <p:cNvPr id="28" name="TextBox 27">
                <a:extLst>
                  <a:ext uri="{FF2B5EF4-FFF2-40B4-BE49-F238E27FC236}">
                    <a16:creationId xmlns:a16="http://schemas.microsoft.com/office/drawing/2014/main" id="{B8BCBF76-B525-8AC0-6868-C8548FAA8E8B}"/>
                  </a:ext>
                </a:extLst>
              </p:cNvPr>
              <p:cNvSpPr txBox="1"/>
              <p:nvPr/>
            </p:nvSpPr>
            <p:spPr>
              <a:xfrm>
                <a:off x="8513636" y="5540663"/>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14</a:t>
                </a:r>
              </a:p>
            </p:txBody>
          </p:sp>
        </p:grpSp>
        <p:sp>
          <p:nvSpPr>
            <p:cNvPr id="30" name="Arrow: Right 29">
              <a:extLst>
                <a:ext uri="{FF2B5EF4-FFF2-40B4-BE49-F238E27FC236}">
                  <a16:creationId xmlns:a16="http://schemas.microsoft.com/office/drawing/2014/main" id="{A53D2C7C-02FB-67C9-AF71-3922E5066243}"/>
                </a:ext>
              </a:extLst>
            </p:cNvPr>
            <p:cNvSpPr/>
            <p:nvPr/>
          </p:nvSpPr>
          <p:spPr>
            <a:xfrm rot="5400000">
              <a:off x="8122900" y="4284713"/>
              <a:ext cx="2670543" cy="497036"/>
            </a:xfrm>
            <a:prstGeom prst="rightArrow">
              <a:avLst/>
            </a:prstGeom>
            <a:gradFill flip="none" rotWithShape="1">
              <a:gsLst>
                <a:gs pos="0">
                  <a:schemeClr val="accent1">
                    <a:lumMod val="0"/>
                    <a:lumOff val="100000"/>
                  </a:schemeClr>
                </a:gs>
                <a:gs pos="5000">
                  <a:schemeClr val="accent1">
                    <a:lumMod val="0"/>
                    <a:lumOff val="100000"/>
                  </a:schemeClr>
                </a:gs>
                <a:gs pos="100000">
                  <a:schemeClr val="accent1">
                    <a:lumMod val="100000"/>
                  </a:schemeClr>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3F36BFA-8857-6FE8-C673-175238863FC6}"/>
                </a:ext>
              </a:extLst>
            </p:cNvPr>
            <p:cNvSpPr txBox="1"/>
            <p:nvPr/>
          </p:nvSpPr>
          <p:spPr>
            <a:xfrm rot="5400000">
              <a:off x="8922837" y="4405447"/>
              <a:ext cx="10706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Alkalinity</a:t>
              </a:r>
            </a:p>
          </p:txBody>
        </p:sp>
        <p:sp>
          <p:nvSpPr>
            <p:cNvPr id="32" name="Arrow: Right 31">
              <a:extLst>
                <a:ext uri="{FF2B5EF4-FFF2-40B4-BE49-F238E27FC236}">
                  <a16:creationId xmlns:a16="http://schemas.microsoft.com/office/drawing/2014/main" id="{B78FAAE4-A7DD-F74F-AC38-6BD15FA33D9F}"/>
                </a:ext>
              </a:extLst>
            </p:cNvPr>
            <p:cNvSpPr/>
            <p:nvPr/>
          </p:nvSpPr>
          <p:spPr>
            <a:xfrm rot="16200000">
              <a:off x="8122901" y="1614169"/>
              <a:ext cx="2670543" cy="497036"/>
            </a:xfrm>
            <a:prstGeom prst="rightArrow">
              <a:avLst/>
            </a:prstGeom>
            <a:gradFill flip="none" rotWithShape="1">
              <a:gsLst>
                <a:gs pos="0">
                  <a:schemeClr val="accent2">
                    <a:lumMod val="0"/>
                    <a:lumOff val="100000"/>
                  </a:schemeClr>
                </a:gs>
                <a:gs pos="5000">
                  <a:schemeClr val="accent2">
                    <a:lumMod val="0"/>
                    <a:lumOff val="100000"/>
                  </a:schemeClr>
                </a:gs>
                <a:gs pos="100000">
                  <a:schemeClr val="accent2">
                    <a:lumMod val="100000"/>
                  </a:schemeClr>
                </a:gs>
              </a:gsLst>
              <a:lin ang="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A8066FB-BF09-C9F4-0642-656EE90E81C8}"/>
                </a:ext>
              </a:extLst>
            </p:cNvPr>
            <p:cNvSpPr txBox="1"/>
            <p:nvPr/>
          </p:nvSpPr>
          <p:spPr>
            <a:xfrm rot="5400000">
              <a:off x="8922837" y="1693410"/>
              <a:ext cx="10706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Acidity</a:t>
              </a:r>
            </a:p>
          </p:txBody>
        </p:sp>
      </p:grpSp>
      <p:sp>
        <p:nvSpPr>
          <p:cNvPr id="35" name="Left Brace 34">
            <a:extLst>
              <a:ext uri="{FF2B5EF4-FFF2-40B4-BE49-F238E27FC236}">
                <a16:creationId xmlns:a16="http://schemas.microsoft.com/office/drawing/2014/main" id="{800DAE8A-9AA2-41EE-2A84-79FB23EFD16E}"/>
              </a:ext>
            </a:extLst>
          </p:cNvPr>
          <p:cNvSpPr/>
          <p:nvPr/>
        </p:nvSpPr>
        <p:spPr>
          <a:xfrm>
            <a:off x="8964880" y="2402768"/>
            <a:ext cx="317839" cy="524172"/>
          </a:xfrm>
          <a:prstGeom prst="leftBrace">
            <a:avLst>
              <a:gd name="adj1" fmla="val 8333"/>
              <a:gd name="adj2" fmla="val 52082"/>
            </a:avLst>
          </a:prstGeom>
          <a:ln w="76200">
            <a:solidFill>
              <a:srgbClr val="C5050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eft Brace 36">
            <a:extLst>
              <a:ext uri="{FF2B5EF4-FFF2-40B4-BE49-F238E27FC236}">
                <a16:creationId xmlns:a16="http://schemas.microsoft.com/office/drawing/2014/main" id="{E081F77F-609C-ECBC-E601-EC7C7533E85B}"/>
              </a:ext>
            </a:extLst>
          </p:cNvPr>
          <p:cNvSpPr/>
          <p:nvPr/>
        </p:nvSpPr>
        <p:spPr>
          <a:xfrm>
            <a:off x="8168356" y="1714129"/>
            <a:ext cx="317839" cy="1218663"/>
          </a:xfrm>
          <a:prstGeom prst="leftBrace">
            <a:avLst>
              <a:gd name="adj1" fmla="val 8333"/>
              <a:gd name="adj2" fmla="val 52082"/>
            </a:avLst>
          </a:prstGeom>
          <a:ln w="76200">
            <a:solidFill>
              <a:srgbClr val="C5050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2336BCA-F0A2-EE40-3899-90F4A8AA0AC1}"/>
              </a:ext>
            </a:extLst>
          </p:cNvPr>
          <p:cNvSpPr txBox="1"/>
          <p:nvPr/>
        </p:nvSpPr>
        <p:spPr>
          <a:xfrm>
            <a:off x="8363633" y="2522531"/>
            <a:ext cx="7602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10x</a:t>
            </a:r>
          </a:p>
        </p:txBody>
      </p:sp>
      <p:sp>
        <p:nvSpPr>
          <p:cNvPr id="39" name="TextBox 38">
            <a:extLst>
              <a:ext uri="{FF2B5EF4-FFF2-40B4-BE49-F238E27FC236}">
                <a16:creationId xmlns:a16="http://schemas.microsoft.com/office/drawing/2014/main" id="{8213DE63-C116-D76E-1F4B-629002B19E1D}"/>
              </a:ext>
            </a:extLst>
          </p:cNvPr>
          <p:cNvSpPr txBox="1"/>
          <p:nvPr/>
        </p:nvSpPr>
        <p:spPr>
          <a:xfrm>
            <a:off x="7397780" y="2173088"/>
            <a:ext cx="767711" cy="381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1000x</a:t>
            </a:r>
          </a:p>
        </p:txBody>
      </p:sp>
    </p:spTree>
    <p:extLst>
      <p:ext uri="{BB962C8B-B14F-4D97-AF65-F5344CB8AC3E}">
        <p14:creationId xmlns:p14="http://schemas.microsoft.com/office/powerpoint/2010/main" val="108524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20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35" grpId="0" animBg="1"/>
      <p:bldP spid="37" grpId="0" animBg="1"/>
      <p:bldP spid="38" grpId="0"/>
      <p:bldP spid="3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EE166-9633-7B59-3FB6-578419B9C3E7}"/>
              </a:ext>
            </a:extLst>
          </p:cNvPr>
          <p:cNvSpPr txBox="1"/>
          <p:nvPr/>
        </p:nvSpPr>
        <p:spPr>
          <a:xfrm>
            <a:off x="6982691" y="359665"/>
            <a:ext cx="4789327" cy="1754326"/>
          </a:xfrm>
          <a:prstGeom prst="rect">
            <a:avLst/>
          </a:prstGeom>
          <a:solidFill>
            <a:schemeClr val="accent6">
              <a:lumMod val="50000"/>
            </a:schemeClr>
          </a:solidFill>
        </p:spPr>
        <p:txBody>
          <a:bodyPr wrap="square" rtlCol="0">
            <a:spAutoFit/>
          </a:bodyPr>
          <a:lstStyle/>
          <a:p>
            <a:pPr algn="ctr"/>
            <a:r>
              <a:rPr lang="en-US" sz="2000">
                <a:solidFill>
                  <a:schemeClr val="bg1"/>
                </a:solidFill>
                <a:latin typeface="Arial Rounded MT Bold" panose="020F0704030504030204" pitchFamily="34" charset="0"/>
              </a:rPr>
              <a:t>NATURAL CAUSES</a:t>
            </a:r>
          </a:p>
          <a:p>
            <a:pPr algn="ctr"/>
            <a:endParaRPr lang="en-US" sz="800">
              <a:solidFill>
                <a:schemeClr val="bg1"/>
              </a:solidFill>
              <a:latin typeface="Arial Rounded MT Bold" panose="020F0704030504030204" pitchFamily="34" charset="0"/>
            </a:endParaRP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Mineral weathering</a:t>
            </a: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Decomposition of organic matter</a:t>
            </a: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Plant uptake</a:t>
            </a: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Leaching</a:t>
            </a:r>
          </a:p>
        </p:txBody>
      </p:sp>
      <p:sp>
        <p:nvSpPr>
          <p:cNvPr id="4" name="TextBox 3">
            <a:extLst>
              <a:ext uri="{FF2B5EF4-FFF2-40B4-BE49-F238E27FC236}">
                <a16:creationId xmlns:a16="http://schemas.microsoft.com/office/drawing/2014/main" id="{47A2D04A-4EFD-3EDB-DB1C-ED892F3BCD35}"/>
              </a:ext>
            </a:extLst>
          </p:cNvPr>
          <p:cNvSpPr txBox="1"/>
          <p:nvPr/>
        </p:nvSpPr>
        <p:spPr>
          <a:xfrm>
            <a:off x="842904" y="823326"/>
            <a:ext cx="3849214" cy="1446550"/>
          </a:xfrm>
          <a:prstGeom prst="rect">
            <a:avLst/>
          </a:prstGeom>
          <a:solidFill>
            <a:schemeClr val="tx2">
              <a:lumMod val="50000"/>
            </a:schemeClr>
          </a:solidFill>
        </p:spPr>
        <p:txBody>
          <a:bodyPr wrap="square" rtlCol="0">
            <a:spAutoFit/>
          </a:bodyPr>
          <a:lstStyle/>
          <a:p>
            <a:pPr algn="ctr"/>
            <a:r>
              <a:rPr lang="en-US" sz="2000">
                <a:solidFill>
                  <a:schemeClr val="bg1"/>
                </a:solidFill>
                <a:latin typeface="Arial Rounded MT Bold" panose="020F0704030504030204" pitchFamily="34" charset="0"/>
              </a:rPr>
              <a:t>HUMAN CAUSES</a:t>
            </a:r>
          </a:p>
          <a:p>
            <a:pPr algn="ctr"/>
            <a:endParaRPr lang="en-US" sz="800">
              <a:solidFill>
                <a:schemeClr val="bg1"/>
              </a:solidFill>
              <a:latin typeface="Arial Rounded MT Bold" panose="020F0704030504030204" pitchFamily="34" charset="0"/>
            </a:endParaRP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NH</a:t>
            </a:r>
            <a:r>
              <a:rPr lang="en-US" sz="2000" baseline="-25000">
                <a:solidFill>
                  <a:schemeClr val="bg1"/>
                </a:solidFill>
                <a:latin typeface="Arial Rounded MT Bold" panose="020F0704030504030204" pitchFamily="34" charset="0"/>
              </a:rPr>
              <a:t>4</a:t>
            </a:r>
            <a:r>
              <a:rPr lang="en-US" sz="2000" baseline="30000">
                <a:solidFill>
                  <a:schemeClr val="bg1"/>
                </a:solidFill>
                <a:latin typeface="Arial Rounded MT Bold" panose="020F0704030504030204" pitchFamily="34" charset="0"/>
              </a:rPr>
              <a:t>+</a:t>
            </a:r>
            <a:r>
              <a:rPr lang="en-US" sz="2000">
                <a:solidFill>
                  <a:schemeClr val="bg1"/>
                </a:solidFill>
                <a:latin typeface="Arial Rounded MT Bold" panose="020F0704030504030204" pitchFamily="34" charset="0"/>
              </a:rPr>
              <a:t> based fertilizer</a:t>
            </a: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Elemental S fertilizer</a:t>
            </a:r>
          </a:p>
          <a:p>
            <a:pPr marL="285750" indent="-285750">
              <a:buFont typeface="Arial" panose="020B0604020202020204" pitchFamily="34" charset="0"/>
              <a:buChar char="•"/>
            </a:pPr>
            <a:r>
              <a:rPr lang="en-US" sz="2000">
                <a:solidFill>
                  <a:schemeClr val="bg1"/>
                </a:solidFill>
                <a:latin typeface="Arial Rounded MT Bold" panose="020F0704030504030204" pitchFamily="34" charset="0"/>
              </a:rPr>
              <a:t>Grain &amp; biomass removal</a:t>
            </a:r>
          </a:p>
        </p:txBody>
      </p:sp>
      <p:sp>
        <p:nvSpPr>
          <p:cNvPr id="6" name="Arrow: Right 5">
            <a:extLst>
              <a:ext uri="{FF2B5EF4-FFF2-40B4-BE49-F238E27FC236}">
                <a16:creationId xmlns:a16="http://schemas.microsoft.com/office/drawing/2014/main" id="{FA09FD96-2EE5-39C2-B1A4-C9DE460FC594}"/>
              </a:ext>
            </a:extLst>
          </p:cNvPr>
          <p:cNvSpPr/>
          <p:nvPr/>
        </p:nvSpPr>
        <p:spPr>
          <a:xfrm rot="7801661">
            <a:off x="6919900" y="2375039"/>
            <a:ext cx="1013660"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F09E6A-C0CB-0DBE-3309-3F3BA446F6DE}"/>
              </a:ext>
            </a:extLst>
          </p:cNvPr>
          <p:cNvSpPr txBox="1"/>
          <p:nvPr/>
        </p:nvSpPr>
        <p:spPr>
          <a:xfrm>
            <a:off x="3970006" y="3289689"/>
            <a:ext cx="4251988" cy="584775"/>
          </a:xfrm>
          <a:prstGeom prst="rect">
            <a:avLst/>
          </a:prstGeom>
          <a:solidFill>
            <a:schemeClr val="accent4">
              <a:lumMod val="50000"/>
            </a:schemeClr>
          </a:solidFill>
          <a:ln>
            <a:solidFill>
              <a:schemeClr val="accent4">
                <a:lumMod val="50000"/>
              </a:schemeClr>
            </a:solidFill>
          </a:ln>
        </p:spPr>
        <p:txBody>
          <a:bodyPr wrap="square" rtlCol="0">
            <a:spAutoFit/>
          </a:bodyPr>
          <a:lstStyle/>
          <a:p>
            <a:pPr algn="ctr"/>
            <a:r>
              <a:rPr lang="en-US" sz="3200">
                <a:solidFill>
                  <a:schemeClr val="bg1"/>
                </a:solidFill>
                <a:latin typeface="Arial Rounded MT Bold" panose="020F0704030504030204" pitchFamily="34" charset="0"/>
              </a:rPr>
              <a:t>Change in soil pH</a:t>
            </a:r>
          </a:p>
        </p:txBody>
      </p:sp>
      <p:sp>
        <p:nvSpPr>
          <p:cNvPr id="9" name="Arrow: Right 8">
            <a:extLst>
              <a:ext uri="{FF2B5EF4-FFF2-40B4-BE49-F238E27FC236}">
                <a16:creationId xmlns:a16="http://schemas.microsoft.com/office/drawing/2014/main" id="{671C1854-3B64-AE13-3EA4-9C46B333CE3E}"/>
              </a:ext>
            </a:extLst>
          </p:cNvPr>
          <p:cNvSpPr/>
          <p:nvPr/>
        </p:nvSpPr>
        <p:spPr>
          <a:xfrm rot="3140858">
            <a:off x="4559691" y="2403110"/>
            <a:ext cx="989240"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E3F00FC-D5E3-DD68-05F5-0C3959593301}"/>
              </a:ext>
            </a:extLst>
          </p:cNvPr>
          <p:cNvSpPr/>
          <p:nvPr/>
        </p:nvSpPr>
        <p:spPr>
          <a:xfrm rot="5400000">
            <a:off x="5850561" y="3963836"/>
            <a:ext cx="777353"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3D0FB8-54D6-B3E7-4D59-85879D7B024A}"/>
              </a:ext>
            </a:extLst>
          </p:cNvPr>
          <p:cNvSpPr txBox="1"/>
          <p:nvPr/>
        </p:nvSpPr>
        <p:spPr>
          <a:xfrm>
            <a:off x="2246684" y="4840714"/>
            <a:ext cx="7985108" cy="1754326"/>
          </a:xfrm>
          <a:prstGeom prst="rect">
            <a:avLst/>
          </a:prstGeom>
          <a:solidFill>
            <a:schemeClr val="accent1">
              <a:lumMod val="75000"/>
            </a:schemeClr>
          </a:solidFill>
        </p:spPr>
        <p:txBody>
          <a:bodyPr wrap="square" rtlCol="0">
            <a:spAutoFit/>
          </a:bodyPr>
          <a:lstStyle/>
          <a:p>
            <a:pPr algn="ctr"/>
            <a:r>
              <a:rPr lang="en-US" sz="2000">
                <a:solidFill>
                  <a:schemeClr val="bg1"/>
                </a:solidFill>
                <a:latin typeface="Arial Rounded MT Bold" panose="020F0704030504030204" pitchFamily="34" charset="0"/>
              </a:rPr>
              <a:t>CHEMICAL &amp; BIOLOGICAL EFFECTS OF CHANGE IN pH</a:t>
            </a:r>
          </a:p>
          <a:p>
            <a:endParaRPr lang="en-US" sz="800">
              <a:solidFill>
                <a:schemeClr val="bg1"/>
              </a:solidFill>
              <a:latin typeface="Arial Rounded MT Bold" panose="020F0704030504030204" pitchFamily="34" charset="0"/>
            </a:endParaRPr>
          </a:p>
          <a:p>
            <a:pPr marL="342900" indent="-342900">
              <a:buFont typeface="Arial" panose="020B0604020202020204" pitchFamily="34" charset="0"/>
              <a:buChar char="•"/>
            </a:pPr>
            <a:r>
              <a:rPr lang="en-US" sz="2000">
                <a:solidFill>
                  <a:schemeClr val="bg1"/>
                </a:solidFill>
                <a:latin typeface="Arial Rounded MT Bold" panose="020F0704030504030204" pitchFamily="34" charset="0"/>
              </a:rPr>
              <a:t>Availability of most essential nutrients</a:t>
            </a:r>
          </a:p>
          <a:p>
            <a:pPr marL="342900" indent="-342900">
              <a:buFont typeface="Arial" panose="020B0604020202020204" pitchFamily="34" charset="0"/>
              <a:buChar char="•"/>
            </a:pPr>
            <a:r>
              <a:rPr lang="en-US" sz="2000">
                <a:solidFill>
                  <a:schemeClr val="bg1"/>
                </a:solidFill>
                <a:latin typeface="Arial Rounded MT Bold" panose="020F0704030504030204" pitchFamily="34" charset="0"/>
              </a:rPr>
              <a:t>Activity of microorganisms</a:t>
            </a:r>
          </a:p>
          <a:p>
            <a:pPr marL="342900" indent="-342900">
              <a:buFont typeface="Arial" panose="020B0604020202020204" pitchFamily="34" charset="0"/>
              <a:buChar char="•"/>
            </a:pPr>
            <a:r>
              <a:rPr lang="en-US" sz="2000">
                <a:solidFill>
                  <a:schemeClr val="bg1"/>
                </a:solidFill>
                <a:latin typeface="Arial Rounded MT Bold" panose="020F0704030504030204" pitchFamily="34" charset="0"/>
              </a:rPr>
              <a:t>Solubility of non-essential nutrients including heavy metals</a:t>
            </a:r>
          </a:p>
          <a:p>
            <a:pPr marL="342900" indent="-342900">
              <a:buFont typeface="Arial" panose="020B0604020202020204" pitchFamily="34" charset="0"/>
              <a:buChar char="•"/>
            </a:pPr>
            <a:r>
              <a:rPr lang="en-US" sz="2000">
                <a:solidFill>
                  <a:schemeClr val="bg1"/>
                </a:solidFill>
                <a:latin typeface="Arial Rounded MT Bold" panose="020F0704030504030204" pitchFamily="34" charset="0"/>
              </a:rPr>
              <a:t>Performance of some herbicides</a:t>
            </a:r>
          </a:p>
        </p:txBody>
      </p:sp>
    </p:spTree>
    <p:extLst>
      <p:ext uri="{BB962C8B-B14F-4D97-AF65-F5344CB8AC3E}">
        <p14:creationId xmlns:p14="http://schemas.microsoft.com/office/powerpoint/2010/main" val="3645951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9D41-41EB-F88A-C1A3-A501680DD2BA}"/>
              </a:ext>
            </a:extLst>
          </p:cNvPr>
          <p:cNvSpPr>
            <a:spLocks noGrp="1"/>
          </p:cNvSpPr>
          <p:nvPr>
            <p:ph type="title"/>
          </p:nvPr>
        </p:nvSpPr>
        <p:spPr>
          <a:xfrm>
            <a:off x="1236497" y="780222"/>
            <a:ext cx="4139067" cy="2648778"/>
          </a:xfrm>
        </p:spPr>
        <p:txBody>
          <a:bodyPr>
            <a:normAutofit/>
          </a:bodyPr>
          <a:lstStyle/>
          <a:p>
            <a:pPr algn="ctr"/>
            <a:r>
              <a:rPr lang="en-US" dirty="0">
                <a:ea typeface="Red Hat Display Black" panose="02010303040201060303" pitchFamily="2" charset="0"/>
                <a:cs typeface="Red Hat Display Black" panose="02010303040201060303" pitchFamily="2" charset="0"/>
              </a:rPr>
              <a:t>Wisconsin</a:t>
            </a:r>
            <a:br>
              <a:rPr lang="en-US" dirty="0">
                <a:ea typeface="Red Hat Display Black" panose="02010303040201060303" pitchFamily="2" charset="0"/>
                <a:cs typeface="Red Hat Display Black" panose="02010303040201060303" pitchFamily="2" charset="0"/>
              </a:rPr>
            </a:br>
            <a:r>
              <a:rPr lang="en-US" dirty="0">
                <a:ea typeface="Red Hat Display Black" panose="02010303040201060303" pitchFamily="2" charset="0"/>
                <a:cs typeface="Red Hat Display Black" panose="02010303040201060303" pitchFamily="2" charset="0"/>
              </a:rPr>
              <a:t>pH Levels</a:t>
            </a:r>
          </a:p>
        </p:txBody>
      </p:sp>
      <p:pic>
        <p:nvPicPr>
          <p:cNvPr id="4" name="Content Placeholder 3">
            <a:extLst>
              <a:ext uri="{FF2B5EF4-FFF2-40B4-BE49-F238E27FC236}">
                <a16:creationId xmlns:a16="http://schemas.microsoft.com/office/drawing/2014/main" id="{214D7019-1802-D257-BA39-12666A93F7C4}"/>
              </a:ext>
            </a:extLst>
          </p:cNvPr>
          <p:cNvPicPr>
            <a:picLocks noGrp="1" noChangeAspect="1"/>
          </p:cNvPicPr>
          <p:nvPr>
            <p:ph idx="1"/>
          </p:nvPr>
        </p:nvPicPr>
        <p:blipFill>
          <a:blip r:embed="rId3"/>
          <a:stretch>
            <a:fillRect/>
          </a:stretch>
        </p:blipFill>
        <p:spPr>
          <a:xfrm>
            <a:off x="5546894" y="887498"/>
            <a:ext cx="4428379" cy="5468593"/>
          </a:xfrm>
          <a:prstGeom prst="rect">
            <a:avLst/>
          </a:prstGeom>
        </p:spPr>
      </p:pic>
    </p:spTree>
    <p:extLst>
      <p:ext uri="{BB962C8B-B14F-4D97-AF65-F5344CB8AC3E}">
        <p14:creationId xmlns:p14="http://schemas.microsoft.com/office/powerpoint/2010/main" val="37847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E4C3-AACB-9B13-50F3-B00C4A2E68E8}"/>
              </a:ext>
            </a:extLst>
          </p:cNvPr>
          <p:cNvSpPr>
            <a:spLocks noGrp="1"/>
          </p:cNvSpPr>
          <p:nvPr>
            <p:ph type="title"/>
          </p:nvPr>
        </p:nvSpPr>
        <p:spPr/>
        <p:txBody>
          <a:bodyPr/>
          <a:lstStyle/>
          <a:p>
            <a:r>
              <a:rPr lang="en-US" dirty="0"/>
              <a:t>Effect of N fertilizer on Plano Silt Loam pH</a:t>
            </a:r>
          </a:p>
        </p:txBody>
      </p:sp>
      <p:graphicFrame>
        <p:nvGraphicFramePr>
          <p:cNvPr id="4" name="Content Placeholder 3">
            <a:extLst>
              <a:ext uri="{FF2B5EF4-FFF2-40B4-BE49-F238E27FC236}">
                <a16:creationId xmlns:a16="http://schemas.microsoft.com/office/drawing/2014/main" id="{B272A979-0BB1-5587-C769-9D1539036C39}"/>
              </a:ext>
            </a:extLst>
          </p:cNvPr>
          <p:cNvGraphicFramePr>
            <a:graphicFrameLocks noGrp="1"/>
          </p:cNvGraphicFramePr>
          <p:nvPr>
            <p:ph idx="1"/>
          </p:nvPr>
        </p:nvGraphicFramePr>
        <p:xfrm>
          <a:off x="1236663" y="1825625"/>
          <a:ext cx="9955209" cy="3235960"/>
        </p:xfrm>
        <a:graphic>
          <a:graphicData uri="http://schemas.openxmlformats.org/drawingml/2006/table">
            <a:tbl>
              <a:tblPr firstRow="1" bandRow="1">
                <a:tableStyleId>{5C22544A-7EE6-4342-B048-85BDC9FD1C3A}</a:tableStyleId>
              </a:tblPr>
              <a:tblGrid>
                <a:gridCol w="3318403">
                  <a:extLst>
                    <a:ext uri="{9D8B030D-6E8A-4147-A177-3AD203B41FA5}">
                      <a16:colId xmlns:a16="http://schemas.microsoft.com/office/drawing/2014/main" val="1788734531"/>
                    </a:ext>
                  </a:extLst>
                </a:gridCol>
                <a:gridCol w="3318403">
                  <a:extLst>
                    <a:ext uri="{9D8B030D-6E8A-4147-A177-3AD203B41FA5}">
                      <a16:colId xmlns:a16="http://schemas.microsoft.com/office/drawing/2014/main" val="1504832223"/>
                    </a:ext>
                  </a:extLst>
                </a:gridCol>
                <a:gridCol w="3318403">
                  <a:extLst>
                    <a:ext uri="{9D8B030D-6E8A-4147-A177-3AD203B41FA5}">
                      <a16:colId xmlns:a16="http://schemas.microsoft.com/office/drawing/2014/main" val="2362534123"/>
                    </a:ext>
                  </a:extLst>
                </a:gridCol>
              </a:tblGrid>
              <a:tr h="370840">
                <a:tc>
                  <a:txBody>
                    <a:bodyPr/>
                    <a:lstStyle/>
                    <a:p>
                      <a:pPr algn="ctr"/>
                      <a:r>
                        <a:rPr lang="en-US"/>
                        <a:t>Nitrogen applied each year </a:t>
                      </a:r>
                    </a:p>
                    <a:p>
                      <a:pPr algn="ctr"/>
                      <a:r>
                        <a:rPr lang="en-US"/>
                        <a:t>for 5 years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5050C"/>
                    </a:solidFill>
                  </a:tcPr>
                </a:tc>
                <a:tc>
                  <a:txBody>
                    <a:bodyPr/>
                    <a:lstStyle/>
                    <a:p>
                      <a:pPr algn="ctr"/>
                      <a:r>
                        <a:rPr lang="en-US"/>
                        <a:t>Soil pH after 5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5050C"/>
                    </a:solidFill>
                  </a:tcPr>
                </a:tc>
                <a:tc>
                  <a:txBody>
                    <a:bodyPr/>
                    <a:lstStyle/>
                    <a:p>
                      <a:pPr algn="ctr"/>
                      <a:r>
                        <a:rPr lang="en-US" err="1"/>
                        <a:t>Aglime</a:t>
                      </a:r>
                      <a:r>
                        <a:rPr lang="en-US"/>
                        <a:t> needed to return</a:t>
                      </a:r>
                    </a:p>
                    <a:p>
                      <a:pPr algn="ctr"/>
                      <a:r>
                        <a:rPr lang="en-US"/>
                        <a:t>soil pH to 6.1</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5050C"/>
                    </a:solidFill>
                  </a:tcPr>
                </a:tc>
                <a:extLst>
                  <a:ext uri="{0D108BD9-81ED-4DB2-BD59-A6C34878D82A}">
                    <a16:rowId xmlns:a16="http://schemas.microsoft.com/office/drawing/2014/main" val="3212604788"/>
                  </a:ext>
                </a:extLst>
              </a:tr>
              <a:tr h="370840">
                <a:tc>
                  <a:txBody>
                    <a:bodyPr/>
                    <a:lstStyle/>
                    <a:p>
                      <a:pPr algn="ctr"/>
                      <a:r>
                        <a:rPr lang="en-US" b="1"/>
                        <a:t>Pounds N per 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t>Tons per 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599539"/>
                  </a:ext>
                </a:extLst>
              </a:tr>
              <a:tr h="370840">
                <a:tc>
                  <a:txBody>
                    <a:bodyPr/>
                    <a:lstStyle/>
                    <a:p>
                      <a:pPr algn="ctr"/>
                      <a:r>
                        <a:rPr lang="en-US"/>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9962478"/>
                  </a:ext>
                </a:extLst>
              </a:tr>
              <a:tr h="370840">
                <a:tc>
                  <a:txBody>
                    <a:bodyPr/>
                    <a:lstStyle/>
                    <a:p>
                      <a:pPr algn="ctr"/>
                      <a:r>
                        <a:rPr lang="en-US"/>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8021047"/>
                  </a:ext>
                </a:extLst>
              </a:tr>
              <a:tr h="370840">
                <a:tc>
                  <a:txBody>
                    <a:bodyPr/>
                    <a:lstStyle/>
                    <a:p>
                      <a:pPr algn="ctr"/>
                      <a:r>
                        <a:rPr lang="en-US"/>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194632"/>
                  </a:ext>
                </a:extLst>
              </a:tr>
              <a:tr h="370840">
                <a:tc>
                  <a:txBody>
                    <a:bodyPr/>
                    <a:lstStyle/>
                    <a:p>
                      <a:pPr algn="ctr"/>
                      <a:r>
                        <a:rPr lang="en-US"/>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1876929"/>
                  </a:ext>
                </a:extLst>
              </a:tr>
              <a:tr h="370840">
                <a:tc>
                  <a:txBody>
                    <a:bodyPr/>
                    <a:lstStyle/>
                    <a:p>
                      <a:pPr algn="ctr"/>
                      <a:r>
                        <a:rPr lang="en-US"/>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05329"/>
                  </a:ext>
                </a:extLst>
              </a:tr>
              <a:tr h="370840">
                <a:tc>
                  <a:txBody>
                    <a:bodyPr/>
                    <a:lstStyle/>
                    <a:p>
                      <a:pPr algn="ctr"/>
                      <a:r>
                        <a:rPr lang="en-US"/>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0920094"/>
                  </a:ext>
                </a:extLst>
              </a:tr>
            </a:tbl>
          </a:graphicData>
        </a:graphic>
      </p:graphicFrame>
      <p:sp>
        <p:nvSpPr>
          <p:cNvPr id="3" name="TextBox 2">
            <a:extLst>
              <a:ext uri="{FF2B5EF4-FFF2-40B4-BE49-F238E27FC236}">
                <a16:creationId xmlns:a16="http://schemas.microsoft.com/office/drawing/2014/main" id="{84070186-5FBC-A13D-B0E9-4E9AEF8CB602}"/>
              </a:ext>
            </a:extLst>
          </p:cNvPr>
          <p:cNvSpPr txBox="1"/>
          <p:nvPr/>
        </p:nvSpPr>
        <p:spPr>
          <a:xfrm>
            <a:off x="1236497" y="5389418"/>
            <a:ext cx="5223164" cy="369332"/>
          </a:xfrm>
          <a:prstGeom prst="rect">
            <a:avLst/>
          </a:prstGeom>
          <a:noFill/>
        </p:spPr>
        <p:txBody>
          <a:bodyPr wrap="square" rtlCol="0">
            <a:spAutoFit/>
          </a:bodyPr>
          <a:lstStyle/>
          <a:p>
            <a:r>
              <a:rPr lang="en-US"/>
              <a:t>Source: A3588 Management of Wisconsin Soils</a:t>
            </a:r>
          </a:p>
        </p:txBody>
      </p:sp>
    </p:spTree>
    <p:extLst>
      <p:ext uri="{BB962C8B-B14F-4D97-AF65-F5344CB8AC3E}">
        <p14:creationId xmlns:p14="http://schemas.microsoft.com/office/powerpoint/2010/main" val="158718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E4C3-AACB-9B13-50F3-B00C4A2E68E8}"/>
              </a:ext>
            </a:extLst>
          </p:cNvPr>
          <p:cNvSpPr>
            <a:spLocks noGrp="1"/>
          </p:cNvSpPr>
          <p:nvPr>
            <p:ph type="title"/>
          </p:nvPr>
        </p:nvSpPr>
        <p:spPr/>
        <p:txBody>
          <a:bodyPr>
            <a:noAutofit/>
          </a:bodyPr>
          <a:lstStyle/>
          <a:p>
            <a:r>
              <a:rPr lang="en-US" dirty="0"/>
              <a:t>Amount of Calcium Carbonate needed to replace basic cations</a:t>
            </a:r>
          </a:p>
        </p:txBody>
      </p:sp>
      <p:graphicFrame>
        <p:nvGraphicFramePr>
          <p:cNvPr id="4" name="Content Placeholder 3">
            <a:extLst>
              <a:ext uri="{FF2B5EF4-FFF2-40B4-BE49-F238E27FC236}">
                <a16:creationId xmlns:a16="http://schemas.microsoft.com/office/drawing/2014/main" id="{B272A979-0BB1-5587-C769-9D1539036C39}"/>
              </a:ext>
            </a:extLst>
          </p:cNvPr>
          <p:cNvGraphicFramePr>
            <a:graphicFrameLocks noGrp="1"/>
          </p:cNvGraphicFramePr>
          <p:nvPr>
            <p:ph idx="1"/>
          </p:nvPr>
        </p:nvGraphicFramePr>
        <p:xfrm>
          <a:off x="1236497" y="2181860"/>
          <a:ext cx="9955209" cy="2494280"/>
        </p:xfrm>
        <a:graphic>
          <a:graphicData uri="http://schemas.openxmlformats.org/drawingml/2006/table">
            <a:tbl>
              <a:tblPr firstRow="1" bandRow="1">
                <a:tableStyleId>{5C22544A-7EE6-4342-B048-85BDC9FD1C3A}</a:tableStyleId>
              </a:tblPr>
              <a:tblGrid>
                <a:gridCol w="3318403">
                  <a:extLst>
                    <a:ext uri="{9D8B030D-6E8A-4147-A177-3AD203B41FA5}">
                      <a16:colId xmlns:a16="http://schemas.microsoft.com/office/drawing/2014/main" val="1788734531"/>
                    </a:ext>
                  </a:extLst>
                </a:gridCol>
                <a:gridCol w="3318403">
                  <a:extLst>
                    <a:ext uri="{9D8B030D-6E8A-4147-A177-3AD203B41FA5}">
                      <a16:colId xmlns:a16="http://schemas.microsoft.com/office/drawing/2014/main" val="1504832223"/>
                    </a:ext>
                  </a:extLst>
                </a:gridCol>
                <a:gridCol w="3318403">
                  <a:extLst>
                    <a:ext uri="{9D8B030D-6E8A-4147-A177-3AD203B41FA5}">
                      <a16:colId xmlns:a16="http://schemas.microsoft.com/office/drawing/2014/main" val="2362534123"/>
                    </a:ext>
                  </a:extLst>
                </a:gridCol>
              </a:tblGrid>
              <a:tr h="370840">
                <a:tc>
                  <a:txBody>
                    <a:bodyPr/>
                    <a:lstStyle/>
                    <a:p>
                      <a:pPr algn="ctr"/>
                      <a:r>
                        <a:rPr lang="en-US"/>
                        <a:t>Crop</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5050C"/>
                    </a:solidFill>
                  </a:tcPr>
                </a:tc>
                <a:tc>
                  <a:txBody>
                    <a:bodyPr/>
                    <a:lstStyle/>
                    <a:p>
                      <a:pPr algn="ctr"/>
                      <a:r>
                        <a:rPr lang="en-US"/>
                        <a:t>Yield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5050C"/>
                    </a:solidFill>
                  </a:tcPr>
                </a:tc>
                <a:tc>
                  <a:txBody>
                    <a:bodyPr/>
                    <a:lstStyle/>
                    <a:p>
                      <a:pPr algn="ctr"/>
                      <a:r>
                        <a:rPr lang="en-US"/>
                        <a:t>CaCO3 equivalent of excess cations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5050C"/>
                    </a:solidFill>
                  </a:tcPr>
                </a:tc>
                <a:extLst>
                  <a:ext uri="{0D108BD9-81ED-4DB2-BD59-A6C34878D82A}">
                    <a16:rowId xmlns:a16="http://schemas.microsoft.com/office/drawing/2014/main" val="3212604788"/>
                  </a:ext>
                </a:extLst>
              </a:tr>
              <a:tr h="370840">
                <a:tc>
                  <a:txBody>
                    <a:bodyPr/>
                    <a:lstStyle/>
                    <a:p>
                      <a:pPr algn="ctr"/>
                      <a:r>
                        <a:rPr lang="en-US" b="0"/>
                        <a:t>Corn grain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t> </a:t>
                      </a:r>
                      <a:r>
                        <a:rPr lang="en-US" b="0"/>
                        <a:t>50 bushel/acre</a:t>
                      </a:r>
                      <a:endParaRPr 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t>20 pounds/acre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599539"/>
                  </a:ext>
                </a:extLst>
              </a:tr>
              <a:tr h="370840">
                <a:tc>
                  <a:txBody>
                    <a:bodyPr/>
                    <a:lstStyle/>
                    <a:p>
                      <a:pPr algn="ctr"/>
                      <a:r>
                        <a:rPr lang="en-US"/>
                        <a:t>Corn silage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8 tons/acre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200 pounds/acre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9962478"/>
                  </a:ext>
                </a:extLst>
              </a:tr>
              <a:tr h="370840">
                <a:tc>
                  <a:txBody>
                    <a:bodyPr/>
                    <a:lstStyle/>
                    <a:p>
                      <a:pPr algn="ctr"/>
                      <a:r>
                        <a:rPr lang="en-US"/>
                        <a:t>Oats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75 bushels/acre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 pounds/acre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8021047"/>
                  </a:ext>
                </a:extLst>
              </a:tr>
              <a:tr h="370840">
                <a:tc>
                  <a:txBody>
                    <a:bodyPr/>
                    <a:lstStyle/>
                    <a:p>
                      <a:pPr algn="ctr"/>
                      <a:r>
                        <a:rPr lang="en-US"/>
                        <a:t>Soybean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45 bushels/acre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95 pounds/acre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194632"/>
                  </a:ext>
                </a:extLst>
              </a:tr>
              <a:tr h="370840">
                <a:tc>
                  <a:txBody>
                    <a:bodyPr/>
                    <a:lstStyle/>
                    <a:p>
                      <a:pPr algn="ctr"/>
                      <a:r>
                        <a:rPr lang="en-US"/>
                        <a:t>Alfalfa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 tons/acre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515 pounds/acre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1876929"/>
                  </a:ext>
                </a:extLst>
              </a:tr>
            </a:tbl>
          </a:graphicData>
        </a:graphic>
      </p:graphicFrame>
      <p:sp>
        <p:nvSpPr>
          <p:cNvPr id="3" name="TextBox 2">
            <a:extLst>
              <a:ext uri="{FF2B5EF4-FFF2-40B4-BE49-F238E27FC236}">
                <a16:creationId xmlns:a16="http://schemas.microsoft.com/office/drawing/2014/main" id="{821F4E39-5E42-BF94-149C-758AEE571240}"/>
              </a:ext>
            </a:extLst>
          </p:cNvPr>
          <p:cNvSpPr txBox="1"/>
          <p:nvPr/>
        </p:nvSpPr>
        <p:spPr>
          <a:xfrm>
            <a:off x="1371600" y="4904509"/>
            <a:ext cx="5223164" cy="369332"/>
          </a:xfrm>
          <a:prstGeom prst="rect">
            <a:avLst/>
          </a:prstGeom>
          <a:noFill/>
        </p:spPr>
        <p:txBody>
          <a:bodyPr wrap="square" rtlCol="0">
            <a:spAutoFit/>
          </a:bodyPr>
          <a:lstStyle/>
          <a:p>
            <a:r>
              <a:rPr lang="en-US"/>
              <a:t>Source: A3588 Management of Wisconsin Soils</a:t>
            </a:r>
          </a:p>
        </p:txBody>
      </p:sp>
    </p:spTree>
    <p:extLst>
      <p:ext uri="{BB962C8B-B14F-4D97-AF65-F5344CB8AC3E}">
        <p14:creationId xmlns:p14="http://schemas.microsoft.com/office/powerpoint/2010/main" val="2691592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a:xfrm>
            <a:off x="771380" y="829703"/>
            <a:ext cx="9955086" cy="910466"/>
          </a:xfrm>
        </p:spPr>
        <p:txBody>
          <a:bodyPr/>
          <a:lstStyle/>
          <a:p>
            <a:r>
              <a:rPr lang="en-US" dirty="0">
                <a:ea typeface="Calibri Light"/>
                <a:cs typeface="Calibri Light"/>
              </a:rPr>
              <a:t>Soil Organic Matter Benefits</a:t>
            </a:r>
            <a:endParaRPr lang="en-US" dirty="0"/>
          </a:p>
        </p:txBody>
      </p:sp>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a:xfrm>
            <a:off x="774677" y="1745195"/>
            <a:ext cx="5797404" cy="4910739"/>
          </a:xfrm>
        </p:spPr>
        <p:txBody>
          <a:bodyPr vert="horz" lIns="91440" tIns="45720" rIns="91440" bIns="45720" rtlCol="0" anchor="t">
            <a:normAutofit lnSpcReduction="10000"/>
          </a:bodyPr>
          <a:lstStyle/>
          <a:p>
            <a:r>
              <a:rPr lang="en-US" sz="2400" dirty="0">
                <a:cs typeface="Calibri"/>
              </a:rPr>
              <a:t>Store nutrients </a:t>
            </a:r>
          </a:p>
          <a:p>
            <a:r>
              <a:rPr lang="en-US" sz="2400" dirty="0">
                <a:cs typeface="Calibri"/>
              </a:rPr>
              <a:t>Controls water holding capacity</a:t>
            </a:r>
          </a:p>
          <a:p>
            <a:r>
              <a:rPr lang="en-US" sz="2400" dirty="0">
                <a:cs typeface="Calibri"/>
              </a:rPr>
              <a:t>On the surface it shades to control temp </a:t>
            </a:r>
          </a:p>
          <a:p>
            <a:r>
              <a:rPr lang="en-US" sz="2400" dirty="0">
                <a:cs typeface="Calibri"/>
              </a:rPr>
              <a:t>Protects from rain drop impact</a:t>
            </a:r>
          </a:p>
          <a:p>
            <a:r>
              <a:rPr lang="en-US" sz="2400" dirty="0">
                <a:cs typeface="Calibri"/>
              </a:rPr>
              <a:t>Provides food to soil life </a:t>
            </a:r>
          </a:p>
          <a:p>
            <a:r>
              <a:rPr lang="en-US" sz="2400" dirty="0">
                <a:cs typeface="Calibri"/>
              </a:rPr>
              <a:t>Contributes to soil fertility, nutrient cycling. </a:t>
            </a:r>
          </a:p>
          <a:p>
            <a:pPr marL="0" indent="0">
              <a:buNone/>
            </a:pPr>
            <a:endParaRPr lang="en-US" sz="2400" dirty="0">
              <a:cs typeface="Calibri"/>
            </a:endParaRPr>
          </a:p>
          <a:p>
            <a:pPr marL="0" indent="0">
              <a:buNone/>
            </a:pPr>
            <a:r>
              <a:rPr lang="en-US" sz="2400" dirty="0">
                <a:cs typeface="Calibri"/>
              </a:rPr>
              <a:t>Most WI soils are 1.5-4% OM</a:t>
            </a:r>
          </a:p>
          <a:p>
            <a:r>
              <a:rPr lang="en-US" sz="2400" dirty="0">
                <a:cs typeface="Calibri"/>
              </a:rPr>
              <a:t>Soil organic matter gains and losses are impacted by tillage, organic additions, and crop rotations</a:t>
            </a:r>
          </a:p>
          <a:p>
            <a:endParaRPr lang="en-US" sz="2400" dirty="0">
              <a:cs typeface="Calibri"/>
            </a:endParaRPr>
          </a:p>
          <a:p>
            <a:endParaRPr lang="en-US" dirty="0"/>
          </a:p>
        </p:txBody>
      </p:sp>
      <p:pic>
        <p:nvPicPr>
          <p:cNvPr id="4" name="Picture 3" descr="Close up of dirt and leaves&#10;&#10;Description automatically generated">
            <a:extLst>
              <a:ext uri="{FF2B5EF4-FFF2-40B4-BE49-F238E27FC236}">
                <a16:creationId xmlns:a16="http://schemas.microsoft.com/office/drawing/2014/main" id="{39DBECD9-626D-2919-DDA9-493852ED7B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995" y="1772884"/>
            <a:ext cx="5446426" cy="3625199"/>
          </a:xfrm>
          <a:prstGeom prst="rect">
            <a:avLst/>
          </a:prstGeom>
        </p:spPr>
      </p:pic>
    </p:spTree>
    <p:extLst>
      <p:ext uri="{BB962C8B-B14F-4D97-AF65-F5344CB8AC3E}">
        <p14:creationId xmlns:p14="http://schemas.microsoft.com/office/powerpoint/2010/main" val="377951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2C1B4C1-9349-1CE7-ACEF-32BB02EF3BA3}"/>
              </a:ext>
            </a:extLst>
          </p:cNvPr>
          <p:cNvPicPr>
            <a:picLocks noGrp="1" noChangeAspect="1"/>
          </p:cNvPicPr>
          <p:nvPr>
            <p:ph idx="1"/>
          </p:nvPr>
        </p:nvPicPr>
        <p:blipFill>
          <a:blip r:embed="rId3"/>
          <a:stretch>
            <a:fillRect/>
          </a:stretch>
        </p:blipFill>
        <p:spPr>
          <a:xfrm>
            <a:off x="7038928" y="1690688"/>
            <a:ext cx="4413887" cy="4102964"/>
          </a:xfrm>
        </p:spPr>
      </p:pic>
      <p:pic>
        <p:nvPicPr>
          <p:cNvPr id="8" name="Picture 7">
            <a:extLst>
              <a:ext uri="{FF2B5EF4-FFF2-40B4-BE49-F238E27FC236}">
                <a16:creationId xmlns:a16="http://schemas.microsoft.com/office/drawing/2014/main" id="{F975DD41-78A9-5DEF-40B3-2149DE93D196}"/>
              </a:ext>
            </a:extLst>
          </p:cNvPr>
          <p:cNvPicPr>
            <a:picLocks noChangeAspect="1"/>
          </p:cNvPicPr>
          <p:nvPr/>
        </p:nvPicPr>
        <p:blipFill>
          <a:blip r:embed="rId4"/>
          <a:stretch>
            <a:fillRect/>
          </a:stretch>
        </p:blipFill>
        <p:spPr>
          <a:xfrm>
            <a:off x="1000417" y="1690688"/>
            <a:ext cx="5688251" cy="4689632"/>
          </a:xfrm>
          <a:prstGeom prst="rect">
            <a:avLst/>
          </a:prstGeom>
        </p:spPr>
      </p:pic>
      <p:sp>
        <p:nvSpPr>
          <p:cNvPr id="9" name="Rounded Rectangle 3">
            <a:extLst>
              <a:ext uri="{FF2B5EF4-FFF2-40B4-BE49-F238E27FC236}">
                <a16:creationId xmlns:a16="http://schemas.microsoft.com/office/drawing/2014/main" id="{0FB50A5C-4DC2-D0E9-169C-CEE27EFF7716}"/>
              </a:ext>
            </a:extLst>
          </p:cNvPr>
          <p:cNvSpPr>
            <a:spLocks noChangeArrowheads="1"/>
          </p:cNvSpPr>
          <p:nvPr/>
        </p:nvSpPr>
        <p:spPr bwMode="auto">
          <a:xfrm rot="5400000">
            <a:off x="1160941" y="3454171"/>
            <a:ext cx="4468787" cy="1383511"/>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1" hangingPunct="1"/>
            <a:endParaRPr lang="en-US" altLang="en-US" sz="1351"/>
          </a:p>
        </p:txBody>
      </p:sp>
      <p:sp>
        <p:nvSpPr>
          <p:cNvPr id="5" name="Title 4">
            <a:extLst>
              <a:ext uri="{FF2B5EF4-FFF2-40B4-BE49-F238E27FC236}">
                <a16:creationId xmlns:a16="http://schemas.microsoft.com/office/drawing/2014/main" id="{DDB7BB9D-5388-00B3-B7EF-1517B89A2D2E}"/>
              </a:ext>
            </a:extLst>
          </p:cNvPr>
          <p:cNvSpPr>
            <a:spLocks noGrp="1"/>
          </p:cNvSpPr>
          <p:nvPr>
            <p:ph type="title"/>
          </p:nvPr>
        </p:nvSpPr>
        <p:spPr/>
        <p:txBody>
          <a:bodyPr/>
          <a:lstStyle/>
          <a:p>
            <a:r>
              <a:rPr lang="en-US"/>
              <a:t>Target pH</a:t>
            </a:r>
          </a:p>
        </p:txBody>
      </p:sp>
    </p:spTree>
    <p:extLst>
      <p:ext uri="{BB962C8B-B14F-4D97-AF65-F5344CB8AC3E}">
        <p14:creationId xmlns:p14="http://schemas.microsoft.com/office/powerpoint/2010/main" val="4338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2C9BC4-9308-4F36-A892-ACA143311C60}"/>
              </a:ext>
            </a:extLst>
          </p:cNvPr>
          <p:cNvPicPr>
            <a:picLocks noChangeAspect="1"/>
          </p:cNvPicPr>
          <p:nvPr/>
        </p:nvPicPr>
        <p:blipFill>
          <a:blip r:embed="rId4"/>
          <a:stretch>
            <a:fillRect/>
          </a:stretch>
        </p:blipFill>
        <p:spPr>
          <a:xfrm>
            <a:off x="387927" y="762910"/>
            <a:ext cx="11607790" cy="1018120"/>
          </a:xfrm>
          <a:prstGeom prst="rect">
            <a:avLst/>
          </a:prstGeom>
        </p:spPr>
      </p:pic>
      <p:sp>
        <p:nvSpPr>
          <p:cNvPr id="4" name="Rounded Rectangle 3">
            <a:extLst>
              <a:ext uri="{FF2B5EF4-FFF2-40B4-BE49-F238E27FC236}">
                <a16:creationId xmlns:a16="http://schemas.microsoft.com/office/drawing/2014/main" id="{CA1DDBF4-5764-4A72-B691-8A067B82299B}"/>
              </a:ext>
            </a:extLst>
          </p:cNvPr>
          <p:cNvSpPr>
            <a:spLocks noChangeArrowheads="1"/>
          </p:cNvSpPr>
          <p:nvPr/>
        </p:nvSpPr>
        <p:spPr bwMode="auto">
          <a:xfrm>
            <a:off x="1168091" y="721637"/>
            <a:ext cx="886691" cy="105939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7" name="Rounded Rectangle 3">
            <a:extLst>
              <a:ext uri="{FF2B5EF4-FFF2-40B4-BE49-F238E27FC236}">
                <a16:creationId xmlns:a16="http://schemas.microsoft.com/office/drawing/2014/main" id="{F176462B-09AF-43D4-8060-B76FFBD4C2E8}"/>
              </a:ext>
            </a:extLst>
          </p:cNvPr>
          <p:cNvSpPr>
            <a:spLocks noChangeArrowheads="1"/>
          </p:cNvSpPr>
          <p:nvPr/>
        </p:nvSpPr>
        <p:spPr bwMode="auto">
          <a:xfrm>
            <a:off x="10917382" y="692839"/>
            <a:ext cx="886691" cy="92825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pic>
        <p:nvPicPr>
          <p:cNvPr id="3" name="Picture 2">
            <a:extLst>
              <a:ext uri="{FF2B5EF4-FFF2-40B4-BE49-F238E27FC236}">
                <a16:creationId xmlns:a16="http://schemas.microsoft.com/office/drawing/2014/main" id="{40B1E3CD-EDCA-4F04-B4B7-79C99EAAA34E}"/>
              </a:ext>
            </a:extLst>
          </p:cNvPr>
          <p:cNvPicPr>
            <a:picLocks noChangeAspect="1"/>
          </p:cNvPicPr>
          <p:nvPr/>
        </p:nvPicPr>
        <p:blipFill>
          <a:blip r:embed="rId5"/>
          <a:stretch>
            <a:fillRect/>
          </a:stretch>
        </p:blipFill>
        <p:spPr>
          <a:xfrm>
            <a:off x="3411070" y="2050720"/>
            <a:ext cx="5813024" cy="4390044"/>
          </a:xfrm>
          <a:prstGeom prst="rect">
            <a:avLst/>
          </a:prstGeom>
        </p:spPr>
      </p:pic>
      <p:sp>
        <p:nvSpPr>
          <p:cNvPr id="5" name="TextBox 4">
            <a:extLst>
              <a:ext uri="{FF2B5EF4-FFF2-40B4-BE49-F238E27FC236}">
                <a16:creationId xmlns:a16="http://schemas.microsoft.com/office/drawing/2014/main" id="{19A26EA9-E826-44D8-AD5A-52405D98F8B8}"/>
              </a:ext>
            </a:extLst>
          </p:cNvPr>
          <p:cNvSpPr txBox="1"/>
          <p:nvPr/>
        </p:nvSpPr>
        <p:spPr>
          <a:xfrm>
            <a:off x="764532" y="1892665"/>
            <a:ext cx="2203374" cy="954107"/>
          </a:xfrm>
          <a:prstGeom prst="rect">
            <a:avLst/>
          </a:prstGeom>
          <a:noFill/>
        </p:spPr>
        <p:txBody>
          <a:bodyPr wrap="square" rtlCol="0">
            <a:spAutoFit/>
          </a:bodyPr>
          <a:lstStyle/>
          <a:p>
            <a:pPr algn="ctr"/>
            <a:r>
              <a:rPr lang="en-US" sz="2800">
                <a:latin typeface="Congenial Black" panose="020B0604020202020204" pitchFamily="2" charset="0"/>
              </a:rPr>
              <a:t>Do I need to lime?</a:t>
            </a:r>
          </a:p>
        </p:txBody>
      </p:sp>
      <p:sp>
        <p:nvSpPr>
          <p:cNvPr id="10" name="TextBox 9">
            <a:extLst>
              <a:ext uri="{FF2B5EF4-FFF2-40B4-BE49-F238E27FC236}">
                <a16:creationId xmlns:a16="http://schemas.microsoft.com/office/drawing/2014/main" id="{90D3A0CA-AA24-46A1-A292-E18D2D22CAAD}"/>
              </a:ext>
            </a:extLst>
          </p:cNvPr>
          <p:cNvSpPr txBox="1"/>
          <p:nvPr/>
        </p:nvSpPr>
        <p:spPr>
          <a:xfrm>
            <a:off x="9792343" y="1752797"/>
            <a:ext cx="2203374" cy="954107"/>
          </a:xfrm>
          <a:prstGeom prst="rect">
            <a:avLst/>
          </a:prstGeom>
          <a:noFill/>
        </p:spPr>
        <p:txBody>
          <a:bodyPr wrap="square" rtlCol="0">
            <a:spAutoFit/>
          </a:bodyPr>
          <a:lstStyle/>
          <a:p>
            <a:pPr algn="ctr"/>
            <a:r>
              <a:rPr lang="en-US" sz="2800">
                <a:latin typeface="Congenial Black" panose="020B0604020202020204" pitchFamily="2" charset="0"/>
              </a:rPr>
              <a:t>How much lime?</a:t>
            </a:r>
          </a:p>
        </p:txBody>
      </p:sp>
      <p:sp>
        <p:nvSpPr>
          <p:cNvPr id="6" name="TextBox 5">
            <a:extLst>
              <a:ext uri="{FF2B5EF4-FFF2-40B4-BE49-F238E27FC236}">
                <a16:creationId xmlns:a16="http://schemas.microsoft.com/office/drawing/2014/main" id="{F37074EF-DD92-445E-AE01-495D0C7410FC}"/>
              </a:ext>
            </a:extLst>
          </p:cNvPr>
          <p:cNvSpPr txBox="1"/>
          <p:nvPr/>
        </p:nvSpPr>
        <p:spPr>
          <a:xfrm>
            <a:off x="2280262" y="6309351"/>
            <a:ext cx="8074640" cy="369332"/>
          </a:xfrm>
          <a:prstGeom prst="rect">
            <a:avLst/>
          </a:prstGeom>
          <a:noFill/>
        </p:spPr>
        <p:txBody>
          <a:bodyPr wrap="square" rtlCol="0">
            <a:spAutoFit/>
          </a:bodyPr>
          <a:lstStyle/>
          <a:p>
            <a:pPr algn="ctr"/>
            <a:r>
              <a:rPr lang="en-US"/>
              <a:t>Source: https://extensionpublications.unl.edu/assets/pdf/ec155.pdf</a:t>
            </a:r>
          </a:p>
        </p:txBody>
      </p:sp>
    </p:spTree>
    <p:custDataLst>
      <p:tags r:id="rId1"/>
    </p:custDataLst>
    <p:extLst>
      <p:ext uri="{BB962C8B-B14F-4D97-AF65-F5344CB8AC3E}">
        <p14:creationId xmlns:p14="http://schemas.microsoft.com/office/powerpoint/2010/main" val="1046099366"/>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90E4B-043C-E512-4C54-FECF750AFCF6}"/>
              </a:ext>
            </a:extLst>
          </p:cNvPr>
          <p:cNvPicPr>
            <a:picLocks noGrp="1" noChangeAspect="1"/>
          </p:cNvPicPr>
          <p:nvPr>
            <p:ph idx="1"/>
          </p:nvPr>
        </p:nvPicPr>
        <p:blipFill>
          <a:blip r:embed="rId3"/>
          <a:stretch>
            <a:fillRect/>
          </a:stretch>
        </p:blipFill>
        <p:spPr>
          <a:xfrm>
            <a:off x="810070" y="882428"/>
            <a:ext cx="10951972" cy="1849131"/>
          </a:xfrm>
        </p:spPr>
      </p:pic>
      <p:sp>
        <p:nvSpPr>
          <p:cNvPr id="6" name="Content Placeholder 2">
            <a:extLst>
              <a:ext uri="{FF2B5EF4-FFF2-40B4-BE49-F238E27FC236}">
                <a16:creationId xmlns:a16="http://schemas.microsoft.com/office/drawing/2014/main" id="{1F0345E8-2238-E3E1-F973-87915EBB97A1}"/>
              </a:ext>
            </a:extLst>
          </p:cNvPr>
          <p:cNvSpPr txBox="1">
            <a:spLocks/>
          </p:cNvSpPr>
          <p:nvPr/>
        </p:nvSpPr>
        <p:spPr>
          <a:xfrm>
            <a:off x="901002" y="3091717"/>
            <a:ext cx="7807325" cy="36256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Incorporation decreases neutralizing reaction time</a:t>
            </a:r>
          </a:p>
          <a:p>
            <a:r>
              <a:rPr lang="en-US" dirty="0"/>
              <a:t>Reaction takes 2 to 3 years to occur</a:t>
            </a:r>
          </a:p>
          <a:p>
            <a:r>
              <a:rPr lang="en-US" dirty="0"/>
              <a:t>Adjustment if incorporating below 7 inches</a:t>
            </a:r>
          </a:p>
          <a:p>
            <a:r>
              <a:rPr lang="en-US" dirty="0"/>
              <a:t>Top-dress 1 ton/acre to no-till fields</a:t>
            </a:r>
          </a:p>
          <a:p>
            <a:pPr lvl="1"/>
            <a:r>
              <a:rPr lang="en-US" dirty="0"/>
              <a:t>More than 5 years in no-till management</a:t>
            </a:r>
            <a:endParaRPr lang="en-US" dirty="0">
              <a:ea typeface="Calibri"/>
              <a:cs typeface="Calibri"/>
            </a:endParaRPr>
          </a:p>
          <a:p>
            <a:pPr lvl="1"/>
            <a:r>
              <a:rPr lang="en-US" dirty="0"/>
              <a:t>Surface pH (0-2 inches) &gt;.2 units below required pH</a:t>
            </a:r>
          </a:p>
          <a:p>
            <a:pPr lvl="1"/>
            <a:r>
              <a:rPr lang="en-US" dirty="0"/>
              <a:t>Retest 3 to 4 years</a:t>
            </a:r>
          </a:p>
          <a:p>
            <a:pPr marL="0" indent="0">
              <a:buFont typeface="Arial" panose="020B0604020202020204" pitchFamily="34" charset="0"/>
              <a:buNone/>
            </a:pPr>
            <a:endParaRPr lang="en-US" dirty="0"/>
          </a:p>
        </p:txBody>
      </p:sp>
      <p:graphicFrame>
        <p:nvGraphicFramePr>
          <p:cNvPr id="7" name="Table 8">
            <a:extLst>
              <a:ext uri="{FF2B5EF4-FFF2-40B4-BE49-F238E27FC236}">
                <a16:creationId xmlns:a16="http://schemas.microsoft.com/office/drawing/2014/main" id="{D130978F-903C-6643-C5C6-6C473CDAB0F3}"/>
              </a:ext>
            </a:extLst>
          </p:cNvPr>
          <p:cNvGraphicFramePr>
            <a:graphicFrameLocks noGrp="1"/>
          </p:cNvGraphicFramePr>
          <p:nvPr/>
        </p:nvGraphicFramePr>
        <p:xfrm>
          <a:off x="8931229" y="3429000"/>
          <a:ext cx="2679632" cy="2123440"/>
        </p:xfrm>
        <a:graphic>
          <a:graphicData uri="http://schemas.openxmlformats.org/drawingml/2006/table">
            <a:tbl>
              <a:tblPr firstRow="1" bandRow="1">
                <a:tableStyleId>{85BE263C-DBD7-4A20-BB59-AAB30ACAA65A}</a:tableStyleId>
              </a:tblPr>
              <a:tblGrid>
                <a:gridCol w="1349596">
                  <a:extLst>
                    <a:ext uri="{9D8B030D-6E8A-4147-A177-3AD203B41FA5}">
                      <a16:colId xmlns:a16="http://schemas.microsoft.com/office/drawing/2014/main" val="3824607857"/>
                    </a:ext>
                  </a:extLst>
                </a:gridCol>
                <a:gridCol w="1330036">
                  <a:extLst>
                    <a:ext uri="{9D8B030D-6E8A-4147-A177-3AD203B41FA5}">
                      <a16:colId xmlns:a16="http://schemas.microsoft.com/office/drawing/2014/main" val="2033497107"/>
                    </a:ext>
                  </a:extLst>
                </a:gridCol>
              </a:tblGrid>
              <a:tr h="370840">
                <a:tc>
                  <a:txBody>
                    <a:bodyPr/>
                    <a:lstStyle/>
                    <a:p>
                      <a:pPr algn="ctr"/>
                      <a:r>
                        <a:rPr lang="en-US" b="1">
                          <a:solidFill>
                            <a:schemeClr val="bg1"/>
                          </a:solidFill>
                        </a:rPr>
                        <a:t>Plow depth (inches)</a:t>
                      </a:r>
                    </a:p>
                  </a:txBody>
                  <a:tcPr>
                    <a:solidFill>
                      <a:srgbClr val="C5050C"/>
                    </a:solidFill>
                  </a:tcPr>
                </a:tc>
                <a:tc>
                  <a:txBody>
                    <a:bodyPr/>
                    <a:lstStyle/>
                    <a:p>
                      <a:pPr algn="ctr"/>
                      <a:r>
                        <a:rPr lang="en-US" b="1">
                          <a:solidFill>
                            <a:schemeClr val="bg1"/>
                          </a:solidFill>
                        </a:rPr>
                        <a:t>Multiplier</a:t>
                      </a:r>
                    </a:p>
                  </a:txBody>
                  <a:tcPr>
                    <a:solidFill>
                      <a:srgbClr val="C5050C"/>
                    </a:solidFill>
                  </a:tcPr>
                </a:tc>
                <a:extLst>
                  <a:ext uri="{0D108BD9-81ED-4DB2-BD59-A6C34878D82A}">
                    <a16:rowId xmlns:a16="http://schemas.microsoft.com/office/drawing/2014/main" val="520405296"/>
                  </a:ext>
                </a:extLst>
              </a:tr>
              <a:tr h="370840">
                <a:tc>
                  <a:txBody>
                    <a:bodyPr/>
                    <a:lstStyle/>
                    <a:p>
                      <a:pPr algn="ctr"/>
                      <a:r>
                        <a:rPr lang="en-US"/>
                        <a:t>0-7.0</a:t>
                      </a:r>
                    </a:p>
                  </a:txBody>
                  <a:tcPr/>
                </a:tc>
                <a:tc>
                  <a:txBody>
                    <a:bodyPr/>
                    <a:lstStyle/>
                    <a:p>
                      <a:pPr algn="ctr"/>
                      <a:r>
                        <a:rPr lang="en-US"/>
                        <a:t>1.00</a:t>
                      </a:r>
                    </a:p>
                  </a:txBody>
                  <a:tcPr/>
                </a:tc>
                <a:extLst>
                  <a:ext uri="{0D108BD9-81ED-4DB2-BD59-A6C34878D82A}">
                    <a16:rowId xmlns:a16="http://schemas.microsoft.com/office/drawing/2014/main" val="807461364"/>
                  </a:ext>
                </a:extLst>
              </a:tr>
              <a:tr h="370840">
                <a:tc>
                  <a:txBody>
                    <a:bodyPr/>
                    <a:lstStyle/>
                    <a:p>
                      <a:pPr algn="ctr"/>
                      <a:r>
                        <a:rPr lang="en-US"/>
                        <a:t>7.1-8.0</a:t>
                      </a:r>
                    </a:p>
                  </a:txBody>
                  <a:tcPr/>
                </a:tc>
                <a:tc>
                  <a:txBody>
                    <a:bodyPr/>
                    <a:lstStyle/>
                    <a:p>
                      <a:pPr algn="ctr"/>
                      <a:r>
                        <a:rPr lang="en-US"/>
                        <a:t>1.15</a:t>
                      </a:r>
                    </a:p>
                  </a:txBody>
                  <a:tcPr/>
                </a:tc>
                <a:extLst>
                  <a:ext uri="{0D108BD9-81ED-4DB2-BD59-A6C34878D82A}">
                    <a16:rowId xmlns:a16="http://schemas.microsoft.com/office/drawing/2014/main" val="3972755338"/>
                  </a:ext>
                </a:extLst>
              </a:tr>
              <a:tr h="370840">
                <a:tc>
                  <a:txBody>
                    <a:bodyPr/>
                    <a:lstStyle/>
                    <a:p>
                      <a:pPr algn="ctr"/>
                      <a:r>
                        <a:rPr lang="en-US"/>
                        <a:t>8.1-9.0</a:t>
                      </a:r>
                    </a:p>
                  </a:txBody>
                  <a:tcPr/>
                </a:tc>
                <a:tc>
                  <a:txBody>
                    <a:bodyPr/>
                    <a:lstStyle/>
                    <a:p>
                      <a:pPr algn="ctr"/>
                      <a:r>
                        <a:rPr lang="en-US"/>
                        <a:t>1.31</a:t>
                      </a:r>
                    </a:p>
                  </a:txBody>
                  <a:tcPr/>
                </a:tc>
                <a:extLst>
                  <a:ext uri="{0D108BD9-81ED-4DB2-BD59-A6C34878D82A}">
                    <a16:rowId xmlns:a16="http://schemas.microsoft.com/office/drawing/2014/main" val="3831908635"/>
                  </a:ext>
                </a:extLst>
              </a:tr>
              <a:tr h="370840">
                <a:tc>
                  <a:txBody>
                    <a:bodyPr/>
                    <a:lstStyle/>
                    <a:p>
                      <a:pPr algn="ctr"/>
                      <a:r>
                        <a:rPr lang="en-US"/>
                        <a:t>&gt;9.0</a:t>
                      </a:r>
                    </a:p>
                  </a:txBody>
                  <a:tcPr/>
                </a:tc>
                <a:tc>
                  <a:txBody>
                    <a:bodyPr/>
                    <a:lstStyle/>
                    <a:p>
                      <a:pPr algn="ctr"/>
                      <a:r>
                        <a:rPr lang="en-US"/>
                        <a:t>1.46</a:t>
                      </a:r>
                    </a:p>
                  </a:txBody>
                  <a:tcPr/>
                </a:tc>
                <a:extLst>
                  <a:ext uri="{0D108BD9-81ED-4DB2-BD59-A6C34878D82A}">
                    <a16:rowId xmlns:a16="http://schemas.microsoft.com/office/drawing/2014/main" val="310412686"/>
                  </a:ext>
                </a:extLst>
              </a:tr>
            </a:tbl>
          </a:graphicData>
        </a:graphic>
      </p:graphicFrame>
    </p:spTree>
    <p:extLst>
      <p:ext uri="{BB962C8B-B14F-4D97-AF65-F5344CB8AC3E}">
        <p14:creationId xmlns:p14="http://schemas.microsoft.com/office/powerpoint/2010/main" val="1486083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A68E08-5E7D-56F5-C5FA-882DD8165EC8}"/>
              </a:ext>
            </a:extLst>
          </p:cNvPr>
          <p:cNvSpPr txBox="1"/>
          <p:nvPr/>
        </p:nvSpPr>
        <p:spPr>
          <a:xfrm>
            <a:off x="7524279" y="2962843"/>
            <a:ext cx="4549212" cy="1938992"/>
          </a:xfrm>
          <a:prstGeom prst="rect">
            <a:avLst/>
          </a:prstGeom>
          <a:solidFill>
            <a:schemeClr val="bg1"/>
          </a:solidFill>
        </p:spPr>
        <p:txBody>
          <a:bodyPr wrap="square" rtlCol="0">
            <a:spAutoFit/>
          </a:bodyPr>
          <a:lstStyle/>
          <a:p>
            <a:r>
              <a:rPr lang="en-US" sz="2000">
                <a:latin typeface="+mn-lt"/>
              </a:rPr>
              <a:t>Determined by:</a:t>
            </a:r>
          </a:p>
          <a:p>
            <a:pPr marL="342900" indent="-342900">
              <a:buFont typeface="Arial" panose="020B0604020202020204" pitchFamily="34" charset="0"/>
              <a:buChar char="•"/>
            </a:pPr>
            <a:r>
              <a:rPr lang="en-US" sz="2000">
                <a:latin typeface="+mn-lt"/>
              </a:rPr>
              <a:t>Purity (% CaCO</a:t>
            </a:r>
            <a:r>
              <a:rPr lang="en-US" sz="2000" baseline="-25000">
                <a:latin typeface="+mn-lt"/>
              </a:rPr>
              <a:t>3</a:t>
            </a:r>
            <a:r>
              <a:rPr lang="en-US" sz="2000">
                <a:latin typeface="+mn-lt"/>
              </a:rPr>
              <a:t> equivalent)</a:t>
            </a:r>
          </a:p>
          <a:p>
            <a:pPr marL="342900" indent="-342900">
              <a:buFont typeface="Arial" panose="020B0604020202020204" pitchFamily="34" charset="0"/>
              <a:buChar char="•"/>
            </a:pPr>
            <a:r>
              <a:rPr lang="en-US" sz="2000">
                <a:latin typeface="+mn-lt"/>
              </a:rPr>
              <a:t>Fineness (particle size)</a:t>
            </a:r>
          </a:p>
          <a:p>
            <a:pPr marL="800100" lvl="1" indent="-342900">
              <a:buFont typeface="Arial" panose="020B0604020202020204" pitchFamily="34" charset="0"/>
              <a:buChar char="•"/>
            </a:pPr>
            <a:endParaRPr lang="en-US" sz="2000">
              <a:latin typeface="+mn-lt"/>
            </a:endParaRPr>
          </a:p>
          <a:p>
            <a:r>
              <a:rPr lang="en-US" sz="2000">
                <a:latin typeface="+mn-lt"/>
              </a:rPr>
              <a:t>Expressed as Neutralizing Index (NI)</a:t>
            </a:r>
          </a:p>
          <a:p>
            <a:pPr marL="342900" indent="-342900">
              <a:buFont typeface="Arial" panose="020B0604020202020204" pitchFamily="34" charset="0"/>
              <a:buChar char="•"/>
            </a:pPr>
            <a:r>
              <a:rPr lang="en-US" sz="2000">
                <a:latin typeface="+mn-lt"/>
              </a:rPr>
              <a:t>NI = (purity factor) x (fineness factor)</a:t>
            </a:r>
          </a:p>
        </p:txBody>
      </p:sp>
      <p:sp>
        <p:nvSpPr>
          <p:cNvPr id="9" name="Title 8">
            <a:extLst>
              <a:ext uri="{FF2B5EF4-FFF2-40B4-BE49-F238E27FC236}">
                <a16:creationId xmlns:a16="http://schemas.microsoft.com/office/drawing/2014/main" id="{11B46724-4215-1543-C850-9B321879353A}"/>
              </a:ext>
            </a:extLst>
          </p:cNvPr>
          <p:cNvSpPr>
            <a:spLocks noGrp="1"/>
          </p:cNvSpPr>
          <p:nvPr>
            <p:ph type="title"/>
          </p:nvPr>
        </p:nvSpPr>
        <p:spPr>
          <a:xfrm>
            <a:off x="3718151" y="566859"/>
            <a:ext cx="5123206" cy="910466"/>
          </a:xfrm>
          <a:solidFill>
            <a:schemeClr val="bg1"/>
          </a:solidFill>
        </p:spPr>
        <p:txBody>
          <a:bodyPr>
            <a:normAutofit fontScale="90000"/>
          </a:bodyPr>
          <a:lstStyle/>
          <a:p>
            <a:pPr algn="ctr"/>
            <a:r>
              <a:rPr lang="en-US">
                <a:solidFill>
                  <a:schemeClr val="tx1"/>
                </a:solidFill>
              </a:rPr>
              <a:t>Lime Neutralizing Index</a:t>
            </a:r>
          </a:p>
        </p:txBody>
      </p:sp>
      <p:graphicFrame>
        <p:nvGraphicFramePr>
          <p:cNvPr id="11" name="Table 8">
            <a:extLst>
              <a:ext uri="{FF2B5EF4-FFF2-40B4-BE49-F238E27FC236}">
                <a16:creationId xmlns:a16="http://schemas.microsoft.com/office/drawing/2014/main" id="{C767D5EB-E832-F66E-8677-7F7C1AE2CE23}"/>
              </a:ext>
            </a:extLst>
          </p:cNvPr>
          <p:cNvGraphicFramePr>
            <a:graphicFrameLocks noGrp="1"/>
          </p:cNvGraphicFramePr>
          <p:nvPr/>
        </p:nvGraphicFramePr>
        <p:xfrm>
          <a:off x="200900" y="1671131"/>
          <a:ext cx="6487645" cy="1381760"/>
        </p:xfrm>
        <a:graphic>
          <a:graphicData uri="http://schemas.openxmlformats.org/drawingml/2006/table">
            <a:tbl>
              <a:tblPr firstRow="1" bandRow="1">
                <a:tableStyleId>{85BE263C-DBD7-4A20-BB59-AAB30ACAA65A}</a:tableStyleId>
              </a:tblPr>
              <a:tblGrid>
                <a:gridCol w="2100580">
                  <a:extLst>
                    <a:ext uri="{9D8B030D-6E8A-4147-A177-3AD203B41FA5}">
                      <a16:colId xmlns:a16="http://schemas.microsoft.com/office/drawing/2014/main" val="3824607857"/>
                    </a:ext>
                  </a:extLst>
                </a:gridCol>
                <a:gridCol w="1962404">
                  <a:extLst>
                    <a:ext uri="{9D8B030D-6E8A-4147-A177-3AD203B41FA5}">
                      <a16:colId xmlns:a16="http://schemas.microsoft.com/office/drawing/2014/main" val="3995603423"/>
                    </a:ext>
                  </a:extLst>
                </a:gridCol>
                <a:gridCol w="2424661">
                  <a:extLst>
                    <a:ext uri="{9D8B030D-6E8A-4147-A177-3AD203B41FA5}">
                      <a16:colId xmlns:a16="http://schemas.microsoft.com/office/drawing/2014/main" val="2033497107"/>
                    </a:ext>
                  </a:extLst>
                </a:gridCol>
              </a:tblGrid>
              <a:tr h="370840">
                <a:tc>
                  <a:txBody>
                    <a:bodyPr/>
                    <a:lstStyle/>
                    <a:p>
                      <a:pPr algn="ctr"/>
                      <a:r>
                        <a:rPr lang="en-US" b="1">
                          <a:solidFill>
                            <a:schemeClr val="bg1"/>
                          </a:solidFill>
                        </a:rPr>
                        <a:t>Liming Material</a:t>
                      </a:r>
                    </a:p>
                  </a:txBody>
                  <a:tcPr>
                    <a:solidFill>
                      <a:srgbClr val="C5050C"/>
                    </a:solidFill>
                  </a:tcPr>
                </a:tc>
                <a:tc>
                  <a:txBody>
                    <a:bodyPr/>
                    <a:lstStyle/>
                    <a:p>
                      <a:pPr algn="ctr"/>
                      <a:r>
                        <a:rPr lang="en-US" b="1">
                          <a:solidFill>
                            <a:schemeClr val="bg1"/>
                          </a:solidFill>
                        </a:rPr>
                        <a:t>Neutralizing agent</a:t>
                      </a:r>
                    </a:p>
                  </a:txBody>
                  <a:tcPr>
                    <a:solidFill>
                      <a:srgbClr val="C5050C"/>
                    </a:solidFill>
                  </a:tcPr>
                </a:tc>
                <a:tc>
                  <a:txBody>
                    <a:bodyPr/>
                    <a:lstStyle/>
                    <a:p>
                      <a:pPr algn="ctr"/>
                      <a:r>
                        <a:rPr lang="en-US" b="1">
                          <a:solidFill>
                            <a:schemeClr val="bg1"/>
                          </a:solidFill>
                        </a:rPr>
                        <a:t>CaCO</a:t>
                      </a:r>
                      <a:r>
                        <a:rPr lang="en-US" b="1" baseline="-25000">
                          <a:solidFill>
                            <a:schemeClr val="bg1"/>
                          </a:solidFill>
                        </a:rPr>
                        <a:t>3 </a:t>
                      </a:r>
                      <a:r>
                        <a:rPr lang="en-US" b="1">
                          <a:solidFill>
                            <a:schemeClr val="bg1"/>
                          </a:solidFill>
                        </a:rPr>
                        <a:t>equivalent of pure material (%)</a:t>
                      </a:r>
                    </a:p>
                  </a:txBody>
                  <a:tcPr>
                    <a:solidFill>
                      <a:srgbClr val="C5050C"/>
                    </a:solidFill>
                  </a:tcPr>
                </a:tc>
                <a:extLst>
                  <a:ext uri="{0D108BD9-81ED-4DB2-BD59-A6C34878D82A}">
                    <a16:rowId xmlns:a16="http://schemas.microsoft.com/office/drawing/2014/main" val="520405296"/>
                  </a:ext>
                </a:extLst>
              </a:tr>
              <a:tr h="370840">
                <a:tc>
                  <a:txBody>
                    <a:bodyPr/>
                    <a:lstStyle/>
                    <a:p>
                      <a:pPr algn="ctr"/>
                      <a:r>
                        <a:rPr lang="en-US"/>
                        <a:t>Dolomitic limestone</a:t>
                      </a:r>
                    </a:p>
                  </a:txBody>
                  <a:tcPr/>
                </a:tc>
                <a:tc>
                  <a:txBody>
                    <a:bodyPr/>
                    <a:lstStyle/>
                    <a:p>
                      <a:pPr algn="ctr"/>
                      <a:r>
                        <a:rPr lang="en-US"/>
                        <a:t>CaCO</a:t>
                      </a:r>
                      <a:r>
                        <a:rPr lang="en-US" baseline="-25000"/>
                        <a:t>3</a:t>
                      </a:r>
                      <a:r>
                        <a:rPr lang="en-US"/>
                        <a:t>•MgCO</a:t>
                      </a:r>
                      <a:r>
                        <a:rPr lang="en-US" baseline="-25000"/>
                        <a:t>3</a:t>
                      </a:r>
                    </a:p>
                  </a:txBody>
                  <a:tcPr/>
                </a:tc>
                <a:tc>
                  <a:txBody>
                    <a:bodyPr/>
                    <a:lstStyle/>
                    <a:p>
                      <a:pPr algn="ctr"/>
                      <a:r>
                        <a:rPr lang="en-US"/>
                        <a:t>110-118</a:t>
                      </a:r>
                    </a:p>
                  </a:txBody>
                  <a:tcPr/>
                </a:tc>
                <a:extLst>
                  <a:ext uri="{0D108BD9-81ED-4DB2-BD59-A6C34878D82A}">
                    <a16:rowId xmlns:a16="http://schemas.microsoft.com/office/drawing/2014/main" val="807461364"/>
                  </a:ext>
                </a:extLst>
              </a:tr>
              <a:tr h="370840">
                <a:tc>
                  <a:txBody>
                    <a:bodyPr/>
                    <a:lstStyle/>
                    <a:p>
                      <a:pPr algn="ctr"/>
                      <a:r>
                        <a:rPr lang="en-US" err="1"/>
                        <a:t>Calcitic</a:t>
                      </a:r>
                      <a:r>
                        <a:rPr lang="en-US"/>
                        <a:t> limestone</a:t>
                      </a:r>
                    </a:p>
                  </a:txBody>
                  <a:tcPr/>
                </a:tc>
                <a:tc>
                  <a:txBody>
                    <a:bodyPr/>
                    <a:lstStyle/>
                    <a:p>
                      <a:pPr algn="ctr"/>
                      <a:r>
                        <a:rPr lang="en-US"/>
                        <a:t>CaCO</a:t>
                      </a:r>
                      <a:r>
                        <a:rPr lang="en-US" baseline="-25000"/>
                        <a:t>3</a:t>
                      </a:r>
                    </a:p>
                  </a:txBody>
                  <a:tcPr/>
                </a:tc>
                <a:tc>
                  <a:txBody>
                    <a:bodyPr/>
                    <a:lstStyle/>
                    <a:p>
                      <a:pPr algn="ctr"/>
                      <a:r>
                        <a:rPr lang="en-US"/>
                        <a:t>100</a:t>
                      </a:r>
                    </a:p>
                  </a:txBody>
                  <a:tcPr/>
                </a:tc>
                <a:extLst>
                  <a:ext uri="{0D108BD9-81ED-4DB2-BD59-A6C34878D82A}">
                    <a16:rowId xmlns:a16="http://schemas.microsoft.com/office/drawing/2014/main" val="3972755338"/>
                  </a:ext>
                </a:extLst>
              </a:tr>
            </a:tbl>
          </a:graphicData>
        </a:graphic>
      </p:graphicFrame>
      <p:graphicFrame>
        <p:nvGraphicFramePr>
          <p:cNvPr id="12" name="Table 8">
            <a:extLst>
              <a:ext uri="{FF2B5EF4-FFF2-40B4-BE49-F238E27FC236}">
                <a16:creationId xmlns:a16="http://schemas.microsoft.com/office/drawing/2014/main" id="{42C47798-D61A-CFB8-7994-7F7B40252B5A}"/>
              </a:ext>
            </a:extLst>
          </p:cNvPr>
          <p:cNvGraphicFramePr>
            <a:graphicFrameLocks noGrp="1"/>
          </p:cNvGraphicFramePr>
          <p:nvPr/>
        </p:nvGraphicFramePr>
        <p:xfrm>
          <a:off x="217679" y="5111237"/>
          <a:ext cx="5512086" cy="1483360"/>
        </p:xfrm>
        <a:graphic>
          <a:graphicData uri="http://schemas.openxmlformats.org/drawingml/2006/table">
            <a:tbl>
              <a:tblPr firstRow="1" bandRow="1">
                <a:tableStyleId>{85BE263C-DBD7-4A20-BB59-AAB30ACAA65A}</a:tableStyleId>
              </a:tblPr>
              <a:tblGrid>
                <a:gridCol w="2208530">
                  <a:extLst>
                    <a:ext uri="{9D8B030D-6E8A-4147-A177-3AD203B41FA5}">
                      <a16:colId xmlns:a16="http://schemas.microsoft.com/office/drawing/2014/main" val="3824607857"/>
                    </a:ext>
                  </a:extLst>
                </a:gridCol>
                <a:gridCol w="825889">
                  <a:extLst>
                    <a:ext uri="{9D8B030D-6E8A-4147-A177-3AD203B41FA5}">
                      <a16:colId xmlns:a16="http://schemas.microsoft.com/office/drawing/2014/main" val="689443662"/>
                    </a:ext>
                  </a:extLst>
                </a:gridCol>
                <a:gridCol w="825889">
                  <a:extLst>
                    <a:ext uri="{9D8B030D-6E8A-4147-A177-3AD203B41FA5}">
                      <a16:colId xmlns:a16="http://schemas.microsoft.com/office/drawing/2014/main" val="919497579"/>
                    </a:ext>
                  </a:extLst>
                </a:gridCol>
                <a:gridCol w="825889">
                  <a:extLst>
                    <a:ext uri="{9D8B030D-6E8A-4147-A177-3AD203B41FA5}">
                      <a16:colId xmlns:a16="http://schemas.microsoft.com/office/drawing/2014/main" val="3491122201"/>
                    </a:ext>
                  </a:extLst>
                </a:gridCol>
                <a:gridCol w="825889">
                  <a:extLst>
                    <a:ext uri="{9D8B030D-6E8A-4147-A177-3AD203B41FA5}">
                      <a16:colId xmlns:a16="http://schemas.microsoft.com/office/drawing/2014/main" val="2033497107"/>
                    </a:ext>
                  </a:extLst>
                </a:gridCol>
              </a:tblGrid>
              <a:tr h="370840">
                <a:tc>
                  <a:txBody>
                    <a:bodyPr/>
                    <a:lstStyle/>
                    <a:p>
                      <a:pPr algn="ctr"/>
                      <a:endParaRPr lang="en-US" b="1">
                        <a:solidFill>
                          <a:schemeClr val="bg1"/>
                        </a:solidFill>
                      </a:endParaRPr>
                    </a:p>
                  </a:txBody>
                  <a:tcPr>
                    <a:solidFill>
                      <a:srgbClr val="C5050C"/>
                    </a:solidFill>
                  </a:tcPr>
                </a:tc>
                <a:tc>
                  <a:txBody>
                    <a:bodyPr/>
                    <a:lstStyle/>
                    <a:p>
                      <a:pPr algn="ctr"/>
                      <a:r>
                        <a:rPr lang="en-US" b="1">
                          <a:solidFill>
                            <a:schemeClr val="bg1"/>
                          </a:solidFill>
                        </a:rPr>
                        <a:t>Coarse</a:t>
                      </a:r>
                    </a:p>
                  </a:txBody>
                  <a:tcPr>
                    <a:solidFill>
                      <a:srgbClr val="C5050C"/>
                    </a:solidFill>
                  </a:tcPr>
                </a:tc>
                <a:tc gridSpan="2">
                  <a:txBody>
                    <a:bodyPr/>
                    <a:lstStyle/>
                    <a:p>
                      <a:pPr algn="ctr"/>
                      <a:r>
                        <a:rPr lang="en-US" b="1">
                          <a:solidFill>
                            <a:schemeClr val="bg1"/>
                          </a:solidFill>
                        </a:rPr>
                        <a:t>Particle size</a:t>
                      </a:r>
                    </a:p>
                  </a:txBody>
                  <a:tcPr>
                    <a:solidFill>
                      <a:srgbClr val="C5050C"/>
                    </a:solidFill>
                  </a:tcPr>
                </a:tc>
                <a:tc hMerge="1">
                  <a:txBody>
                    <a:bodyPr/>
                    <a:lstStyle/>
                    <a:p>
                      <a:pPr algn="ctr"/>
                      <a:endParaRPr lang="en-US" b="1">
                        <a:solidFill>
                          <a:schemeClr val="bg1"/>
                        </a:solidFill>
                      </a:endParaRPr>
                    </a:p>
                  </a:txBody>
                  <a:tcPr>
                    <a:solidFill>
                      <a:srgbClr val="C5050C"/>
                    </a:solidFill>
                  </a:tcPr>
                </a:tc>
                <a:tc>
                  <a:txBody>
                    <a:bodyPr/>
                    <a:lstStyle/>
                    <a:p>
                      <a:pPr algn="ctr"/>
                      <a:r>
                        <a:rPr lang="en-US" b="1">
                          <a:solidFill>
                            <a:schemeClr val="bg1"/>
                          </a:solidFill>
                        </a:rPr>
                        <a:t>Fine</a:t>
                      </a:r>
                    </a:p>
                  </a:txBody>
                  <a:tcPr>
                    <a:solidFill>
                      <a:srgbClr val="C5050C"/>
                    </a:solidFill>
                  </a:tcPr>
                </a:tc>
                <a:extLst>
                  <a:ext uri="{0D108BD9-81ED-4DB2-BD59-A6C34878D82A}">
                    <a16:rowId xmlns:a16="http://schemas.microsoft.com/office/drawing/2014/main" val="3113036830"/>
                  </a:ext>
                </a:extLst>
              </a:tr>
              <a:tr h="370840">
                <a:tc>
                  <a:txBody>
                    <a:bodyPr/>
                    <a:lstStyle/>
                    <a:p>
                      <a:pPr algn="ctr"/>
                      <a:endParaRPr lang="en-US" b="1">
                        <a:solidFill>
                          <a:schemeClr val="bg1"/>
                        </a:solidFill>
                      </a:endParaRPr>
                    </a:p>
                  </a:txBody>
                  <a:tcPr>
                    <a:solidFill>
                      <a:srgbClr val="C5050C"/>
                    </a:solidFill>
                  </a:tcPr>
                </a:tc>
                <a:tc>
                  <a:txBody>
                    <a:bodyPr/>
                    <a:lstStyle/>
                    <a:p>
                      <a:pPr algn="ctr"/>
                      <a:r>
                        <a:rPr lang="en-US" b="1">
                          <a:solidFill>
                            <a:schemeClr val="bg1"/>
                          </a:solidFill>
                        </a:rPr>
                        <a:t>&lt;8</a:t>
                      </a:r>
                    </a:p>
                  </a:txBody>
                  <a:tcPr>
                    <a:solidFill>
                      <a:srgbClr val="C5050C"/>
                    </a:solidFill>
                  </a:tcPr>
                </a:tc>
                <a:tc>
                  <a:txBody>
                    <a:bodyPr/>
                    <a:lstStyle/>
                    <a:p>
                      <a:pPr algn="ctr"/>
                      <a:r>
                        <a:rPr lang="en-US" b="1">
                          <a:solidFill>
                            <a:schemeClr val="bg1"/>
                          </a:solidFill>
                        </a:rPr>
                        <a:t>8-20</a:t>
                      </a:r>
                    </a:p>
                  </a:txBody>
                  <a:tcPr>
                    <a:solidFill>
                      <a:srgbClr val="C5050C"/>
                    </a:solidFill>
                  </a:tcPr>
                </a:tc>
                <a:tc>
                  <a:txBody>
                    <a:bodyPr/>
                    <a:lstStyle/>
                    <a:p>
                      <a:pPr algn="ctr"/>
                      <a:r>
                        <a:rPr lang="en-US" b="1">
                          <a:solidFill>
                            <a:schemeClr val="bg1"/>
                          </a:solidFill>
                        </a:rPr>
                        <a:t>20-60</a:t>
                      </a:r>
                    </a:p>
                  </a:txBody>
                  <a:tcPr>
                    <a:solidFill>
                      <a:srgbClr val="C5050C"/>
                    </a:solidFill>
                  </a:tcPr>
                </a:tc>
                <a:tc>
                  <a:txBody>
                    <a:bodyPr/>
                    <a:lstStyle/>
                    <a:p>
                      <a:pPr algn="ctr"/>
                      <a:r>
                        <a:rPr lang="en-US" b="1">
                          <a:solidFill>
                            <a:schemeClr val="bg1"/>
                          </a:solidFill>
                        </a:rPr>
                        <a:t>&gt;60</a:t>
                      </a:r>
                    </a:p>
                  </a:txBody>
                  <a:tcPr>
                    <a:solidFill>
                      <a:srgbClr val="C5050C"/>
                    </a:solidFill>
                  </a:tcPr>
                </a:tc>
                <a:extLst>
                  <a:ext uri="{0D108BD9-81ED-4DB2-BD59-A6C34878D82A}">
                    <a16:rowId xmlns:a16="http://schemas.microsoft.com/office/drawing/2014/main" val="520405296"/>
                  </a:ext>
                </a:extLst>
              </a:tr>
              <a:tr h="370840">
                <a:tc>
                  <a:txBody>
                    <a:bodyPr/>
                    <a:lstStyle/>
                    <a:p>
                      <a:pPr algn="ctr"/>
                      <a:endParaRPr lang="en-US"/>
                    </a:p>
                  </a:txBody>
                  <a:tcPr/>
                </a:tc>
                <a:tc gridSpan="4">
                  <a:txBody>
                    <a:bodyPr/>
                    <a:lstStyle/>
                    <a:p>
                      <a:pPr algn="ctr"/>
                      <a:r>
                        <a:rPr lang="en-US"/>
                        <a:t>------% of lime reacted------</a:t>
                      </a:r>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807461364"/>
                  </a:ext>
                </a:extLst>
              </a:tr>
              <a:tr h="370840">
                <a:tc>
                  <a:txBody>
                    <a:bodyPr/>
                    <a:lstStyle/>
                    <a:p>
                      <a:pPr algn="ctr"/>
                      <a:r>
                        <a:rPr lang="en-US"/>
                        <a:t>Percent effectiveness</a:t>
                      </a:r>
                    </a:p>
                  </a:txBody>
                  <a:tcPr/>
                </a:tc>
                <a:tc>
                  <a:txBody>
                    <a:bodyPr/>
                    <a:lstStyle/>
                    <a:p>
                      <a:pPr algn="ctr"/>
                      <a:r>
                        <a:rPr lang="en-US"/>
                        <a:t>0</a:t>
                      </a:r>
                    </a:p>
                  </a:txBody>
                  <a:tcPr/>
                </a:tc>
                <a:tc>
                  <a:txBody>
                    <a:bodyPr/>
                    <a:lstStyle/>
                    <a:p>
                      <a:pPr algn="ctr"/>
                      <a:r>
                        <a:rPr lang="en-US"/>
                        <a:t>20</a:t>
                      </a:r>
                    </a:p>
                  </a:txBody>
                  <a:tcPr/>
                </a:tc>
                <a:tc>
                  <a:txBody>
                    <a:bodyPr/>
                    <a:lstStyle/>
                    <a:p>
                      <a:pPr algn="ctr"/>
                      <a:r>
                        <a:rPr lang="en-US"/>
                        <a:t>60</a:t>
                      </a:r>
                    </a:p>
                  </a:txBody>
                  <a:tcPr/>
                </a:tc>
                <a:tc>
                  <a:txBody>
                    <a:bodyPr/>
                    <a:lstStyle/>
                    <a:p>
                      <a:pPr algn="ctr"/>
                      <a:r>
                        <a:rPr lang="en-US"/>
                        <a:t>100</a:t>
                      </a:r>
                    </a:p>
                  </a:txBody>
                  <a:tcPr/>
                </a:tc>
                <a:extLst>
                  <a:ext uri="{0D108BD9-81ED-4DB2-BD59-A6C34878D82A}">
                    <a16:rowId xmlns:a16="http://schemas.microsoft.com/office/drawing/2014/main" val="3972755338"/>
                  </a:ext>
                </a:extLst>
              </a:tr>
            </a:tbl>
          </a:graphicData>
        </a:graphic>
      </p:graphicFrame>
      <p:sp>
        <p:nvSpPr>
          <p:cNvPr id="2" name="TextBox 1">
            <a:extLst>
              <a:ext uri="{FF2B5EF4-FFF2-40B4-BE49-F238E27FC236}">
                <a16:creationId xmlns:a16="http://schemas.microsoft.com/office/drawing/2014/main" id="{3C103EE6-BCBC-3C69-F6B6-BE13A337E261}"/>
              </a:ext>
            </a:extLst>
          </p:cNvPr>
          <p:cNvSpPr txBox="1"/>
          <p:nvPr/>
        </p:nvSpPr>
        <p:spPr>
          <a:xfrm>
            <a:off x="200900" y="3174123"/>
            <a:ext cx="7034502" cy="1815882"/>
          </a:xfrm>
          <a:prstGeom prst="rect">
            <a:avLst/>
          </a:prstGeom>
          <a:solidFill>
            <a:schemeClr val="bg1"/>
          </a:solidFill>
        </p:spPr>
        <p:txBody>
          <a:bodyPr wrap="square" rtlCol="0">
            <a:spAutoFit/>
          </a:bodyPr>
          <a:lstStyle/>
          <a:p>
            <a:r>
              <a:rPr lang="en-US" sz="1600"/>
              <a:t>Others:</a:t>
            </a:r>
          </a:p>
          <a:p>
            <a:pPr marL="285750" indent="-285750">
              <a:buFont typeface="Arial" panose="020B0604020202020204" pitchFamily="34" charset="0"/>
              <a:buChar char="•"/>
            </a:pPr>
            <a:r>
              <a:rPr lang="en-US" sz="1600"/>
              <a:t>Hydrated Lime &amp; air-slaked lime: High CaCO</a:t>
            </a:r>
            <a:r>
              <a:rPr lang="en-US" sz="1600" baseline="-25000"/>
              <a:t>3</a:t>
            </a:r>
            <a:r>
              <a:rPr lang="en-US" sz="1600"/>
              <a:t> equivalent may cause over liming</a:t>
            </a:r>
            <a:endParaRPr lang="en-US" sz="1600" baseline="-25000"/>
          </a:p>
          <a:p>
            <a:pPr marL="285750" indent="-285750">
              <a:buFont typeface="Arial" panose="020B0604020202020204" pitchFamily="34" charset="0"/>
              <a:buChar char="•"/>
            </a:pPr>
            <a:r>
              <a:rPr lang="en-US" sz="1600"/>
              <a:t>Paper mill sludge: 1 yd</a:t>
            </a:r>
            <a:r>
              <a:rPr lang="en-US" sz="1600" baseline="30000"/>
              <a:t>3</a:t>
            </a:r>
            <a:r>
              <a:rPr lang="en-US" sz="1600"/>
              <a:t> equivalent to 1 ton of 60-69 lime</a:t>
            </a:r>
          </a:p>
          <a:p>
            <a:pPr marL="285750" indent="-285750">
              <a:buFont typeface="Arial" panose="020B0604020202020204" pitchFamily="34" charset="0"/>
              <a:buChar char="•"/>
            </a:pPr>
            <a:r>
              <a:rPr lang="en-US" sz="1600"/>
              <a:t>Wood ash: High in potassium, spread for potassium rate not lime</a:t>
            </a:r>
          </a:p>
          <a:p>
            <a:pPr marL="285750" indent="-285750">
              <a:buFont typeface="Arial" panose="020B0604020202020204" pitchFamily="34" charset="0"/>
              <a:buChar char="•"/>
            </a:pPr>
            <a:r>
              <a:rPr lang="en-US" sz="1600"/>
              <a:t>Fly ash: Reacts quickly due to fine particle size, but difficult to spread</a:t>
            </a:r>
          </a:p>
          <a:p>
            <a:pPr marL="285750" indent="-285750">
              <a:buFont typeface="Arial" panose="020B0604020202020204" pitchFamily="34" charset="0"/>
              <a:buChar char="•"/>
            </a:pPr>
            <a:r>
              <a:rPr lang="en-US" sz="1600"/>
              <a:t>Water treatment: Needs to be tested due to lime composition</a:t>
            </a:r>
          </a:p>
          <a:p>
            <a:pPr marL="285750" indent="-285750">
              <a:buFont typeface="Arial" panose="020B0604020202020204" pitchFamily="34" charset="0"/>
              <a:buChar char="•"/>
            </a:pPr>
            <a:r>
              <a:rPr lang="en-US" sz="1600"/>
              <a:t>Marl: Calcareous shells and mud found in wetlands where mollusks were active</a:t>
            </a:r>
          </a:p>
        </p:txBody>
      </p:sp>
      <p:pic>
        <p:nvPicPr>
          <p:cNvPr id="6" name="Picture 5">
            <a:extLst>
              <a:ext uri="{FF2B5EF4-FFF2-40B4-BE49-F238E27FC236}">
                <a16:creationId xmlns:a16="http://schemas.microsoft.com/office/drawing/2014/main" id="{4EF6D146-EFAE-3A59-E041-E5ED45CBA5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9415" y="5012673"/>
            <a:ext cx="1493899" cy="1619387"/>
          </a:xfrm>
          <a:prstGeom prst="rect">
            <a:avLst/>
          </a:prstGeom>
        </p:spPr>
      </p:pic>
      <p:sp>
        <p:nvSpPr>
          <p:cNvPr id="4" name="TextBox 3">
            <a:extLst>
              <a:ext uri="{FF2B5EF4-FFF2-40B4-BE49-F238E27FC236}">
                <a16:creationId xmlns:a16="http://schemas.microsoft.com/office/drawing/2014/main" id="{C0F54C9E-394B-D6DA-FC7F-39180AE00B01}"/>
              </a:ext>
            </a:extLst>
          </p:cNvPr>
          <p:cNvSpPr txBox="1"/>
          <p:nvPr/>
        </p:nvSpPr>
        <p:spPr>
          <a:xfrm>
            <a:off x="5941595" y="6425320"/>
            <a:ext cx="1493899" cy="215444"/>
          </a:xfrm>
          <a:prstGeom prst="rect">
            <a:avLst/>
          </a:prstGeom>
          <a:noFill/>
        </p:spPr>
        <p:txBody>
          <a:bodyPr wrap="square" rtlCol="0">
            <a:spAutoFit/>
          </a:bodyPr>
          <a:lstStyle/>
          <a:p>
            <a:r>
              <a:rPr lang="en-US" sz="800"/>
              <a:t>Photo source: Fischer scientific</a:t>
            </a:r>
          </a:p>
        </p:txBody>
      </p:sp>
    </p:spTree>
    <p:custDataLst>
      <p:tags r:id="rId1"/>
    </p:custDataLst>
    <p:extLst>
      <p:ext uri="{BB962C8B-B14F-4D97-AF65-F5344CB8AC3E}">
        <p14:creationId xmlns:p14="http://schemas.microsoft.com/office/powerpoint/2010/main" val="187395213"/>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C845-2AE9-98CD-DD60-20B9A471A03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6C059FE-0AE2-42F4-57F9-656B5E3317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676" y="2272854"/>
            <a:ext cx="11290294" cy="990272"/>
          </a:xfrm>
          <a:prstGeom prst="rect">
            <a:avLst/>
          </a:prstGeom>
        </p:spPr>
      </p:pic>
      <p:sp>
        <p:nvSpPr>
          <p:cNvPr id="6" name="Rounded Rectangle 3">
            <a:extLst>
              <a:ext uri="{FF2B5EF4-FFF2-40B4-BE49-F238E27FC236}">
                <a16:creationId xmlns:a16="http://schemas.microsoft.com/office/drawing/2014/main" id="{1A9C9FAF-6664-E38B-F96F-B855E3D7BA60}"/>
              </a:ext>
            </a:extLst>
          </p:cNvPr>
          <p:cNvSpPr>
            <a:spLocks noChangeArrowheads="1"/>
          </p:cNvSpPr>
          <p:nvPr/>
        </p:nvSpPr>
        <p:spPr bwMode="auto">
          <a:xfrm>
            <a:off x="4054730" y="2270656"/>
            <a:ext cx="886691" cy="85921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pic>
        <p:nvPicPr>
          <p:cNvPr id="2" name="Picture 1">
            <a:extLst>
              <a:ext uri="{FF2B5EF4-FFF2-40B4-BE49-F238E27FC236}">
                <a16:creationId xmlns:a16="http://schemas.microsoft.com/office/drawing/2014/main" id="{E3283356-1ECC-BBA3-7E90-EED2BFDCB8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03126" y="1690688"/>
            <a:ext cx="10919364" cy="373785"/>
          </a:xfrm>
          <a:prstGeom prst="rect">
            <a:avLst/>
          </a:prstGeom>
        </p:spPr>
      </p:pic>
      <p:sp>
        <p:nvSpPr>
          <p:cNvPr id="9" name="Title 8">
            <a:extLst>
              <a:ext uri="{FF2B5EF4-FFF2-40B4-BE49-F238E27FC236}">
                <a16:creationId xmlns:a16="http://schemas.microsoft.com/office/drawing/2014/main" id="{5FEE7006-2204-5FC9-F599-6F1747BCF380}"/>
              </a:ext>
            </a:extLst>
          </p:cNvPr>
          <p:cNvSpPr>
            <a:spLocks noGrp="1"/>
          </p:cNvSpPr>
          <p:nvPr>
            <p:ph type="title"/>
          </p:nvPr>
        </p:nvSpPr>
        <p:spPr/>
        <p:txBody>
          <a:bodyPr/>
          <a:lstStyle/>
          <a:p>
            <a:r>
              <a:rPr lang="en-US">
                <a:solidFill>
                  <a:schemeClr val="tx1"/>
                </a:solidFill>
              </a:rPr>
              <a:t>Soil Test Lime Recommendations</a:t>
            </a:r>
          </a:p>
        </p:txBody>
      </p:sp>
      <p:sp>
        <p:nvSpPr>
          <p:cNvPr id="12" name="Content Placeholder 11">
            <a:extLst>
              <a:ext uri="{FF2B5EF4-FFF2-40B4-BE49-F238E27FC236}">
                <a16:creationId xmlns:a16="http://schemas.microsoft.com/office/drawing/2014/main" id="{B9A04CD1-B019-F60E-C504-0039A69C5447}"/>
              </a:ext>
            </a:extLst>
          </p:cNvPr>
          <p:cNvSpPr>
            <a:spLocks noGrp="1"/>
          </p:cNvSpPr>
          <p:nvPr>
            <p:ph idx="1"/>
          </p:nvPr>
        </p:nvSpPr>
        <p:spPr>
          <a:xfrm>
            <a:off x="735898" y="3353638"/>
            <a:ext cx="11279850" cy="2246540"/>
          </a:xfrm>
        </p:spPr>
        <p:txBody>
          <a:bodyPr>
            <a:normAutofit/>
          </a:bodyPr>
          <a:lstStyle/>
          <a:p>
            <a:r>
              <a:rPr lang="en-US" sz="2400" dirty="0"/>
              <a:t>Limit of 12 tons per acre or if prior to potatoes 8 tons</a:t>
            </a:r>
          </a:p>
          <a:p>
            <a:r>
              <a:rPr lang="en-US" sz="2400" dirty="0"/>
              <a:t>Sandy soils with &lt;1% OM minimum application is 1 ton lime per acre</a:t>
            </a:r>
          </a:p>
          <a:p>
            <a:r>
              <a:rPr lang="en-US" sz="2400" dirty="0"/>
              <a:t>For soils with &gt;1% OM minimum application is 2 tons lime per acre</a:t>
            </a:r>
          </a:p>
          <a:p>
            <a:r>
              <a:rPr lang="en-US" sz="2400" dirty="0"/>
              <a:t>Incorporate at least 6 to 12 months prior to planting pH sensitive crops such as alfalfa</a:t>
            </a:r>
          </a:p>
        </p:txBody>
      </p:sp>
      <p:sp>
        <p:nvSpPr>
          <p:cNvPr id="11" name="Rounded Rectangle 3">
            <a:extLst>
              <a:ext uri="{FF2B5EF4-FFF2-40B4-BE49-F238E27FC236}">
                <a16:creationId xmlns:a16="http://schemas.microsoft.com/office/drawing/2014/main" id="{F57D6911-A007-A830-D4CE-BC79659510D4}"/>
              </a:ext>
            </a:extLst>
          </p:cNvPr>
          <p:cNvSpPr>
            <a:spLocks noChangeArrowheads="1"/>
          </p:cNvSpPr>
          <p:nvPr/>
        </p:nvSpPr>
        <p:spPr bwMode="auto">
          <a:xfrm>
            <a:off x="6693474" y="1546106"/>
            <a:ext cx="2337510" cy="57535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en-US" altLang="en-US"/>
          </a:p>
        </p:txBody>
      </p:sp>
      <p:sp>
        <p:nvSpPr>
          <p:cNvPr id="13" name="TextBox 12">
            <a:extLst>
              <a:ext uri="{FF2B5EF4-FFF2-40B4-BE49-F238E27FC236}">
                <a16:creationId xmlns:a16="http://schemas.microsoft.com/office/drawing/2014/main" id="{DB34180E-499B-A332-5270-A445924EC8FD}"/>
              </a:ext>
            </a:extLst>
          </p:cNvPr>
          <p:cNvSpPr txBox="1"/>
          <p:nvPr/>
        </p:nvSpPr>
        <p:spPr>
          <a:xfrm>
            <a:off x="969601" y="5600178"/>
            <a:ext cx="10252798" cy="830997"/>
          </a:xfrm>
          <a:prstGeom prst="rect">
            <a:avLst/>
          </a:prstGeom>
          <a:noFill/>
        </p:spPr>
        <p:txBody>
          <a:bodyPr wrap="square" rtlCol="0">
            <a:spAutoFit/>
          </a:bodyPr>
          <a:lstStyle/>
          <a:p>
            <a:pPr algn="ctr"/>
            <a:r>
              <a:rPr lang="en-US" sz="2400"/>
              <a:t>Lime requirement (ton/acre) of lime being used = </a:t>
            </a:r>
          </a:p>
          <a:p>
            <a:pPr algn="ctr"/>
            <a:r>
              <a:rPr lang="en-US" sz="2400"/>
              <a:t>(ton/acre of 60-69 lime recommended) x (65 ÷ NI of lime being used)</a:t>
            </a:r>
          </a:p>
        </p:txBody>
      </p:sp>
    </p:spTree>
    <p:custDataLst>
      <p:tags r:id="rId1"/>
    </p:custDataLst>
    <p:extLst>
      <p:ext uri="{BB962C8B-B14F-4D97-AF65-F5344CB8AC3E}">
        <p14:creationId xmlns:p14="http://schemas.microsoft.com/office/powerpoint/2010/main" val="570790305"/>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 calcmode="lin" valueType="num">
                                      <p:cBhvr additive="base">
                                        <p:cTn id="3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 calcmode="lin" valueType="num">
                                      <p:cBhvr additive="base">
                                        <p:cTn id="3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bldP spid="11" grpId="0" animBg="1"/>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DFDA-4FDE-4299-38A2-22446FAEFFAF}"/>
              </a:ext>
            </a:extLst>
          </p:cNvPr>
          <p:cNvSpPr>
            <a:spLocks noGrp="1"/>
          </p:cNvSpPr>
          <p:nvPr>
            <p:ph type="title"/>
          </p:nvPr>
        </p:nvSpPr>
        <p:spPr/>
        <p:txBody>
          <a:bodyPr/>
          <a:lstStyle/>
          <a:p>
            <a:r>
              <a:rPr lang="en-US"/>
              <a:t>Adjusting High pH</a:t>
            </a:r>
          </a:p>
        </p:txBody>
      </p:sp>
      <p:graphicFrame>
        <p:nvGraphicFramePr>
          <p:cNvPr id="11" name="Content Placeholder 10">
            <a:extLst>
              <a:ext uri="{FF2B5EF4-FFF2-40B4-BE49-F238E27FC236}">
                <a16:creationId xmlns:a16="http://schemas.microsoft.com/office/drawing/2014/main" id="{1FC5646B-F9DA-C670-5951-66FD26B2D44B}"/>
              </a:ext>
            </a:extLst>
          </p:cNvPr>
          <p:cNvGraphicFramePr>
            <a:graphicFrameLocks noGrp="1"/>
          </p:cNvGraphicFramePr>
          <p:nvPr>
            <p:ph idx="1"/>
          </p:nvPr>
        </p:nvGraphicFramePr>
        <p:xfrm>
          <a:off x="1031880" y="1826070"/>
          <a:ext cx="10697430" cy="2225040"/>
        </p:xfrm>
        <a:graphic>
          <a:graphicData uri="http://schemas.openxmlformats.org/drawingml/2006/table">
            <a:tbl>
              <a:tblPr firstRow="1" bandRow="1">
                <a:tableStyleId>{5C22544A-7EE6-4342-B048-85BDC9FD1C3A}</a:tableStyleId>
              </a:tblPr>
              <a:tblGrid>
                <a:gridCol w="2802636">
                  <a:extLst>
                    <a:ext uri="{9D8B030D-6E8A-4147-A177-3AD203B41FA5}">
                      <a16:colId xmlns:a16="http://schemas.microsoft.com/office/drawing/2014/main" val="2659111087"/>
                    </a:ext>
                  </a:extLst>
                </a:gridCol>
                <a:gridCol w="1315799">
                  <a:extLst>
                    <a:ext uri="{9D8B030D-6E8A-4147-A177-3AD203B41FA5}">
                      <a16:colId xmlns:a16="http://schemas.microsoft.com/office/drawing/2014/main" val="3837236493"/>
                    </a:ext>
                  </a:extLst>
                </a:gridCol>
                <a:gridCol w="1315799">
                  <a:extLst>
                    <a:ext uri="{9D8B030D-6E8A-4147-A177-3AD203B41FA5}">
                      <a16:colId xmlns:a16="http://schemas.microsoft.com/office/drawing/2014/main" val="4254256598"/>
                    </a:ext>
                  </a:extLst>
                </a:gridCol>
                <a:gridCol w="1315799">
                  <a:extLst>
                    <a:ext uri="{9D8B030D-6E8A-4147-A177-3AD203B41FA5}">
                      <a16:colId xmlns:a16="http://schemas.microsoft.com/office/drawing/2014/main" val="2960866975"/>
                    </a:ext>
                  </a:extLst>
                </a:gridCol>
                <a:gridCol w="1315799">
                  <a:extLst>
                    <a:ext uri="{9D8B030D-6E8A-4147-A177-3AD203B41FA5}">
                      <a16:colId xmlns:a16="http://schemas.microsoft.com/office/drawing/2014/main" val="1895328711"/>
                    </a:ext>
                  </a:extLst>
                </a:gridCol>
                <a:gridCol w="1315799">
                  <a:extLst>
                    <a:ext uri="{9D8B030D-6E8A-4147-A177-3AD203B41FA5}">
                      <a16:colId xmlns:a16="http://schemas.microsoft.com/office/drawing/2014/main" val="318911326"/>
                    </a:ext>
                  </a:extLst>
                </a:gridCol>
                <a:gridCol w="1315799">
                  <a:extLst>
                    <a:ext uri="{9D8B030D-6E8A-4147-A177-3AD203B41FA5}">
                      <a16:colId xmlns:a16="http://schemas.microsoft.com/office/drawing/2014/main" val="1942718017"/>
                    </a:ext>
                  </a:extLst>
                </a:gridCol>
              </a:tblGrid>
              <a:tr h="370840">
                <a:tc>
                  <a:txBody>
                    <a:bodyPr/>
                    <a:lstStyle/>
                    <a:p>
                      <a:endParaRPr lang="en-US" b="1"/>
                    </a:p>
                  </a:txBody>
                  <a:tcPr>
                    <a:lnB w="38100" cmpd="sng">
                      <a:noFill/>
                    </a:lnB>
                    <a:noFill/>
                  </a:tcPr>
                </a:tc>
                <a:tc gridSpan="6">
                  <a:txBody>
                    <a:bodyPr/>
                    <a:lstStyle/>
                    <a:p>
                      <a:pPr algn="ctr"/>
                      <a:r>
                        <a:rPr lang="en-US"/>
                        <a:t>Soil organic matter content (%)</a:t>
                      </a:r>
                    </a:p>
                  </a:txBody>
                  <a:tcPr>
                    <a:lnB w="38100" cmpd="sng">
                      <a:noFill/>
                    </a:lnB>
                    <a:solidFill>
                      <a:srgbClr val="C00000"/>
                    </a:solid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583289447"/>
                  </a:ext>
                </a:extLst>
              </a:tr>
              <a:tr h="370840">
                <a:tc>
                  <a:txBody>
                    <a:bodyPr/>
                    <a:lstStyle/>
                    <a:p>
                      <a:r>
                        <a:rPr lang="en-US" b="1"/>
                        <a:t>Desired reduction in soil pH</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0.5-2</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2-4</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4-6</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6-8</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8-10</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&gt;10</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159692"/>
                  </a:ext>
                </a:extLst>
              </a:tr>
              <a:tr h="370840">
                <a:tc>
                  <a:txBody>
                    <a:bodyPr/>
                    <a:lstStyle/>
                    <a:p>
                      <a:endParaRPr lang="en-US"/>
                    </a:p>
                  </a:txBody>
                  <a:tcPr>
                    <a:lnT w="57150" cap="flat" cmpd="sng" algn="ctr">
                      <a:solidFill>
                        <a:srgbClr val="C5050C"/>
                      </a:solidFill>
                      <a:prstDash val="solid"/>
                      <a:round/>
                      <a:headEnd type="none" w="med" len="med"/>
                      <a:tailEnd type="none" w="med" len="med"/>
                    </a:lnT>
                    <a:noFill/>
                  </a:tcPr>
                </a:tc>
                <a:tc gridSpan="6">
                  <a:txBody>
                    <a:bodyPr/>
                    <a:lstStyle/>
                    <a:p>
                      <a:pPr algn="ctr"/>
                      <a:r>
                        <a:rPr lang="en-US"/>
                        <a:t>--------------------- pounds S/1,000 square feet --------------------</a:t>
                      </a:r>
                    </a:p>
                  </a:txBody>
                  <a:tcPr>
                    <a:lnT w="57150" cap="flat" cmpd="sng" algn="ctr">
                      <a:solidFill>
                        <a:srgbClr val="C5050C"/>
                      </a:solidFill>
                      <a:prstDash val="solid"/>
                      <a:round/>
                      <a:headEnd type="none" w="med" len="med"/>
                      <a:tailEnd type="none" w="med" len="med"/>
                    </a:lnT>
                    <a:no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2212054160"/>
                  </a:ext>
                </a:extLst>
              </a:tr>
              <a:tr h="370840">
                <a:tc>
                  <a:txBody>
                    <a:bodyPr/>
                    <a:lstStyle/>
                    <a:p>
                      <a:r>
                        <a:rPr lang="en-US"/>
                        <a:t>0.25</a:t>
                      </a:r>
                    </a:p>
                  </a:txBody>
                  <a:tcPr>
                    <a:solidFill>
                      <a:schemeClr val="bg2"/>
                    </a:solidFill>
                  </a:tcPr>
                </a:tc>
                <a:tc>
                  <a:txBody>
                    <a:bodyPr/>
                    <a:lstStyle/>
                    <a:p>
                      <a:pPr algn="ctr"/>
                      <a:r>
                        <a:rPr lang="en-US"/>
                        <a:t>6</a:t>
                      </a:r>
                    </a:p>
                  </a:txBody>
                  <a:tcPr>
                    <a:solidFill>
                      <a:schemeClr val="bg2"/>
                    </a:solidFill>
                  </a:tcPr>
                </a:tc>
                <a:tc>
                  <a:txBody>
                    <a:bodyPr/>
                    <a:lstStyle/>
                    <a:p>
                      <a:pPr algn="ctr"/>
                      <a:r>
                        <a:rPr lang="en-US"/>
                        <a:t>18</a:t>
                      </a:r>
                    </a:p>
                  </a:txBody>
                  <a:tcPr>
                    <a:solidFill>
                      <a:schemeClr val="bg2"/>
                    </a:solidFill>
                  </a:tcPr>
                </a:tc>
                <a:tc>
                  <a:txBody>
                    <a:bodyPr/>
                    <a:lstStyle/>
                    <a:p>
                      <a:pPr algn="ctr"/>
                      <a:r>
                        <a:rPr lang="en-US"/>
                        <a:t>28*</a:t>
                      </a:r>
                    </a:p>
                  </a:txBody>
                  <a:tcPr>
                    <a:solidFill>
                      <a:schemeClr val="bg2"/>
                    </a:solidFill>
                  </a:tcPr>
                </a:tc>
                <a:tc>
                  <a:txBody>
                    <a:bodyPr/>
                    <a:lstStyle/>
                    <a:p>
                      <a:pPr algn="ctr"/>
                      <a:r>
                        <a:rPr lang="en-US"/>
                        <a:t>40*</a:t>
                      </a:r>
                    </a:p>
                  </a:txBody>
                  <a:tcPr>
                    <a:solidFill>
                      <a:schemeClr val="bg2"/>
                    </a:solidFill>
                  </a:tcPr>
                </a:tc>
                <a:tc>
                  <a:txBody>
                    <a:bodyPr/>
                    <a:lstStyle/>
                    <a:p>
                      <a:pPr algn="ctr"/>
                      <a:r>
                        <a:rPr lang="en-US"/>
                        <a:t>53*</a:t>
                      </a:r>
                    </a:p>
                  </a:txBody>
                  <a:tcPr>
                    <a:solidFill>
                      <a:schemeClr val="bg2"/>
                    </a:solidFill>
                  </a:tcPr>
                </a:tc>
                <a:tc>
                  <a:txBody>
                    <a:bodyPr/>
                    <a:lstStyle/>
                    <a:p>
                      <a:pPr algn="ctr"/>
                      <a:r>
                        <a:rPr lang="en-US"/>
                        <a:t>62*</a:t>
                      </a:r>
                    </a:p>
                  </a:txBody>
                  <a:tcPr>
                    <a:solidFill>
                      <a:schemeClr val="bg2"/>
                    </a:solidFill>
                  </a:tcPr>
                </a:tc>
                <a:extLst>
                  <a:ext uri="{0D108BD9-81ED-4DB2-BD59-A6C34878D82A}">
                    <a16:rowId xmlns:a16="http://schemas.microsoft.com/office/drawing/2014/main" val="2054890048"/>
                  </a:ext>
                </a:extLst>
              </a:tr>
              <a:tr h="370840">
                <a:tc>
                  <a:txBody>
                    <a:bodyPr/>
                    <a:lstStyle/>
                    <a:p>
                      <a:r>
                        <a:rPr lang="en-US"/>
                        <a:t>0.50</a:t>
                      </a:r>
                    </a:p>
                  </a:txBody>
                  <a:tcPr>
                    <a:solidFill>
                      <a:schemeClr val="bg1"/>
                    </a:solidFill>
                  </a:tcPr>
                </a:tc>
                <a:tc>
                  <a:txBody>
                    <a:bodyPr/>
                    <a:lstStyle/>
                    <a:p>
                      <a:pPr algn="ctr"/>
                      <a:r>
                        <a:rPr lang="en-US"/>
                        <a:t>12</a:t>
                      </a:r>
                    </a:p>
                  </a:txBody>
                  <a:tcPr>
                    <a:solidFill>
                      <a:schemeClr val="bg1"/>
                    </a:solidFill>
                  </a:tcPr>
                </a:tc>
                <a:tc>
                  <a:txBody>
                    <a:bodyPr/>
                    <a:lstStyle/>
                    <a:p>
                      <a:pPr algn="ctr"/>
                      <a:r>
                        <a:rPr lang="en-US"/>
                        <a:t>35*</a:t>
                      </a:r>
                    </a:p>
                  </a:txBody>
                  <a:tcPr>
                    <a:solidFill>
                      <a:schemeClr val="bg1"/>
                    </a:solidFill>
                  </a:tcPr>
                </a:tc>
                <a:tc>
                  <a:txBody>
                    <a:bodyPr/>
                    <a:lstStyle/>
                    <a:p>
                      <a:pPr algn="ctr"/>
                      <a:r>
                        <a:rPr lang="en-US"/>
                        <a:t>56*</a:t>
                      </a:r>
                    </a:p>
                  </a:txBody>
                  <a:tcPr>
                    <a:solidFill>
                      <a:schemeClr val="bg1"/>
                    </a:solidFill>
                  </a:tcPr>
                </a:tc>
                <a:tc>
                  <a:txBody>
                    <a:bodyPr/>
                    <a:lstStyle/>
                    <a:p>
                      <a:pPr algn="ctr"/>
                      <a:r>
                        <a:rPr lang="en-US"/>
                        <a:t>80*</a:t>
                      </a:r>
                    </a:p>
                  </a:txBody>
                  <a:tcPr>
                    <a:solidFill>
                      <a:schemeClr val="bg1"/>
                    </a:solidFill>
                  </a:tcPr>
                </a:tc>
                <a:tc>
                  <a:txBody>
                    <a:bodyPr/>
                    <a:lstStyle/>
                    <a:p>
                      <a:pPr algn="ctr"/>
                      <a:r>
                        <a:rPr lang="en-US"/>
                        <a:t>106*</a:t>
                      </a:r>
                    </a:p>
                  </a:txBody>
                  <a:tcPr>
                    <a:solidFill>
                      <a:schemeClr val="bg1"/>
                    </a:solidFill>
                  </a:tcPr>
                </a:tc>
                <a:tc>
                  <a:txBody>
                    <a:bodyPr/>
                    <a:lstStyle/>
                    <a:p>
                      <a:pPr algn="ctr"/>
                      <a:r>
                        <a:rPr lang="en-US"/>
                        <a:t>125*</a:t>
                      </a:r>
                    </a:p>
                  </a:txBody>
                  <a:tcPr>
                    <a:solidFill>
                      <a:schemeClr val="bg1"/>
                    </a:solidFill>
                  </a:tcPr>
                </a:tc>
                <a:extLst>
                  <a:ext uri="{0D108BD9-81ED-4DB2-BD59-A6C34878D82A}">
                    <a16:rowId xmlns:a16="http://schemas.microsoft.com/office/drawing/2014/main" val="2865277021"/>
                  </a:ext>
                </a:extLst>
              </a:tr>
              <a:tr h="370840">
                <a:tc>
                  <a:txBody>
                    <a:bodyPr/>
                    <a:lstStyle/>
                    <a:p>
                      <a:r>
                        <a:rPr lang="en-US"/>
                        <a:t>1.00</a:t>
                      </a:r>
                    </a:p>
                  </a:txBody>
                  <a:tcPr>
                    <a:solidFill>
                      <a:schemeClr val="bg2"/>
                    </a:solidFill>
                  </a:tcPr>
                </a:tc>
                <a:tc>
                  <a:txBody>
                    <a:bodyPr/>
                    <a:lstStyle/>
                    <a:p>
                      <a:pPr algn="ctr"/>
                      <a:r>
                        <a:rPr lang="en-US"/>
                        <a:t>24*</a:t>
                      </a:r>
                    </a:p>
                  </a:txBody>
                  <a:tcPr>
                    <a:solidFill>
                      <a:schemeClr val="bg2"/>
                    </a:solidFill>
                  </a:tcPr>
                </a:tc>
                <a:tc>
                  <a:txBody>
                    <a:bodyPr/>
                    <a:lstStyle/>
                    <a:p>
                      <a:pPr algn="ctr"/>
                      <a:r>
                        <a:rPr lang="en-US"/>
                        <a:t>70*</a:t>
                      </a:r>
                    </a:p>
                  </a:txBody>
                  <a:tcPr>
                    <a:solidFill>
                      <a:schemeClr val="bg2"/>
                    </a:solidFill>
                  </a:tcPr>
                </a:tc>
                <a:tc>
                  <a:txBody>
                    <a:bodyPr/>
                    <a:lstStyle/>
                    <a:p>
                      <a:pPr algn="ctr"/>
                      <a:r>
                        <a:rPr lang="en-US"/>
                        <a:t>112*</a:t>
                      </a:r>
                    </a:p>
                  </a:txBody>
                  <a:tcPr>
                    <a:solidFill>
                      <a:schemeClr val="bg2"/>
                    </a:solidFill>
                  </a:tcPr>
                </a:tc>
                <a:tc>
                  <a:txBody>
                    <a:bodyPr/>
                    <a:lstStyle/>
                    <a:p>
                      <a:pPr algn="ctr"/>
                      <a:r>
                        <a:rPr lang="en-US"/>
                        <a:t>120*</a:t>
                      </a:r>
                    </a:p>
                  </a:txBody>
                  <a:tcPr>
                    <a:solidFill>
                      <a:schemeClr val="bg2"/>
                    </a:solidFill>
                  </a:tcPr>
                </a:tc>
                <a:tc>
                  <a:txBody>
                    <a:bodyPr/>
                    <a:lstStyle/>
                    <a:p>
                      <a:pPr algn="ctr"/>
                      <a:r>
                        <a:rPr lang="en-US"/>
                        <a:t>212*</a:t>
                      </a:r>
                    </a:p>
                  </a:txBody>
                  <a:tcPr>
                    <a:solidFill>
                      <a:schemeClr val="bg2"/>
                    </a:solidFill>
                  </a:tcPr>
                </a:tc>
                <a:tc>
                  <a:txBody>
                    <a:bodyPr/>
                    <a:lstStyle/>
                    <a:p>
                      <a:pPr algn="ctr"/>
                      <a:r>
                        <a:rPr lang="en-US"/>
                        <a:t>250*</a:t>
                      </a:r>
                    </a:p>
                  </a:txBody>
                  <a:tcPr>
                    <a:solidFill>
                      <a:schemeClr val="bg2"/>
                    </a:solidFill>
                  </a:tcPr>
                </a:tc>
                <a:extLst>
                  <a:ext uri="{0D108BD9-81ED-4DB2-BD59-A6C34878D82A}">
                    <a16:rowId xmlns:a16="http://schemas.microsoft.com/office/drawing/2014/main" val="4172842305"/>
                  </a:ext>
                </a:extLst>
              </a:tr>
            </a:tbl>
          </a:graphicData>
        </a:graphic>
      </p:graphicFrame>
      <p:sp>
        <p:nvSpPr>
          <p:cNvPr id="12" name="TextBox 11">
            <a:extLst>
              <a:ext uri="{FF2B5EF4-FFF2-40B4-BE49-F238E27FC236}">
                <a16:creationId xmlns:a16="http://schemas.microsoft.com/office/drawing/2014/main" id="{FC15DB4F-1CA7-291F-5E2A-AFE6FF8FB044}"/>
              </a:ext>
            </a:extLst>
          </p:cNvPr>
          <p:cNvSpPr txBox="1"/>
          <p:nvPr/>
        </p:nvSpPr>
        <p:spPr>
          <a:xfrm>
            <a:off x="1031880" y="4186492"/>
            <a:ext cx="8776578" cy="369332"/>
          </a:xfrm>
          <a:prstGeom prst="rect">
            <a:avLst/>
          </a:prstGeom>
          <a:noFill/>
        </p:spPr>
        <p:txBody>
          <a:bodyPr wrap="square" rtlCol="0">
            <a:spAutoFit/>
          </a:bodyPr>
          <a:lstStyle/>
          <a:p>
            <a:r>
              <a:rPr lang="en-US"/>
              <a:t>* Do not apply more than 20 pounds/1,000 sq feet per year. Retest between applications.</a:t>
            </a:r>
          </a:p>
        </p:txBody>
      </p:sp>
    </p:spTree>
    <p:extLst>
      <p:ext uri="{BB962C8B-B14F-4D97-AF65-F5344CB8AC3E}">
        <p14:creationId xmlns:p14="http://schemas.microsoft.com/office/powerpoint/2010/main" val="133625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2896272" y="649066"/>
            <a:ext cx="9955086" cy="910466"/>
          </a:xfrm>
        </p:spPr>
        <p:txBody>
          <a:bodyPr/>
          <a:lstStyle/>
          <a:p>
            <a:r>
              <a:rPr lang="en-US" dirty="0">
                <a:ea typeface="Calibri Light"/>
                <a:cs typeface="Calibri Light"/>
              </a:rPr>
              <a:t>Resources </a:t>
            </a:r>
            <a:endParaRPr lang="en-US" dirty="0"/>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217" y="1669905"/>
            <a:ext cx="2471360" cy="3190194"/>
          </a:xfrm>
          <a:prstGeom prst="rect">
            <a:avLst/>
          </a:prstGeom>
        </p:spPr>
      </p:pic>
      <p:pic>
        <p:nvPicPr>
          <p:cNvPr id="4" name="Picture 3">
            <a:extLst>
              <a:ext uri="{FF2B5EF4-FFF2-40B4-BE49-F238E27FC236}">
                <a16:creationId xmlns:a16="http://schemas.microsoft.com/office/drawing/2014/main" id="{66169D86-EEB2-85C8-ECB0-F9CEF3EFA8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9247" y="360696"/>
            <a:ext cx="2462385" cy="3164588"/>
          </a:xfrm>
          <a:prstGeom prst="rect">
            <a:avLst/>
          </a:prstGeom>
        </p:spPr>
      </p:pic>
      <p:pic>
        <p:nvPicPr>
          <p:cNvPr id="6" name="Picture 5">
            <a:extLst>
              <a:ext uri="{FF2B5EF4-FFF2-40B4-BE49-F238E27FC236}">
                <a16:creationId xmlns:a16="http://schemas.microsoft.com/office/drawing/2014/main" id="{E156124F-AEDC-9017-C2C5-E796D09E13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8848" y="3143152"/>
            <a:ext cx="2478289" cy="3190194"/>
          </a:xfrm>
          <a:prstGeom prst="rect">
            <a:avLst/>
          </a:prstGeom>
        </p:spPr>
      </p:pic>
      <p:pic>
        <p:nvPicPr>
          <p:cNvPr id="7" name="Picture 6" descr="A book cover of a farm&#10;&#10;Description automatically generated">
            <a:extLst>
              <a:ext uri="{FF2B5EF4-FFF2-40B4-BE49-F238E27FC236}">
                <a16:creationId xmlns:a16="http://schemas.microsoft.com/office/drawing/2014/main" id="{777FA96D-6B4C-9D47-ABBD-4A249555E0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6699" y="2487071"/>
            <a:ext cx="2462385" cy="3178611"/>
          </a:xfrm>
          <a:prstGeom prst="rect">
            <a:avLst/>
          </a:prstGeom>
        </p:spPr>
      </p:pic>
    </p:spTree>
    <p:extLst>
      <p:ext uri="{BB962C8B-B14F-4D97-AF65-F5344CB8AC3E}">
        <p14:creationId xmlns:p14="http://schemas.microsoft.com/office/powerpoint/2010/main" val="257195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latin typeface="Abadi" panose="020B0604020104020204" pitchFamily="34" charset="0"/>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8047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CB6-F1E5-0BDE-ED24-17F7514DCDB0}"/>
              </a:ext>
            </a:extLst>
          </p:cNvPr>
          <p:cNvSpPr>
            <a:spLocks noGrp="1"/>
          </p:cNvSpPr>
          <p:nvPr>
            <p:ph type="title"/>
          </p:nvPr>
        </p:nvSpPr>
        <p:spPr/>
        <p:txBody>
          <a:bodyPr/>
          <a:lstStyle/>
          <a:p>
            <a:r>
              <a:rPr lang="en-US">
                <a:ea typeface="Calibri Light"/>
                <a:cs typeface="Calibri Light"/>
              </a:rPr>
              <a:t>Soil Formation</a:t>
            </a:r>
            <a:endParaRPr lang="en-US"/>
          </a:p>
        </p:txBody>
      </p:sp>
      <p:sp>
        <p:nvSpPr>
          <p:cNvPr id="3" name="Content Placeholder 2">
            <a:extLst>
              <a:ext uri="{FF2B5EF4-FFF2-40B4-BE49-F238E27FC236}">
                <a16:creationId xmlns:a16="http://schemas.microsoft.com/office/drawing/2014/main" id="{43A09ED5-5B8E-CFAE-1851-A1D08F5FE53F}"/>
              </a:ext>
            </a:extLst>
          </p:cNvPr>
          <p:cNvSpPr>
            <a:spLocks noGrp="1"/>
          </p:cNvSpPr>
          <p:nvPr>
            <p:ph idx="1"/>
          </p:nvPr>
        </p:nvSpPr>
        <p:spPr>
          <a:xfrm>
            <a:off x="1111805" y="1534679"/>
            <a:ext cx="10911050" cy="4628428"/>
          </a:xfrm>
        </p:spPr>
        <p:txBody>
          <a:bodyPr vert="horz" lIns="91440" tIns="45720" rIns="91440" bIns="45720" rtlCol="0" anchor="t">
            <a:normAutofit/>
          </a:bodyPr>
          <a:lstStyle/>
          <a:p>
            <a:r>
              <a:rPr lang="en-US" sz="2400" dirty="0">
                <a:cs typeface="Calibri"/>
              </a:rPr>
              <a:t>Soil properties can vary dramatically throughout a region, as well as a single field, due to natural soil forming factors and agricultural management.</a:t>
            </a:r>
            <a:endParaRPr lang="en-US" sz="2400" dirty="0">
              <a:ea typeface="Calibri"/>
              <a:cs typeface="Calibri"/>
            </a:endParaRPr>
          </a:p>
          <a:p>
            <a:r>
              <a:rPr lang="en-US" sz="2400" b="1" dirty="0">
                <a:cs typeface="Calibri"/>
              </a:rPr>
              <a:t>The 5 soil forming factors</a:t>
            </a:r>
            <a:r>
              <a:rPr lang="en-US" sz="2400" dirty="0">
                <a:cs typeface="Calibri"/>
              </a:rPr>
              <a:t> - </a:t>
            </a:r>
          </a:p>
          <a:p>
            <a:pPr lvl="1">
              <a:buFont typeface="Courier New"/>
              <a:buChar char="o"/>
            </a:pPr>
            <a:r>
              <a:rPr lang="en-US" dirty="0">
                <a:cs typeface="Calibri"/>
              </a:rPr>
              <a:t>Climate</a:t>
            </a:r>
          </a:p>
          <a:p>
            <a:pPr lvl="1">
              <a:buFont typeface="Courier New" panose="020B0604020202020204" pitchFamily="34" charset="0"/>
              <a:buChar char="o"/>
            </a:pPr>
            <a:r>
              <a:rPr lang="en-US" dirty="0">
                <a:cs typeface="Calibri"/>
              </a:rPr>
              <a:t>Soil organisms</a:t>
            </a:r>
          </a:p>
          <a:p>
            <a:pPr lvl="1">
              <a:buFont typeface="Courier New" panose="020B0604020202020204" pitchFamily="34" charset="0"/>
              <a:buChar char="o"/>
            </a:pPr>
            <a:r>
              <a:rPr lang="en-US" dirty="0">
                <a:cs typeface="Calibri"/>
              </a:rPr>
              <a:t>Topography </a:t>
            </a:r>
          </a:p>
          <a:p>
            <a:pPr lvl="1">
              <a:buFont typeface="Courier New" panose="020B0604020202020204" pitchFamily="34" charset="0"/>
              <a:buChar char="o"/>
            </a:pPr>
            <a:r>
              <a:rPr lang="en-US" dirty="0">
                <a:cs typeface="Calibri"/>
              </a:rPr>
              <a:t>Parent material </a:t>
            </a:r>
          </a:p>
          <a:p>
            <a:pPr lvl="1">
              <a:buFont typeface="Courier New" panose="020B0604020202020204" pitchFamily="34" charset="0"/>
              <a:buChar char="o"/>
            </a:pPr>
            <a:r>
              <a:rPr lang="en-US" dirty="0">
                <a:cs typeface="Calibri"/>
              </a:rPr>
              <a:t>Time </a:t>
            </a:r>
            <a:endParaRPr lang="en-US" dirty="0">
              <a:ea typeface="Calibri"/>
              <a:cs typeface="Calibri"/>
            </a:endParaRPr>
          </a:p>
          <a:p>
            <a:pPr lvl="1">
              <a:buFont typeface="Courier New" panose="020B0604020202020204" pitchFamily="34" charset="0"/>
              <a:buChar char="o"/>
            </a:pPr>
            <a:r>
              <a:rPr lang="en-US" dirty="0">
                <a:cs typeface="Calibri"/>
              </a:rPr>
              <a:t>Some would say humans are a 6th </a:t>
            </a:r>
            <a:endParaRPr lang="en-US" dirty="0"/>
          </a:p>
          <a:p>
            <a:pPr marL="457200" lvl="1" indent="0">
              <a:buNone/>
            </a:pPr>
            <a:endParaRPr lang="en-US" dirty="0">
              <a:cs typeface="Calibri"/>
            </a:endParaRPr>
          </a:p>
          <a:p>
            <a:pPr marL="0" indent="0">
              <a:buNone/>
            </a:pPr>
            <a:endParaRPr lang="en-US" sz="2000" dirty="0">
              <a:cs typeface="Calibri"/>
            </a:endParaRPr>
          </a:p>
          <a:p>
            <a:endParaRPr lang="en-US" sz="1200" dirty="0">
              <a:latin typeface="Segoe UI"/>
              <a:cs typeface="Segoe UI"/>
            </a:endParaRPr>
          </a:p>
        </p:txBody>
      </p:sp>
    </p:spTree>
    <p:extLst>
      <p:ext uri="{BB962C8B-B14F-4D97-AF65-F5344CB8AC3E}">
        <p14:creationId xmlns:p14="http://schemas.microsoft.com/office/powerpoint/2010/main" val="3996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7|1.1|1.9|2.7"/>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0.7|1.1|1.9|2.7"/>
</p:tagLst>
</file>

<file path=ppt/tags/tag4.xml><?xml version="1.0" encoding="utf-8"?>
<p:tagLst xmlns:a="http://schemas.openxmlformats.org/drawingml/2006/main" xmlns:r="http://schemas.openxmlformats.org/officeDocument/2006/relationships" xmlns:p="http://schemas.openxmlformats.org/presentationml/2006/main">
  <p:tag name="TIMING" val="|0.7|1.1|1.9|2.7"/>
</p:tagLst>
</file>

<file path=ppt/tags/tag5.xml><?xml version="1.0" encoding="utf-8"?>
<p:tagLst xmlns:a="http://schemas.openxmlformats.org/drawingml/2006/main" xmlns:r="http://schemas.openxmlformats.org/officeDocument/2006/relationships" xmlns:p="http://schemas.openxmlformats.org/presentationml/2006/main">
  <p:tag name="TIMING" val="|0.7|1.1|1.9|2.7"/>
</p:tagLst>
</file>

<file path=ppt/theme/theme1.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10959</Words>
  <Application>Microsoft Macintosh PowerPoint</Application>
  <PresentationFormat>Widescreen</PresentationFormat>
  <Paragraphs>845</Paragraphs>
  <Slides>87</Slides>
  <Notes>63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87</vt:i4>
      </vt:variant>
    </vt:vector>
  </HeadingPairs>
  <TitlesOfParts>
    <vt:vector size="105" baseType="lpstr">
      <vt:lpstr>Abadi</vt:lpstr>
      <vt:lpstr>Arial</vt:lpstr>
      <vt:lpstr>Arial Black</vt:lpstr>
      <vt:lpstr>Arial Narrow Bold</vt:lpstr>
      <vt:lpstr>Arial Rounded MT Bold</vt:lpstr>
      <vt:lpstr>Calibri</vt:lpstr>
      <vt:lpstr>Calibri Light</vt:lpstr>
      <vt:lpstr>Congenial Black</vt:lpstr>
      <vt:lpstr>Courier New</vt:lpstr>
      <vt:lpstr>Helvetica Neue</vt:lpstr>
      <vt:lpstr>Lato</vt:lpstr>
      <vt:lpstr>Red Hat Display Black</vt:lpstr>
      <vt:lpstr>Red Hat Display Medium</vt:lpstr>
      <vt:lpstr>Segoe UI</vt:lpstr>
      <vt:lpstr>Times New Roman</vt:lpstr>
      <vt:lpstr>Wingdings</vt:lpstr>
      <vt:lpstr>1 NMFE opening template</vt:lpstr>
      <vt:lpstr>3_Soils template</vt:lpstr>
      <vt:lpstr>PowerPoint Presentation</vt:lpstr>
      <vt:lpstr>Soils Overview</vt:lpstr>
      <vt:lpstr>Following Along in Fast Facts?</vt:lpstr>
      <vt:lpstr>What is Soil?</vt:lpstr>
      <vt:lpstr>Inherent vs Dynamic Properties of Soil</vt:lpstr>
      <vt:lpstr>Soil Texture</vt:lpstr>
      <vt:lpstr>Soil Texture and Crops</vt:lpstr>
      <vt:lpstr>Soil Organic Matter Benefits</vt:lpstr>
      <vt:lpstr>Soil Formation</vt:lpstr>
      <vt:lpstr> 5 Soil Formation Methods</vt:lpstr>
      <vt:lpstr>Soil Classification &amp; Map Units</vt:lpstr>
      <vt:lpstr>Snap Maps</vt:lpstr>
      <vt:lpstr>Soil Fertility Basics</vt:lpstr>
      <vt:lpstr>Essential Plant Nutrients</vt:lpstr>
      <vt:lpstr>What do essential nutrients do?</vt:lpstr>
      <vt:lpstr>Soil Derived Essential Nutrients</vt:lpstr>
      <vt:lpstr>Macronutrients</vt:lpstr>
      <vt:lpstr>Macronutrients</vt:lpstr>
      <vt:lpstr>PowerPoint Presentation</vt:lpstr>
      <vt:lpstr>Nutrient Availability</vt:lpstr>
      <vt:lpstr>Plant Uptake Forms of Nutrients</vt:lpstr>
      <vt:lpstr>Mobile vs Immobile Nutrients</vt:lpstr>
      <vt:lpstr>Nutrient Supply and Retention</vt:lpstr>
      <vt:lpstr>Natural Nutrients</vt:lpstr>
      <vt:lpstr>Natural Nutrient Supplies</vt:lpstr>
      <vt:lpstr>Cation Exchange Capacity (CEC)</vt:lpstr>
      <vt:lpstr>Mechanisms of Nutrient Uptake</vt:lpstr>
      <vt:lpstr>How do plants take up nutrients?</vt:lpstr>
      <vt:lpstr>Mass Flow</vt:lpstr>
      <vt:lpstr>Diffusion</vt:lpstr>
      <vt:lpstr>Root Interception</vt:lpstr>
      <vt:lpstr>Factors Impacting Nutrient Uptake</vt:lpstr>
      <vt:lpstr>Plant Root</vt:lpstr>
      <vt:lpstr>Symbiotic Mycorrhizal Fungi</vt:lpstr>
      <vt:lpstr>Weather/Growing Conditions</vt:lpstr>
      <vt:lpstr>Fertilizer Application Placement</vt:lpstr>
      <vt:lpstr>Placement of Immobile Nutrients</vt:lpstr>
      <vt:lpstr>Banded Fertilizer Applications</vt:lpstr>
      <vt:lpstr>Salt and Ammonia Gas</vt:lpstr>
      <vt:lpstr>Soil Properties and Nutrient Recommendations</vt:lpstr>
      <vt:lpstr>Fertilizers</vt:lpstr>
      <vt:lpstr>Fertilizer 101 and Fertilizer Grades</vt:lpstr>
      <vt:lpstr>Soil Testing</vt:lpstr>
      <vt:lpstr>Goals and Economics of Soil Testing</vt:lpstr>
      <vt:lpstr>Soil Sampling Tools</vt:lpstr>
      <vt:lpstr>Soil Testing Procedures</vt:lpstr>
      <vt:lpstr>Soil Sample Depth</vt:lpstr>
      <vt:lpstr>Other Soil Sampling Strategies</vt:lpstr>
      <vt:lpstr>Other Soil Sampling Strategies</vt:lpstr>
      <vt:lpstr>Other Soil Sampling Strategies</vt:lpstr>
      <vt:lpstr>Other Soil Sampling Strategies</vt:lpstr>
      <vt:lpstr>Other Soil Sampling Strategies</vt:lpstr>
      <vt:lpstr>Submitting Your Samples</vt:lpstr>
      <vt:lpstr>May 2024 Wisconsin Certified Soil &amp; Manure Testing Laboratories</vt:lpstr>
      <vt:lpstr>How to Read Your Soil Report</vt:lpstr>
      <vt:lpstr>PowerPoint Presentation</vt:lpstr>
      <vt:lpstr>What the Soil Test Report Provides</vt:lpstr>
      <vt:lpstr>The more information you provide  the better your rec’s will be. WHY? </vt:lpstr>
      <vt:lpstr>Example  Soil Report 3 Main Parts</vt:lpstr>
      <vt:lpstr>PowerPoint Presentation</vt:lpstr>
      <vt:lpstr>PowerPoint Presentation</vt:lpstr>
      <vt:lpstr>Soil Test Categories &amp;  Wisconsin Fertilizer Recommendations</vt:lpstr>
      <vt:lpstr>pH</vt:lpstr>
      <vt:lpstr>PowerPoint Presentation</vt:lpstr>
      <vt:lpstr>Organic Matter % (OM)</vt:lpstr>
      <vt:lpstr>Phosphorus (P)</vt:lpstr>
      <vt:lpstr>Potassium (K)</vt:lpstr>
      <vt:lpstr>PowerPoint Presentation</vt:lpstr>
      <vt:lpstr>PowerPoint Presentation</vt:lpstr>
      <vt:lpstr>PowerPoint Presentation</vt:lpstr>
      <vt:lpstr>PowerPoint Presentation</vt:lpstr>
      <vt:lpstr>PowerPoint Presentation</vt:lpstr>
      <vt:lpstr>Take Away Message</vt:lpstr>
      <vt:lpstr>Soil pH</vt:lpstr>
      <vt:lpstr>What is soil pH?</vt:lpstr>
      <vt:lpstr>PowerPoint Presentation</vt:lpstr>
      <vt:lpstr>Wisconsin pH Levels</vt:lpstr>
      <vt:lpstr>Effect of N fertilizer on Plano Silt Loam pH</vt:lpstr>
      <vt:lpstr>Amount of Calcium Carbonate needed to replace basic cations</vt:lpstr>
      <vt:lpstr>Target pH</vt:lpstr>
      <vt:lpstr>PowerPoint Presentation</vt:lpstr>
      <vt:lpstr>PowerPoint Presentation</vt:lpstr>
      <vt:lpstr>Lime Neutralizing Index</vt:lpstr>
      <vt:lpstr>Soil Test Lime Recommendations</vt:lpstr>
      <vt:lpstr>Adjusting High pH</vt:lpstr>
      <vt:lpstr>Resources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Broeske</dc:creator>
  <cp:lastModifiedBy>Megan Sankey</cp:lastModifiedBy>
  <cp:revision>596</cp:revision>
  <dcterms:created xsi:type="dcterms:W3CDTF">2023-11-10T17:34:31Z</dcterms:created>
  <dcterms:modified xsi:type="dcterms:W3CDTF">2025-02-10T15:00:31Z</dcterms:modified>
</cp:coreProperties>
</file>