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87" r:id="rId2"/>
    <p:sldId id="955" r:id="rId3"/>
    <p:sldId id="993" r:id="rId4"/>
    <p:sldId id="966" r:id="rId5"/>
    <p:sldId id="928" r:id="rId6"/>
    <p:sldId id="965" r:id="rId7"/>
    <p:sldId id="967" r:id="rId8"/>
    <p:sldId id="926" r:id="rId9"/>
    <p:sldId id="994" r:id="rId10"/>
    <p:sldId id="973" r:id="rId11"/>
    <p:sldId id="985" r:id="rId12"/>
    <p:sldId id="979" r:id="rId13"/>
    <p:sldId id="346" r:id="rId14"/>
    <p:sldId id="913" r:id="rId15"/>
    <p:sldId id="984" r:id="rId16"/>
    <p:sldId id="992" r:id="rId17"/>
    <p:sldId id="968" r:id="rId18"/>
    <p:sldId id="987" r:id="rId19"/>
    <p:sldId id="988" r:id="rId20"/>
    <p:sldId id="995" r:id="rId21"/>
    <p:sldId id="977" r:id="rId22"/>
    <p:sldId id="989" r:id="rId23"/>
    <p:sldId id="919" r:id="rId24"/>
    <p:sldId id="950" r:id="rId25"/>
    <p:sldId id="969" r:id="rId26"/>
    <p:sldId id="970" r:id="rId27"/>
    <p:sldId id="359" r:id="rId28"/>
    <p:sldId id="991" r:id="rId29"/>
    <p:sldId id="956" r:id="rId30"/>
    <p:sldId id="976" r:id="rId31"/>
    <p:sldId id="34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1449C-D53D-5AA1-E0C2-3300A5EB172F}" name="Joshua N. Bendorf" initials="JNB" userId="S-1-5-21-1988654269-749095786-1135226976-81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watzke, Laurie - ARS" initials="NLA" lastIdx="2" clrIdx="0">
    <p:extLst>
      <p:ext uri="{19B8F6BF-5375-455C-9EA6-DF929625EA0E}">
        <p15:presenceInfo xmlns:p15="http://schemas.microsoft.com/office/powerpoint/2012/main" userId="S::Laurie.Nowatzke@usda.gov::7769e82f-be09-43d9-9cee-f8e483644a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FF"/>
    <a:srgbClr val="730000"/>
    <a:srgbClr val="E60000"/>
    <a:srgbClr val="A2B63C"/>
    <a:srgbClr val="636F25"/>
    <a:srgbClr val="FFFFFF"/>
    <a:srgbClr val="7EF47E"/>
    <a:srgbClr val="FF9700"/>
    <a:srgbClr val="0000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1EEC2-668F-445B-A516-A2D17A338D55}" v="8" dt="2024-05-22T19:28:27.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224" autoAdjust="0"/>
  </p:normalViewPr>
  <p:slideViewPr>
    <p:cSldViewPr showGuides="1">
      <p:cViewPr varScale="1">
        <p:scale>
          <a:sx n="103" d="100"/>
          <a:sy n="103" d="100"/>
        </p:scale>
        <p:origin x="768" y="102"/>
      </p:cViewPr>
      <p:guideLst>
        <p:guide orient="horz" pos="2160"/>
        <p:guide pos="256"/>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Paris" userId="54b993ee-ad4a-4e38-a9ed-eaf3975e1e63" providerId="ADAL" clId="{EF51EEC2-668F-445B-A516-A2D17A338D55}"/>
    <pc:docChg chg="undo custSel delSld modSld modNotesMaster">
      <pc:chgData name="Natasha Paris" userId="54b993ee-ad4a-4e38-a9ed-eaf3975e1e63" providerId="ADAL" clId="{EF51EEC2-668F-445B-A516-A2D17A338D55}" dt="2024-05-22T19:33:39.501" v="702" actId="2696"/>
      <pc:docMkLst>
        <pc:docMk/>
      </pc:docMkLst>
      <pc:sldChg chg="modNotes">
        <pc:chgData name="Natasha Paris" userId="54b993ee-ad4a-4e38-a9ed-eaf3975e1e63" providerId="ADAL" clId="{EF51EEC2-668F-445B-A516-A2D17A338D55}" dt="2024-05-22T15:05:37.659" v="2"/>
        <pc:sldMkLst>
          <pc:docMk/>
          <pc:sldMk cId="1340917232" sldId="342"/>
        </pc:sldMkLst>
      </pc:sldChg>
      <pc:sldChg chg="modNotes">
        <pc:chgData name="Natasha Paris" userId="54b993ee-ad4a-4e38-a9ed-eaf3975e1e63" providerId="ADAL" clId="{EF51EEC2-668F-445B-A516-A2D17A338D55}" dt="2024-05-22T15:05:37.659" v="2"/>
        <pc:sldMkLst>
          <pc:docMk/>
          <pc:sldMk cId="2632120443" sldId="346"/>
        </pc:sldMkLst>
      </pc:sldChg>
      <pc:sldChg chg="modSp mod modNotes">
        <pc:chgData name="Natasha Paris" userId="54b993ee-ad4a-4e38-a9ed-eaf3975e1e63" providerId="ADAL" clId="{EF51EEC2-668F-445B-A516-A2D17A338D55}" dt="2024-05-22T19:28:18.840" v="663" actId="20577"/>
        <pc:sldMkLst>
          <pc:docMk/>
          <pc:sldMk cId="4175765503" sldId="359"/>
        </pc:sldMkLst>
        <pc:spChg chg="mod">
          <ac:chgData name="Natasha Paris" userId="54b993ee-ad4a-4e38-a9ed-eaf3975e1e63" providerId="ADAL" clId="{EF51EEC2-668F-445B-A516-A2D17A338D55}" dt="2024-05-22T19:28:18.840" v="663" actId="20577"/>
          <ac:spMkLst>
            <pc:docMk/>
            <pc:sldMk cId="4175765503" sldId="359"/>
            <ac:spMk id="4" creationId="{00000000-0000-0000-0000-000000000000}"/>
          </ac:spMkLst>
        </pc:spChg>
      </pc:sldChg>
      <pc:sldChg chg="modNotes">
        <pc:chgData name="Natasha Paris" userId="54b993ee-ad4a-4e38-a9ed-eaf3975e1e63" providerId="ADAL" clId="{EF51EEC2-668F-445B-A516-A2D17A338D55}" dt="2024-05-22T15:05:37.659" v="2"/>
        <pc:sldMkLst>
          <pc:docMk/>
          <pc:sldMk cId="128575952" sldId="913"/>
        </pc:sldMkLst>
      </pc:sldChg>
      <pc:sldChg chg="modNotes">
        <pc:chgData name="Natasha Paris" userId="54b993ee-ad4a-4e38-a9ed-eaf3975e1e63" providerId="ADAL" clId="{EF51EEC2-668F-445B-A516-A2D17A338D55}" dt="2024-05-22T15:05:37.659" v="2"/>
        <pc:sldMkLst>
          <pc:docMk/>
          <pc:sldMk cId="247934421" sldId="919"/>
        </pc:sldMkLst>
      </pc:sldChg>
      <pc:sldChg chg="modNotes">
        <pc:chgData name="Natasha Paris" userId="54b993ee-ad4a-4e38-a9ed-eaf3975e1e63" providerId="ADAL" clId="{EF51EEC2-668F-445B-A516-A2D17A338D55}" dt="2024-05-22T15:05:37.659" v="2"/>
        <pc:sldMkLst>
          <pc:docMk/>
          <pc:sldMk cId="1104715963" sldId="928"/>
        </pc:sldMkLst>
      </pc:sldChg>
      <pc:sldChg chg="del">
        <pc:chgData name="Natasha Paris" userId="54b993ee-ad4a-4e38-a9ed-eaf3975e1e63" providerId="ADAL" clId="{EF51EEC2-668F-445B-A516-A2D17A338D55}" dt="2024-05-22T19:33:39.501" v="702" actId="2696"/>
        <pc:sldMkLst>
          <pc:docMk/>
          <pc:sldMk cId="55634056" sldId="944"/>
        </pc:sldMkLst>
      </pc:sldChg>
      <pc:sldChg chg="modNotes">
        <pc:chgData name="Natasha Paris" userId="54b993ee-ad4a-4e38-a9ed-eaf3975e1e63" providerId="ADAL" clId="{EF51EEC2-668F-445B-A516-A2D17A338D55}" dt="2024-05-22T15:05:37.659" v="2"/>
        <pc:sldMkLst>
          <pc:docMk/>
          <pc:sldMk cId="2656711787" sldId="950"/>
        </pc:sldMkLst>
      </pc:sldChg>
      <pc:sldChg chg="modNotes">
        <pc:chgData name="Natasha Paris" userId="54b993ee-ad4a-4e38-a9ed-eaf3975e1e63" providerId="ADAL" clId="{EF51EEC2-668F-445B-A516-A2D17A338D55}" dt="2024-05-22T15:05:37.659" v="2"/>
        <pc:sldMkLst>
          <pc:docMk/>
          <pc:sldMk cId="3097008013" sldId="955"/>
        </pc:sldMkLst>
      </pc:sldChg>
      <pc:sldChg chg="modNotes">
        <pc:chgData name="Natasha Paris" userId="54b993ee-ad4a-4e38-a9ed-eaf3975e1e63" providerId="ADAL" clId="{EF51EEC2-668F-445B-A516-A2D17A338D55}" dt="2024-05-22T15:05:37.659" v="2"/>
        <pc:sldMkLst>
          <pc:docMk/>
          <pc:sldMk cId="1743543337" sldId="956"/>
        </pc:sldMkLst>
      </pc:sldChg>
      <pc:sldChg chg="modNotes">
        <pc:chgData name="Natasha Paris" userId="54b993ee-ad4a-4e38-a9ed-eaf3975e1e63" providerId="ADAL" clId="{EF51EEC2-668F-445B-A516-A2D17A338D55}" dt="2024-05-22T15:05:37.659" v="2"/>
        <pc:sldMkLst>
          <pc:docMk/>
          <pc:sldMk cId="2413260710" sldId="965"/>
        </pc:sldMkLst>
      </pc:sldChg>
      <pc:sldChg chg="modNotes">
        <pc:chgData name="Natasha Paris" userId="54b993ee-ad4a-4e38-a9ed-eaf3975e1e63" providerId="ADAL" clId="{EF51EEC2-668F-445B-A516-A2D17A338D55}" dt="2024-05-22T15:05:37.659" v="2"/>
        <pc:sldMkLst>
          <pc:docMk/>
          <pc:sldMk cId="4238280576" sldId="967"/>
        </pc:sldMkLst>
      </pc:sldChg>
      <pc:sldChg chg="modNotes">
        <pc:chgData name="Natasha Paris" userId="54b993ee-ad4a-4e38-a9ed-eaf3975e1e63" providerId="ADAL" clId="{EF51EEC2-668F-445B-A516-A2D17A338D55}" dt="2024-05-22T15:05:37.659" v="2"/>
        <pc:sldMkLst>
          <pc:docMk/>
          <pc:sldMk cId="3613411362" sldId="968"/>
        </pc:sldMkLst>
      </pc:sldChg>
      <pc:sldChg chg="modNotes">
        <pc:chgData name="Natasha Paris" userId="54b993ee-ad4a-4e38-a9ed-eaf3975e1e63" providerId="ADAL" clId="{EF51EEC2-668F-445B-A516-A2D17A338D55}" dt="2024-05-22T15:05:37.659" v="2"/>
        <pc:sldMkLst>
          <pc:docMk/>
          <pc:sldMk cId="1386759505" sldId="969"/>
        </pc:sldMkLst>
      </pc:sldChg>
      <pc:sldChg chg="modNotes">
        <pc:chgData name="Natasha Paris" userId="54b993ee-ad4a-4e38-a9ed-eaf3975e1e63" providerId="ADAL" clId="{EF51EEC2-668F-445B-A516-A2D17A338D55}" dt="2024-05-22T15:05:37.659" v="2"/>
        <pc:sldMkLst>
          <pc:docMk/>
          <pc:sldMk cId="369732469" sldId="970"/>
        </pc:sldMkLst>
      </pc:sldChg>
      <pc:sldChg chg="modNotes">
        <pc:chgData name="Natasha Paris" userId="54b993ee-ad4a-4e38-a9ed-eaf3975e1e63" providerId="ADAL" clId="{EF51EEC2-668F-445B-A516-A2D17A338D55}" dt="2024-05-22T15:05:37.659" v="2"/>
        <pc:sldMkLst>
          <pc:docMk/>
          <pc:sldMk cId="3588957484" sldId="973"/>
        </pc:sldMkLst>
      </pc:sldChg>
      <pc:sldChg chg="modNotes">
        <pc:chgData name="Natasha Paris" userId="54b993ee-ad4a-4e38-a9ed-eaf3975e1e63" providerId="ADAL" clId="{EF51EEC2-668F-445B-A516-A2D17A338D55}" dt="2024-05-22T15:05:37.659" v="2"/>
        <pc:sldMkLst>
          <pc:docMk/>
          <pc:sldMk cId="1392939140" sldId="976"/>
        </pc:sldMkLst>
      </pc:sldChg>
      <pc:sldChg chg="modNotes">
        <pc:chgData name="Natasha Paris" userId="54b993ee-ad4a-4e38-a9ed-eaf3975e1e63" providerId="ADAL" clId="{EF51EEC2-668F-445B-A516-A2D17A338D55}" dt="2024-05-22T15:05:37.659" v="2"/>
        <pc:sldMkLst>
          <pc:docMk/>
          <pc:sldMk cId="2076519830" sldId="977"/>
        </pc:sldMkLst>
      </pc:sldChg>
      <pc:sldChg chg="modNotes">
        <pc:chgData name="Natasha Paris" userId="54b993ee-ad4a-4e38-a9ed-eaf3975e1e63" providerId="ADAL" clId="{EF51EEC2-668F-445B-A516-A2D17A338D55}" dt="2024-05-22T15:05:37.659" v="2"/>
        <pc:sldMkLst>
          <pc:docMk/>
          <pc:sldMk cId="3451677716" sldId="979"/>
        </pc:sldMkLst>
      </pc:sldChg>
      <pc:sldChg chg="modNotes">
        <pc:chgData name="Natasha Paris" userId="54b993ee-ad4a-4e38-a9ed-eaf3975e1e63" providerId="ADAL" clId="{EF51EEC2-668F-445B-A516-A2D17A338D55}" dt="2024-05-22T15:05:37.659" v="2"/>
        <pc:sldMkLst>
          <pc:docMk/>
          <pc:sldMk cId="2869535402" sldId="984"/>
        </pc:sldMkLst>
      </pc:sldChg>
      <pc:sldChg chg="modNotes">
        <pc:chgData name="Natasha Paris" userId="54b993ee-ad4a-4e38-a9ed-eaf3975e1e63" providerId="ADAL" clId="{EF51EEC2-668F-445B-A516-A2D17A338D55}" dt="2024-05-22T15:05:37.659" v="2"/>
        <pc:sldMkLst>
          <pc:docMk/>
          <pc:sldMk cId="1679414806" sldId="985"/>
        </pc:sldMkLst>
      </pc:sldChg>
      <pc:sldChg chg="modNotes">
        <pc:chgData name="Natasha Paris" userId="54b993ee-ad4a-4e38-a9ed-eaf3975e1e63" providerId="ADAL" clId="{EF51EEC2-668F-445B-A516-A2D17A338D55}" dt="2024-05-22T15:05:37.659" v="2"/>
        <pc:sldMkLst>
          <pc:docMk/>
          <pc:sldMk cId="529690043" sldId="987"/>
        </pc:sldMkLst>
      </pc:sldChg>
      <pc:sldChg chg="modNotes">
        <pc:chgData name="Natasha Paris" userId="54b993ee-ad4a-4e38-a9ed-eaf3975e1e63" providerId="ADAL" clId="{EF51EEC2-668F-445B-A516-A2D17A338D55}" dt="2024-05-22T15:05:37.659" v="2"/>
        <pc:sldMkLst>
          <pc:docMk/>
          <pc:sldMk cId="373978816" sldId="988"/>
        </pc:sldMkLst>
      </pc:sldChg>
      <pc:sldChg chg="modNotes">
        <pc:chgData name="Natasha Paris" userId="54b993ee-ad4a-4e38-a9ed-eaf3975e1e63" providerId="ADAL" clId="{EF51EEC2-668F-445B-A516-A2D17A338D55}" dt="2024-05-22T15:05:37.659" v="2"/>
        <pc:sldMkLst>
          <pc:docMk/>
          <pc:sldMk cId="1058618728" sldId="989"/>
        </pc:sldMkLst>
      </pc:sldChg>
      <pc:sldChg chg="modSp mod modNotes">
        <pc:chgData name="Natasha Paris" userId="54b993ee-ad4a-4e38-a9ed-eaf3975e1e63" providerId="ADAL" clId="{EF51EEC2-668F-445B-A516-A2D17A338D55}" dt="2024-05-22T19:32:56.508" v="701" actId="20577"/>
        <pc:sldMkLst>
          <pc:docMk/>
          <pc:sldMk cId="972264970" sldId="991"/>
        </pc:sldMkLst>
        <pc:spChg chg="mod">
          <ac:chgData name="Natasha Paris" userId="54b993ee-ad4a-4e38-a9ed-eaf3975e1e63" providerId="ADAL" clId="{EF51EEC2-668F-445B-A516-A2D17A338D55}" dt="2024-05-22T19:32:56.508" v="701" actId="20577"/>
          <ac:spMkLst>
            <pc:docMk/>
            <pc:sldMk cId="972264970" sldId="991"/>
            <ac:spMk id="4" creationId="{91B422A9-045B-4DD2-E52E-6ABCF9D6A9AE}"/>
          </ac:spMkLst>
        </pc:spChg>
      </pc:sldChg>
      <pc:sldChg chg="modNotes">
        <pc:chgData name="Natasha Paris" userId="54b993ee-ad4a-4e38-a9ed-eaf3975e1e63" providerId="ADAL" clId="{EF51EEC2-668F-445B-A516-A2D17A338D55}" dt="2024-05-22T15:05:37.659" v="2"/>
        <pc:sldMkLst>
          <pc:docMk/>
          <pc:sldMk cId="3959531374" sldId="992"/>
        </pc:sldMkLst>
      </pc:sldChg>
      <pc:sldChg chg="addSp delSp modSp mod modNotes">
        <pc:chgData name="Natasha Paris" userId="54b993ee-ad4a-4e38-a9ed-eaf3975e1e63" providerId="ADAL" clId="{EF51EEC2-668F-445B-A516-A2D17A338D55}" dt="2024-05-22T19:17:02.324" v="662" actId="20577"/>
        <pc:sldMkLst>
          <pc:docMk/>
          <pc:sldMk cId="2862409225" sldId="995"/>
        </pc:sldMkLst>
        <pc:spChg chg="add mod">
          <ac:chgData name="Natasha Paris" userId="54b993ee-ad4a-4e38-a9ed-eaf3975e1e63" providerId="ADAL" clId="{EF51EEC2-668F-445B-A516-A2D17A338D55}" dt="2024-05-22T19:17:02.324" v="662" actId="20577"/>
          <ac:spMkLst>
            <pc:docMk/>
            <pc:sldMk cId="2862409225" sldId="995"/>
            <ac:spMk id="5" creationId="{03E09760-2385-68D2-22E5-F7C3BC744A7E}"/>
          </ac:spMkLst>
        </pc:spChg>
        <pc:spChg chg="mod">
          <ac:chgData name="Natasha Paris" userId="54b993ee-ad4a-4e38-a9ed-eaf3975e1e63" providerId="ADAL" clId="{EF51EEC2-668F-445B-A516-A2D17A338D55}" dt="2024-05-22T19:07:04.938" v="281" actId="20577"/>
          <ac:spMkLst>
            <pc:docMk/>
            <pc:sldMk cId="2862409225" sldId="995"/>
            <ac:spMk id="8" creationId="{2658C49C-105C-6FC6-753A-67E225C10D22}"/>
          </ac:spMkLst>
        </pc:spChg>
        <pc:picChg chg="add mod">
          <ac:chgData name="Natasha Paris" userId="54b993ee-ad4a-4e38-a9ed-eaf3975e1e63" providerId="ADAL" clId="{EF51EEC2-668F-445B-A516-A2D17A338D55}" dt="2024-05-22T19:06:53.608" v="257" actId="1076"/>
          <ac:picMkLst>
            <pc:docMk/>
            <pc:sldMk cId="2862409225" sldId="995"/>
            <ac:picMk id="2" creationId="{D2202F7B-D8BD-7809-FAEC-240C826E71D4}"/>
          </ac:picMkLst>
        </pc:picChg>
        <pc:picChg chg="del">
          <ac:chgData name="Natasha Paris" userId="54b993ee-ad4a-4e38-a9ed-eaf3975e1e63" providerId="ADAL" clId="{EF51EEC2-668F-445B-A516-A2D17A338D55}" dt="2024-05-22T19:06:40.659" v="253" actId="478"/>
          <ac:picMkLst>
            <pc:docMk/>
            <pc:sldMk cId="2862409225" sldId="995"/>
            <ac:picMk id="3" creationId="{4660567D-6D93-3E12-0651-A25E1ABA6E7D}"/>
          </ac:picMkLst>
        </pc:picChg>
        <pc:picChg chg="add mod">
          <ac:chgData name="Natasha Paris" userId="54b993ee-ad4a-4e38-a9ed-eaf3975e1e63" providerId="ADAL" clId="{EF51EEC2-668F-445B-A516-A2D17A338D55}" dt="2024-05-22T19:07:27.099" v="283" actId="1076"/>
          <ac:picMkLst>
            <pc:docMk/>
            <pc:sldMk cId="2862409225" sldId="995"/>
            <ac:picMk id="4" creationId="{4D0E3642-92A1-38C8-2C01-79A86A12A02E}"/>
          </ac:picMkLst>
        </pc:picChg>
        <pc:picChg chg="add del">
          <ac:chgData name="Natasha Paris" userId="54b993ee-ad4a-4e38-a9ed-eaf3975e1e63" providerId="ADAL" clId="{EF51EEC2-668F-445B-A516-A2D17A338D55}" dt="2024-05-22T19:06:44.020" v="254" actId="478"/>
          <ac:picMkLst>
            <pc:docMk/>
            <pc:sldMk cId="2862409225" sldId="995"/>
            <ac:picMk id="9" creationId="{9C591D6B-5847-43C5-8326-9C51702522B1}"/>
          </ac:picMkLst>
        </pc:picChg>
        <pc:picChg chg="add del">
          <ac:chgData name="Natasha Paris" userId="54b993ee-ad4a-4e38-a9ed-eaf3975e1e63" providerId="ADAL" clId="{EF51EEC2-668F-445B-A516-A2D17A338D55}" dt="2024-05-22T19:06:45.675" v="255" actId="478"/>
          <ac:picMkLst>
            <pc:docMk/>
            <pc:sldMk cId="2862409225" sldId="995"/>
            <ac:picMk id="11" creationId="{85C79019-097B-39CE-3EE7-0B229CB93F11}"/>
          </ac:picMkLst>
        </pc:picChg>
      </pc:sldChg>
      <pc:sldChg chg="del modNotes">
        <pc:chgData name="Natasha Paris" userId="54b993ee-ad4a-4e38-a9ed-eaf3975e1e63" providerId="ADAL" clId="{EF51EEC2-668F-445B-A516-A2D17A338D55}" dt="2024-05-22T19:11:26.583" v="460" actId="2696"/>
        <pc:sldMkLst>
          <pc:docMk/>
          <pc:sldMk cId="1345256163" sldId="9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7B42BD-50E8-4622-B37D-5A1EBAB03192}" type="datetimeFigureOut">
              <a:rPr lang="en-US" smtClean="0"/>
              <a:t>5/22/2024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53E7D5-D65F-4DCB-850F-F452CC12FD13}" type="slidenum">
              <a:rPr lang="en-US" smtClean="0"/>
              <a:t>‹#›</a:t>
            </a:fld>
            <a:endParaRPr lang="en-US"/>
          </a:p>
        </p:txBody>
      </p:sp>
    </p:spTree>
    <p:extLst>
      <p:ext uri="{BB962C8B-B14F-4D97-AF65-F5344CB8AC3E}">
        <p14:creationId xmlns:p14="http://schemas.microsoft.com/office/powerpoint/2010/main" val="187238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3E7D5-D65F-4DCB-850F-F452CC12FD13}" type="slidenum">
              <a:rPr lang="en-US" smtClean="0"/>
              <a:t>2</a:t>
            </a:fld>
            <a:endParaRPr lang="en-US"/>
          </a:p>
        </p:txBody>
      </p:sp>
    </p:spTree>
    <p:extLst>
      <p:ext uri="{BB962C8B-B14F-4D97-AF65-F5344CB8AC3E}">
        <p14:creationId xmlns:p14="http://schemas.microsoft.com/office/powerpoint/2010/main" val="37857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E9F3-13A2-5C62-1F61-E45EF02B3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97680-6420-2059-FF54-0161DA8EA38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919229C-ADCB-43D4-A675-A10D21E662C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A750253-9BF8-B166-9F81-4C008DBD7251}"/>
              </a:ext>
            </a:extLst>
          </p:cNvPr>
          <p:cNvSpPr>
            <a:spLocks noGrp="1"/>
          </p:cNvSpPr>
          <p:nvPr>
            <p:ph type="sldNum" sz="quarter" idx="10"/>
          </p:nvPr>
        </p:nvSpPr>
        <p:spPr/>
        <p:txBody>
          <a:bodyPr/>
          <a:lstStyle/>
          <a:p>
            <a:fld id="{3753E7D5-D65F-4DCB-850F-F452CC12FD13}" type="slidenum">
              <a:rPr lang="en-US" smtClean="0"/>
              <a:t>11</a:t>
            </a:fld>
            <a:endParaRPr lang="en-US"/>
          </a:p>
        </p:txBody>
      </p:sp>
    </p:spTree>
    <p:extLst>
      <p:ext uri="{BB962C8B-B14F-4D97-AF65-F5344CB8AC3E}">
        <p14:creationId xmlns:p14="http://schemas.microsoft.com/office/powerpoint/2010/main" val="239158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2B1C4-4C13-6825-48FB-2E27AF83A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AC17E-2AD8-9372-0DDE-F86D920AA2C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EB27B9E-8B60-3C44-2815-712CF8CF0F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2C0CED-2C1D-CD60-9FE6-5A722BE68305}"/>
              </a:ext>
            </a:extLst>
          </p:cNvPr>
          <p:cNvSpPr>
            <a:spLocks noGrp="1"/>
          </p:cNvSpPr>
          <p:nvPr>
            <p:ph type="sldNum" sz="quarter" idx="10"/>
          </p:nvPr>
        </p:nvSpPr>
        <p:spPr/>
        <p:txBody>
          <a:bodyPr/>
          <a:lstStyle/>
          <a:p>
            <a:pPr defTabSz="931774">
              <a:defRPr/>
            </a:pPr>
            <a:fld id="{3753E7D5-D65F-4DCB-850F-F452CC12FD13}" type="slidenum">
              <a:rPr lang="en-US">
                <a:solidFill>
                  <a:prstClr val="black"/>
                </a:solidFill>
                <a:latin typeface="Calibri"/>
              </a:rPr>
              <a:pPr defTabSz="931774">
                <a:defRPr/>
              </a:pPr>
              <a:t>12</a:t>
            </a:fld>
            <a:endParaRPr lang="en-US">
              <a:solidFill>
                <a:prstClr val="black"/>
              </a:solidFill>
              <a:latin typeface="Calibri"/>
            </a:endParaRPr>
          </a:p>
        </p:txBody>
      </p:sp>
    </p:spTree>
    <p:extLst>
      <p:ext uri="{BB962C8B-B14F-4D97-AF65-F5344CB8AC3E}">
        <p14:creationId xmlns:p14="http://schemas.microsoft.com/office/powerpoint/2010/main" val="296594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3E7D5-D65F-4DCB-850F-F452CC12FD13}" type="slidenum">
              <a:rPr lang="en-US" smtClean="0"/>
              <a:t>13</a:t>
            </a:fld>
            <a:endParaRPr lang="en-US"/>
          </a:p>
        </p:txBody>
      </p:sp>
    </p:spTree>
    <p:extLst>
      <p:ext uri="{BB962C8B-B14F-4D97-AF65-F5344CB8AC3E}">
        <p14:creationId xmlns:p14="http://schemas.microsoft.com/office/powerpoint/2010/main" val="170414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753E7D5-D65F-4DCB-850F-F452CC12FD13}" type="slidenum">
              <a:rPr lang="en-US" smtClean="0"/>
              <a:t>14</a:t>
            </a:fld>
            <a:endParaRPr lang="en-US"/>
          </a:p>
        </p:txBody>
      </p:sp>
    </p:spTree>
    <p:extLst>
      <p:ext uri="{BB962C8B-B14F-4D97-AF65-F5344CB8AC3E}">
        <p14:creationId xmlns:p14="http://schemas.microsoft.com/office/powerpoint/2010/main" val="274164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DE827-A61F-7063-2F37-84D568349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65972-2911-B9FB-1B3C-F601F7DBC744}"/>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29DCCD5-C721-DC80-E1C1-08E2B1C9A7C6}"/>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C40DC147-F568-99CA-1FAA-169B7258E7DD}"/>
              </a:ext>
            </a:extLst>
          </p:cNvPr>
          <p:cNvSpPr>
            <a:spLocks noGrp="1"/>
          </p:cNvSpPr>
          <p:nvPr>
            <p:ph type="sldNum" sz="quarter" idx="10"/>
          </p:nvPr>
        </p:nvSpPr>
        <p:spPr/>
        <p:txBody>
          <a:bodyPr/>
          <a:lstStyle/>
          <a:p>
            <a:fld id="{3753E7D5-D65F-4DCB-850F-F452CC12FD13}" type="slidenum">
              <a:rPr lang="en-US" smtClean="0"/>
              <a:t>15</a:t>
            </a:fld>
            <a:endParaRPr lang="en-US"/>
          </a:p>
        </p:txBody>
      </p:sp>
    </p:spTree>
    <p:extLst>
      <p:ext uri="{BB962C8B-B14F-4D97-AF65-F5344CB8AC3E}">
        <p14:creationId xmlns:p14="http://schemas.microsoft.com/office/powerpoint/2010/main" val="4039668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3A19-42EB-3437-38C0-1BFCE0A3A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8E356-BA39-C876-0F64-5C7F067AA43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8867009-191F-593E-7033-2086DF63BE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7464F2-C419-6C79-0D25-A7AA692649FB}"/>
              </a:ext>
            </a:extLst>
          </p:cNvPr>
          <p:cNvSpPr>
            <a:spLocks noGrp="1"/>
          </p:cNvSpPr>
          <p:nvPr>
            <p:ph type="sldNum" sz="quarter" idx="10"/>
          </p:nvPr>
        </p:nvSpPr>
        <p:spPr/>
        <p:txBody>
          <a:bodyPr/>
          <a:lstStyle/>
          <a:p>
            <a:pPr defTabSz="931774">
              <a:defRPr/>
            </a:pPr>
            <a:fld id="{3753E7D5-D65F-4DCB-850F-F452CC12FD13}" type="slidenum">
              <a:rPr lang="en-US">
                <a:solidFill>
                  <a:prstClr val="black"/>
                </a:solidFill>
                <a:latin typeface="Calibri"/>
              </a:rPr>
              <a:pPr defTabSz="931774">
                <a:defRPr/>
              </a:pPr>
              <a:t>16</a:t>
            </a:fld>
            <a:endParaRPr lang="en-US">
              <a:solidFill>
                <a:prstClr val="black"/>
              </a:solidFill>
              <a:latin typeface="Calibri"/>
            </a:endParaRPr>
          </a:p>
        </p:txBody>
      </p:sp>
    </p:spTree>
    <p:extLst>
      <p:ext uri="{BB962C8B-B14F-4D97-AF65-F5344CB8AC3E}">
        <p14:creationId xmlns:p14="http://schemas.microsoft.com/office/powerpoint/2010/main" val="368297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3A19-42EB-3437-38C0-1BFCE0A3A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8E356-BA39-C876-0F64-5C7F067AA43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8867009-191F-593E-7033-2086DF63BE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7464F2-C419-6C79-0D25-A7AA692649FB}"/>
              </a:ext>
            </a:extLst>
          </p:cNvPr>
          <p:cNvSpPr>
            <a:spLocks noGrp="1"/>
          </p:cNvSpPr>
          <p:nvPr>
            <p:ph type="sldNum" sz="quarter" idx="10"/>
          </p:nvPr>
        </p:nvSpPr>
        <p:spPr/>
        <p:txBody>
          <a:bodyPr/>
          <a:lstStyle/>
          <a:p>
            <a:pPr defTabSz="931774">
              <a:defRPr/>
            </a:pPr>
            <a:fld id="{3753E7D5-D65F-4DCB-850F-F452CC12FD13}" type="slidenum">
              <a:rPr lang="en-US">
                <a:solidFill>
                  <a:prstClr val="black"/>
                </a:solidFill>
                <a:latin typeface="Calibri"/>
              </a:rPr>
              <a:pPr defTabSz="931774">
                <a:defRPr/>
              </a:pPr>
              <a:t>17</a:t>
            </a:fld>
            <a:endParaRPr lang="en-US">
              <a:solidFill>
                <a:prstClr val="black"/>
              </a:solidFill>
              <a:latin typeface="Calibri"/>
            </a:endParaRPr>
          </a:p>
        </p:txBody>
      </p:sp>
    </p:spTree>
    <p:extLst>
      <p:ext uri="{BB962C8B-B14F-4D97-AF65-F5344CB8AC3E}">
        <p14:creationId xmlns:p14="http://schemas.microsoft.com/office/powerpoint/2010/main" val="695512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E9F3-13A2-5C62-1F61-E45EF02B3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97680-6420-2059-FF54-0161DA8EA38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919229C-ADCB-43D4-A675-A10D21E662C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A750253-9BF8-B166-9F81-4C008DBD7251}"/>
              </a:ext>
            </a:extLst>
          </p:cNvPr>
          <p:cNvSpPr>
            <a:spLocks noGrp="1"/>
          </p:cNvSpPr>
          <p:nvPr>
            <p:ph type="sldNum" sz="quarter" idx="10"/>
          </p:nvPr>
        </p:nvSpPr>
        <p:spPr/>
        <p:txBody>
          <a:bodyPr/>
          <a:lstStyle/>
          <a:p>
            <a:fld id="{3753E7D5-D65F-4DCB-850F-F452CC12FD13}" type="slidenum">
              <a:rPr lang="en-US" smtClean="0"/>
              <a:t>18</a:t>
            </a:fld>
            <a:endParaRPr lang="en-US"/>
          </a:p>
        </p:txBody>
      </p:sp>
    </p:spTree>
    <p:extLst>
      <p:ext uri="{BB962C8B-B14F-4D97-AF65-F5344CB8AC3E}">
        <p14:creationId xmlns:p14="http://schemas.microsoft.com/office/powerpoint/2010/main" val="1122029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E9F3-13A2-5C62-1F61-E45EF02B3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97680-6420-2059-FF54-0161DA8EA38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919229C-ADCB-43D4-A675-A10D21E662C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A750253-9BF8-B166-9F81-4C008DBD7251}"/>
              </a:ext>
            </a:extLst>
          </p:cNvPr>
          <p:cNvSpPr>
            <a:spLocks noGrp="1"/>
          </p:cNvSpPr>
          <p:nvPr>
            <p:ph type="sldNum" sz="quarter" idx="10"/>
          </p:nvPr>
        </p:nvSpPr>
        <p:spPr/>
        <p:txBody>
          <a:bodyPr/>
          <a:lstStyle/>
          <a:p>
            <a:fld id="{3753E7D5-D65F-4DCB-850F-F452CC12FD13}" type="slidenum">
              <a:rPr lang="en-US" smtClean="0"/>
              <a:t>19</a:t>
            </a:fld>
            <a:endParaRPr lang="en-US"/>
          </a:p>
        </p:txBody>
      </p:sp>
    </p:spTree>
    <p:extLst>
      <p:ext uri="{BB962C8B-B14F-4D97-AF65-F5344CB8AC3E}">
        <p14:creationId xmlns:p14="http://schemas.microsoft.com/office/powerpoint/2010/main" val="356037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E9F3-13A2-5C62-1F61-E45EF02B3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97680-6420-2059-FF54-0161DA8EA38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919229C-ADCB-43D4-A675-A10D21E662C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A750253-9BF8-B166-9F81-4C008DBD7251}"/>
              </a:ext>
            </a:extLst>
          </p:cNvPr>
          <p:cNvSpPr>
            <a:spLocks noGrp="1"/>
          </p:cNvSpPr>
          <p:nvPr>
            <p:ph type="sldNum" sz="quarter" idx="10"/>
          </p:nvPr>
        </p:nvSpPr>
        <p:spPr/>
        <p:txBody>
          <a:bodyPr/>
          <a:lstStyle/>
          <a:p>
            <a:fld id="{3753E7D5-D65F-4DCB-850F-F452CC12FD13}" type="slidenum">
              <a:rPr lang="en-US" smtClean="0"/>
              <a:t>20</a:t>
            </a:fld>
            <a:endParaRPr lang="en-US"/>
          </a:p>
        </p:txBody>
      </p:sp>
    </p:spTree>
    <p:extLst>
      <p:ext uri="{BB962C8B-B14F-4D97-AF65-F5344CB8AC3E}">
        <p14:creationId xmlns:p14="http://schemas.microsoft.com/office/powerpoint/2010/main" val="116473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5CF3A6E-F01A-C968-3733-261E6A5232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2486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DF506-30FB-6AE5-7ECC-18584F382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5EFED-BB7F-2F2E-9A97-7BCB1B2D215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8A739A7-6133-7FAF-C0FF-8FBB6BEC96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8D9035-3BD4-04B2-CF65-8C1542A03369}"/>
              </a:ext>
            </a:extLst>
          </p:cNvPr>
          <p:cNvSpPr>
            <a:spLocks noGrp="1"/>
          </p:cNvSpPr>
          <p:nvPr>
            <p:ph type="sldNum" sz="quarter" idx="10"/>
          </p:nvPr>
        </p:nvSpPr>
        <p:spPr/>
        <p:txBody>
          <a:bodyPr/>
          <a:lstStyle/>
          <a:p>
            <a:pPr defTabSz="931774">
              <a:defRPr/>
            </a:pPr>
            <a:fld id="{3753E7D5-D65F-4DCB-850F-F452CC12FD13}" type="slidenum">
              <a:rPr lang="en-US">
                <a:solidFill>
                  <a:prstClr val="black"/>
                </a:solidFill>
                <a:latin typeface="Calibri"/>
              </a:rPr>
              <a:pPr defTabSz="931774">
                <a:defRPr/>
              </a:pPr>
              <a:t>21</a:t>
            </a:fld>
            <a:endParaRPr lang="en-US">
              <a:solidFill>
                <a:prstClr val="black"/>
              </a:solidFill>
              <a:latin typeface="Calibri"/>
            </a:endParaRPr>
          </a:p>
        </p:txBody>
      </p:sp>
    </p:spTree>
    <p:extLst>
      <p:ext uri="{BB962C8B-B14F-4D97-AF65-F5344CB8AC3E}">
        <p14:creationId xmlns:p14="http://schemas.microsoft.com/office/powerpoint/2010/main" val="16469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DF506-30FB-6AE5-7ECC-18584F382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5EFED-BB7F-2F2E-9A97-7BCB1B2D215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8A739A7-6133-7FAF-C0FF-8FBB6BEC96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8D9035-3BD4-04B2-CF65-8C1542A03369}"/>
              </a:ext>
            </a:extLst>
          </p:cNvPr>
          <p:cNvSpPr>
            <a:spLocks noGrp="1"/>
          </p:cNvSpPr>
          <p:nvPr>
            <p:ph type="sldNum" sz="quarter" idx="10"/>
          </p:nvPr>
        </p:nvSpPr>
        <p:spPr/>
        <p:txBody>
          <a:bodyPr/>
          <a:lstStyle/>
          <a:p>
            <a:pPr defTabSz="931774">
              <a:defRPr/>
            </a:pPr>
            <a:fld id="{3753E7D5-D65F-4DCB-850F-F452CC12FD13}" type="slidenum">
              <a:rPr lang="en-US">
                <a:solidFill>
                  <a:prstClr val="black"/>
                </a:solidFill>
                <a:latin typeface="Calibri"/>
              </a:rPr>
              <a:pPr defTabSz="931774">
                <a:defRPr/>
              </a:pPr>
              <a:t>22</a:t>
            </a:fld>
            <a:endParaRPr lang="en-US">
              <a:solidFill>
                <a:prstClr val="black"/>
              </a:solidFill>
              <a:latin typeface="Calibri"/>
            </a:endParaRPr>
          </a:p>
        </p:txBody>
      </p:sp>
    </p:spTree>
    <p:extLst>
      <p:ext uri="{BB962C8B-B14F-4D97-AF65-F5344CB8AC3E}">
        <p14:creationId xmlns:p14="http://schemas.microsoft.com/office/powerpoint/2010/main" val="4043088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3E7D5-D65F-4DCB-850F-F452CC12FD13}" type="slidenum">
              <a:rPr lang="en-US" smtClean="0"/>
              <a:t>23</a:t>
            </a:fld>
            <a:endParaRPr lang="en-US"/>
          </a:p>
        </p:txBody>
      </p:sp>
    </p:spTree>
    <p:extLst>
      <p:ext uri="{BB962C8B-B14F-4D97-AF65-F5344CB8AC3E}">
        <p14:creationId xmlns:p14="http://schemas.microsoft.com/office/powerpoint/2010/main" val="288628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3E7D5-D65F-4DCB-850F-F452CC12FD13}" type="slidenum">
              <a:rPr lang="en-US" smtClean="0"/>
              <a:t>24</a:t>
            </a:fld>
            <a:endParaRPr lang="en-US"/>
          </a:p>
        </p:txBody>
      </p:sp>
    </p:spTree>
    <p:extLst>
      <p:ext uri="{BB962C8B-B14F-4D97-AF65-F5344CB8AC3E}">
        <p14:creationId xmlns:p14="http://schemas.microsoft.com/office/powerpoint/2010/main" val="729184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B415-3F79-705E-6FE4-9DFA0FCFF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637AE-CC51-C862-923B-C0AE364CDEB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CDD1C34-C8A1-34E0-C67C-114A7C467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47A720-8D08-30AA-CD72-343582CC996F}"/>
              </a:ext>
            </a:extLst>
          </p:cNvPr>
          <p:cNvSpPr>
            <a:spLocks noGrp="1"/>
          </p:cNvSpPr>
          <p:nvPr>
            <p:ph type="sldNum" sz="quarter" idx="10"/>
          </p:nvPr>
        </p:nvSpPr>
        <p:spPr/>
        <p:txBody>
          <a:bodyPr/>
          <a:lstStyle/>
          <a:p>
            <a:fld id="{3753E7D5-D65F-4DCB-850F-F452CC12FD13}" type="slidenum">
              <a:rPr lang="en-US" smtClean="0"/>
              <a:t>25</a:t>
            </a:fld>
            <a:endParaRPr lang="en-US"/>
          </a:p>
        </p:txBody>
      </p:sp>
    </p:spTree>
    <p:extLst>
      <p:ext uri="{BB962C8B-B14F-4D97-AF65-F5344CB8AC3E}">
        <p14:creationId xmlns:p14="http://schemas.microsoft.com/office/powerpoint/2010/main" val="3605860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5BDE3-5FB5-73C2-7814-DE979E2C7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B7FFF-6848-3DB8-C210-BAB8EAD0DD6D}"/>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0C15648-F74F-572E-9C87-7328CB76E5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2FB3DD-FC5F-27A8-3262-6E9E08437A28}"/>
              </a:ext>
            </a:extLst>
          </p:cNvPr>
          <p:cNvSpPr>
            <a:spLocks noGrp="1"/>
          </p:cNvSpPr>
          <p:nvPr>
            <p:ph type="sldNum" sz="quarter" idx="10"/>
          </p:nvPr>
        </p:nvSpPr>
        <p:spPr/>
        <p:txBody>
          <a:bodyPr/>
          <a:lstStyle/>
          <a:p>
            <a:fld id="{3753E7D5-D65F-4DCB-850F-F452CC12FD13}" type="slidenum">
              <a:rPr lang="en-US" smtClean="0"/>
              <a:t>26</a:t>
            </a:fld>
            <a:endParaRPr lang="en-US"/>
          </a:p>
        </p:txBody>
      </p:sp>
    </p:spTree>
    <p:extLst>
      <p:ext uri="{BB962C8B-B14F-4D97-AF65-F5344CB8AC3E}">
        <p14:creationId xmlns:p14="http://schemas.microsoft.com/office/powerpoint/2010/main" val="812941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3E7D5-D65F-4DCB-850F-F452CC12FD13}" type="slidenum">
              <a:rPr lang="en-US" smtClean="0"/>
              <a:t>27</a:t>
            </a:fld>
            <a:endParaRPr lang="en-US"/>
          </a:p>
        </p:txBody>
      </p:sp>
    </p:spTree>
    <p:extLst>
      <p:ext uri="{BB962C8B-B14F-4D97-AF65-F5344CB8AC3E}">
        <p14:creationId xmlns:p14="http://schemas.microsoft.com/office/powerpoint/2010/main" val="2078021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FCFF3-FD52-BBF0-7438-FFBE84E06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33E06-EDBE-F7F7-68BF-2E46A100659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8424B6D-F562-0B0F-41CD-7EFAF9919D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130994-336B-E05E-18D8-E3AD741C7BF2}"/>
              </a:ext>
            </a:extLst>
          </p:cNvPr>
          <p:cNvSpPr>
            <a:spLocks noGrp="1"/>
          </p:cNvSpPr>
          <p:nvPr>
            <p:ph type="sldNum" sz="quarter" idx="10"/>
          </p:nvPr>
        </p:nvSpPr>
        <p:spPr/>
        <p:txBody>
          <a:bodyPr/>
          <a:lstStyle/>
          <a:p>
            <a:fld id="{3753E7D5-D65F-4DCB-850F-F452CC12FD13}" type="slidenum">
              <a:rPr lang="en-US" smtClean="0"/>
              <a:t>28</a:t>
            </a:fld>
            <a:endParaRPr lang="en-US"/>
          </a:p>
        </p:txBody>
      </p:sp>
    </p:spTree>
    <p:extLst>
      <p:ext uri="{BB962C8B-B14F-4D97-AF65-F5344CB8AC3E}">
        <p14:creationId xmlns:p14="http://schemas.microsoft.com/office/powerpoint/2010/main" val="281322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3E7D5-D65F-4DCB-850F-F452CC12FD13}" type="slidenum">
              <a:rPr lang="en-US" smtClean="0"/>
              <a:t>29</a:t>
            </a:fld>
            <a:endParaRPr lang="en-US"/>
          </a:p>
        </p:txBody>
      </p:sp>
    </p:spTree>
    <p:extLst>
      <p:ext uri="{BB962C8B-B14F-4D97-AF65-F5344CB8AC3E}">
        <p14:creationId xmlns:p14="http://schemas.microsoft.com/office/powerpoint/2010/main" val="170819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872A-A653-4430-53BD-2C99E7E53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E3A90-1D9B-20A9-78BC-AFF8FDA9435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F6E8070-86A1-26A8-1263-7C8601EBB7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2C41D3-F196-BB3B-C908-0273AD8970AD}"/>
              </a:ext>
            </a:extLst>
          </p:cNvPr>
          <p:cNvSpPr>
            <a:spLocks noGrp="1"/>
          </p:cNvSpPr>
          <p:nvPr>
            <p:ph type="sldNum" sz="quarter" idx="10"/>
          </p:nvPr>
        </p:nvSpPr>
        <p:spPr/>
        <p:txBody>
          <a:bodyPr/>
          <a:lstStyle/>
          <a:p>
            <a:fld id="{3753E7D5-D65F-4DCB-850F-F452CC12FD13}" type="slidenum">
              <a:rPr lang="en-US" smtClean="0"/>
              <a:t>30</a:t>
            </a:fld>
            <a:endParaRPr lang="en-US"/>
          </a:p>
        </p:txBody>
      </p:sp>
    </p:spTree>
    <p:extLst>
      <p:ext uri="{BB962C8B-B14F-4D97-AF65-F5344CB8AC3E}">
        <p14:creationId xmlns:p14="http://schemas.microsoft.com/office/powerpoint/2010/main" val="361319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30147-D9EF-E879-905C-3CA3ED54D563}"/>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EF0B959C-E6E4-B69D-C43C-F8C3D240867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0408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3E7D5-D65F-4DCB-850F-F452CC12FD13}" type="slidenum">
              <a:rPr lang="en-US" smtClean="0"/>
              <a:t>31</a:t>
            </a:fld>
            <a:endParaRPr lang="en-US"/>
          </a:p>
        </p:txBody>
      </p:sp>
    </p:spTree>
    <p:extLst>
      <p:ext uri="{BB962C8B-B14F-4D97-AF65-F5344CB8AC3E}">
        <p14:creationId xmlns:p14="http://schemas.microsoft.com/office/powerpoint/2010/main" val="313531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753E7D5-D65F-4DCB-850F-F452CC12FD13}" type="slidenum">
              <a:rPr lang="en-US">
                <a:solidFill>
                  <a:prstClr val="black"/>
                </a:solidFill>
                <a:latin typeface="Calibri"/>
              </a:rPr>
              <a:pPr defTabSz="931774">
                <a:defRPr/>
              </a:pPr>
              <a:t>5</a:t>
            </a:fld>
            <a:endParaRPr lang="en-US">
              <a:solidFill>
                <a:prstClr val="black"/>
              </a:solidFill>
              <a:latin typeface="Calibri"/>
            </a:endParaRPr>
          </a:p>
        </p:txBody>
      </p:sp>
    </p:spTree>
    <p:extLst>
      <p:ext uri="{BB962C8B-B14F-4D97-AF65-F5344CB8AC3E}">
        <p14:creationId xmlns:p14="http://schemas.microsoft.com/office/powerpoint/2010/main" val="14059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733E2-2F92-AF9D-B573-F18199B3F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7D1B4-4568-22CF-3253-5382D01B2A1F}"/>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CDABD86-935C-0021-79C8-4FE607631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7350B7-1631-13D5-B5B6-514D6099AEEB}"/>
              </a:ext>
            </a:extLst>
          </p:cNvPr>
          <p:cNvSpPr>
            <a:spLocks noGrp="1"/>
          </p:cNvSpPr>
          <p:nvPr>
            <p:ph type="sldNum" sz="quarter" idx="10"/>
          </p:nvPr>
        </p:nvSpPr>
        <p:spPr/>
        <p:txBody>
          <a:bodyPr/>
          <a:lstStyle/>
          <a:p>
            <a:pPr defTabSz="931774">
              <a:defRPr/>
            </a:pPr>
            <a:fld id="{3753E7D5-D65F-4DCB-850F-F452CC12FD13}" type="slidenum">
              <a:rPr lang="en-US">
                <a:solidFill>
                  <a:prstClr val="black"/>
                </a:solidFill>
                <a:latin typeface="Calibri"/>
              </a:rPr>
              <a:pPr defTabSz="931774">
                <a:defRPr/>
              </a:pPr>
              <a:t>6</a:t>
            </a:fld>
            <a:endParaRPr lang="en-US">
              <a:solidFill>
                <a:prstClr val="black"/>
              </a:solidFill>
              <a:latin typeface="Calibri"/>
            </a:endParaRPr>
          </a:p>
        </p:txBody>
      </p:sp>
    </p:spTree>
    <p:extLst>
      <p:ext uri="{BB962C8B-B14F-4D97-AF65-F5344CB8AC3E}">
        <p14:creationId xmlns:p14="http://schemas.microsoft.com/office/powerpoint/2010/main" val="169625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6EB1-19BE-4122-9F8A-F528D8A47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3BD83-DA69-D16D-6430-2F4D2348361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37827222-181F-7929-F3CB-9707A04CC5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D489D3-4468-E9E9-1652-B94D581BCBC3}"/>
              </a:ext>
            </a:extLst>
          </p:cNvPr>
          <p:cNvSpPr>
            <a:spLocks noGrp="1"/>
          </p:cNvSpPr>
          <p:nvPr>
            <p:ph type="sldNum" sz="quarter" idx="10"/>
          </p:nvPr>
        </p:nvSpPr>
        <p:spPr/>
        <p:txBody>
          <a:bodyPr/>
          <a:lstStyle/>
          <a:p>
            <a:pPr defTabSz="931774">
              <a:defRPr/>
            </a:pPr>
            <a:fld id="{3753E7D5-D65F-4DCB-850F-F452CC12FD13}" type="slidenum">
              <a:rPr lang="en-US">
                <a:solidFill>
                  <a:prstClr val="black"/>
                </a:solidFill>
                <a:latin typeface="Calibri"/>
              </a:rPr>
              <a:pPr defTabSz="931774">
                <a:defRPr/>
              </a:pPr>
              <a:t>7</a:t>
            </a:fld>
            <a:endParaRPr lang="en-US">
              <a:solidFill>
                <a:prstClr val="black"/>
              </a:solidFill>
              <a:latin typeface="Calibri"/>
            </a:endParaRPr>
          </a:p>
        </p:txBody>
      </p:sp>
    </p:spTree>
    <p:extLst>
      <p:ext uri="{BB962C8B-B14F-4D97-AF65-F5344CB8AC3E}">
        <p14:creationId xmlns:p14="http://schemas.microsoft.com/office/powerpoint/2010/main" val="349428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03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1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E9F3-13A2-5C62-1F61-E45EF02B3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97680-6420-2059-FF54-0161DA8EA38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919229C-ADCB-43D4-A675-A10D21E662C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EA750253-9BF8-B166-9F81-4C008DBD7251}"/>
              </a:ext>
            </a:extLst>
          </p:cNvPr>
          <p:cNvSpPr>
            <a:spLocks noGrp="1"/>
          </p:cNvSpPr>
          <p:nvPr>
            <p:ph type="sldNum" sz="quarter" idx="10"/>
          </p:nvPr>
        </p:nvSpPr>
        <p:spPr/>
        <p:txBody>
          <a:bodyPr/>
          <a:lstStyle/>
          <a:p>
            <a:fld id="{3753E7D5-D65F-4DCB-850F-F452CC12FD13}" type="slidenum">
              <a:rPr lang="en-US" smtClean="0"/>
              <a:t>10</a:t>
            </a:fld>
            <a:endParaRPr lang="en-US"/>
          </a:p>
        </p:txBody>
      </p:sp>
    </p:spTree>
    <p:extLst>
      <p:ext uri="{BB962C8B-B14F-4D97-AF65-F5344CB8AC3E}">
        <p14:creationId xmlns:p14="http://schemas.microsoft.com/office/powerpoint/2010/main" val="149156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797084-80F0-4C75-A41B-0B8C82145DA0}"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341258880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797084-80F0-4C75-A41B-0B8C82145DA0}"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246301711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797084-80F0-4C75-A41B-0B8C82145DA0}"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230664763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797084-80F0-4C75-A41B-0B8C82145DA0}"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271511090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797084-80F0-4C75-A41B-0B8C82145DA0}"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83367555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797084-80F0-4C75-A41B-0B8C82145DA0}"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226167303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797084-80F0-4C75-A41B-0B8C82145DA0}"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15017690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797084-80F0-4C75-A41B-0B8C82145DA0}"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361652434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97084-80F0-4C75-A41B-0B8C82145DA0}"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392794673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797084-80F0-4C75-A41B-0B8C82145DA0}"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298494137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797084-80F0-4C75-A41B-0B8C82145DA0}"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3EDA8-827D-4D81-9069-CCA896D65110}" type="slidenum">
              <a:rPr lang="en-US" smtClean="0"/>
              <a:t>‹#›</a:t>
            </a:fld>
            <a:endParaRPr lang="en-US"/>
          </a:p>
        </p:txBody>
      </p:sp>
    </p:spTree>
    <p:extLst>
      <p:ext uri="{BB962C8B-B14F-4D97-AF65-F5344CB8AC3E}">
        <p14:creationId xmlns:p14="http://schemas.microsoft.com/office/powerpoint/2010/main" val="274212528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extLst>
              <a:ext uri="{BEBA8EAE-BF5A-486C-A8C5-ECC9F3942E4B}">
                <a14:imgProps xmlns:a14="http://schemas.microsoft.com/office/drawing/2010/main">
                  <a14:imgLayer r:embed="rId14">
                    <a14:imgEffect>
                      <a14:saturation sat="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97084-80F0-4C75-A41B-0B8C82145DA0}" type="datetimeFigureOut">
              <a:rPr lang="en-US" smtClean="0"/>
              <a:t>5/22/2024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3EDA8-827D-4D81-9069-CCA896D65110}" type="slidenum">
              <a:rPr lang="en-US" smtClean="0"/>
              <a:t>‹#›</a:t>
            </a:fld>
            <a:endParaRPr lang="en-US"/>
          </a:p>
        </p:txBody>
      </p:sp>
    </p:spTree>
    <p:extLst>
      <p:ext uri="{BB962C8B-B14F-4D97-AF65-F5344CB8AC3E}">
        <p14:creationId xmlns:p14="http://schemas.microsoft.com/office/powerpoint/2010/main" val="14157369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Dennis.todey@ars.usda.gov" TargetMode="External"/><Relationship Id="rId13" Type="http://schemas.openxmlformats.org/officeDocument/2006/relationships/hyperlink" Target="mailto:bmmason2@wisc.edu" TargetMode="External"/><Relationship Id="rId3" Type="http://schemas.openxmlformats.org/officeDocument/2006/relationships/image" Target="../media/image3.png"/><Relationship Id="rId7" Type="http://schemas.openxmlformats.org/officeDocument/2006/relationships/hyperlink" Target="mailto:kristin.foehringer@usda.gov" TargetMode="External"/><Relationship Id="rId12" Type="http://schemas.openxmlformats.org/officeDocument/2006/relationships/hyperlink" Target="mailto:Joshua.bendorf@usda.gov"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sjvavrus@wisc.edu" TargetMode="External"/><Relationship Id="rId11" Type="http://schemas.openxmlformats.org/officeDocument/2006/relationships/image" Target="../media/image6.PNG"/><Relationship Id="rId5" Type="http://schemas.openxmlformats.org/officeDocument/2006/relationships/hyperlink" Target="mailto:Natasha.paris@wisc.edu" TargetMode="External"/><Relationship Id="rId10"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isconet.wisc.ed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isconet.wisc.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agindrought.unl.edu/Other.aspx"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droughtmonitor.unl.ed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droughtmonitor.unl.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droughtmonitor.unl.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hprcc.unl.edu/maps.php?map=ACISClimateMa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hyperlink" Target="https://hprcc.unl.edu/maps.php?map=ACISClimateMap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isconet.wisc.ed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wisconet.wisc.ed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1.xml"/><Relationship Id="rId10"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hyperlink" Target="https://mrcc.purdue.edu/" TargetMode="External"/><Relationship Id="rId7" Type="http://schemas.openxmlformats.org/officeDocument/2006/relationships/hyperlink" Target="https://agweather.cals.wisc.edu/vdifn"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mygeohub.org/groups/u2u/purdue_gdd"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s://agindrought.unl.edu/Other.aspx"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agindrought.unl.edu/Other.aspx"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drought.gov/states/wisconsin#additional-maps" TargetMode="External"/><Relationship Id="rId4" Type="http://schemas.openxmlformats.org/officeDocument/2006/relationships/hyperlink" Target="https://www.wpc.ncep.noaa.gov/qpf/p168i.gi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cpc.ncep.noaa.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cpc.ncep.noa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ww.cpc.ncep.noaa.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ipcm.wisc.edu/downloads/guide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badgercropdoc.com/2024/05/16/wisconsin-winter-wheat-disease-update-may-16-2024/" TargetMode="External"/><Relationship Id="rId5" Type="http://schemas.openxmlformats.org/officeDocument/2006/relationships/hyperlink" Target="https://www.bicklab.com/pestalert" TargetMode="External"/><Relationship Id="rId4" Type="http://schemas.openxmlformats.org/officeDocument/2006/relationships/hyperlink" Target="http://www.manureadvisorysystem.wi.gov/runoffrisk/inde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orms.gle/xyzC9A5ppgAo2NoE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Joshua.Bendorf@usd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ater.weather.gov/precip/"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ocorahs.org/Content.aspx?page=application"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hyperlink" Target="mailto:Joshua.bendorf@usda.gov" TargetMode="External"/><Relationship Id="rId3" Type="http://schemas.openxmlformats.org/officeDocument/2006/relationships/image" Target="../media/image41.jpg"/><Relationship Id="rId7" Type="http://schemas.openxmlformats.org/officeDocument/2006/relationships/hyperlink" Target="mailto:Dennis.todey@ars.usda.gov"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kristin.foehringer@usda.gov" TargetMode="External"/><Relationship Id="rId5" Type="http://schemas.openxmlformats.org/officeDocument/2006/relationships/hyperlink" Target="mailto:sjvavrus@wisc.edu" TargetMode="External"/><Relationship Id="rId4" Type="http://schemas.openxmlformats.org/officeDocument/2006/relationships/hyperlink" Target="mailto:Natasha.paris@wisc.edu" TargetMode="External"/><Relationship Id="rId9" Type="http://schemas.openxmlformats.org/officeDocument/2006/relationships/hyperlink" Target="mailto:bmmason2@wisc.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ater.weather.gov/preci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hprcc.unl.edu/maps.php?map=ACISClimateMap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hprcc.unl.edu/maps.php?map=ACISClimateMap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hprcc.unl.edu/maps.php?map=ACISClimateMap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eather.msfc.nasa.gov/sport/case_studies/lis_CONUS.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drought.gov/states/wisconsi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pc.ncep.noaa.gov/products/Soilmst_Monitoring/US/Soilmst/Soilmst.s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1236"/>
            <a:ext cx="12192000" cy="2652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1695" y="473616"/>
            <a:ext cx="2613455" cy="45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ctrTitle"/>
          </p:nvPr>
        </p:nvSpPr>
        <p:spPr>
          <a:xfrm>
            <a:off x="1676400" y="2156724"/>
            <a:ext cx="8686800" cy="1927225"/>
          </a:xfrm>
        </p:spPr>
        <p:txBody>
          <a:bodyPr>
            <a:normAutofit/>
          </a:bodyPr>
          <a:lstStyle/>
          <a:p>
            <a:pPr algn="r"/>
            <a:r>
              <a:rPr lang="en-US" sz="4800" dirty="0">
                <a:solidFill>
                  <a:schemeClr val="bg1"/>
                </a:solidFill>
              </a:rPr>
              <a:t>Wisconsin Ag Climate Outlook</a:t>
            </a:r>
            <a:r>
              <a:rPr lang="en-US" sz="4800" i="1" dirty="0">
                <a:solidFill>
                  <a:schemeClr val="bg1"/>
                </a:solidFill>
              </a:rPr>
              <a:t> </a:t>
            </a:r>
            <a:br>
              <a:rPr lang="en-US" sz="3100" i="1" dirty="0">
                <a:solidFill>
                  <a:schemeClr val="bg1"/>
                </a:solidFill>
              </a:rPr>
            </a:br>
            <a:r>
              <a:rPr lang="en-US" sz="2000" i="1" dirty="0">
                <a:solidFill>
                  <a:srgbClr val="FF0000"/>
                </a:solidFill>
              </a:rPr>
              <a:t>Week of May 20, 2024</a:t>
            </a:r>
            <a:endParaRPr lang="en-US" sz="3100" i="1" dirty="0">
              <a:solidFill>
                <a:srgbClr val="FF0000"/>
              </a:solidFill>
            </a:endParaRPr>
          </a:p>
        </p:txBody>
      </p:sp>
      <p:sp>
        <p:nvSpPr>
          <p:cNvPr id="10" name="Subtitle 2"/>
          <p:cNvSpPr txBox="1">
            <a:spLocks/>
          </p:cNvSpPr>
          <p:nvPr/>
        </p:nvSpPr>
        <p:spPr>
          <a:xfrm>
            <a:off x="288195" y="4266396"/>
            <a:ext cx="2552700" cy="9147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400" b="1" dirty="0">
                <a:solidFill>
                  <a:schemeClr val="tx1"/>
                </a:solidFill>
                <a:latin typeface="Calibri"/>
              </a:rPr>
              <a:t>Natasha Paris</a:t>
            </a:r>
          </a:p>
          <a:p>
            <a:pPr algn="l">
              <a:defRPr/>
            </a:pPr>
            <a:r>
              <a:rPr lang="en-US" sz="1200" dirty="0">
                <a:solidFill>
                  <a:schemeClr val="tx1"/>
                </a:solidFill>
                <a:latin typeface="Calibri"/>
              </a:rPr>
              <a:t>Crops Educator – Adams, Green Lake, Marquette, Waushara Cos.</a:t>
            </a:r>
          </a:p>
          <a:p>
            <a:pPr algn="l">
              <a:defRPr/>
            </a:pPr>
            <a:r>
              <a:rPr lang="en-US" sz="1200" dirty="0">
                <a:solidFill>
                  <a:schemeClr val="tx1"/>
                </a:solidFill>
                <a:latin typeface="Calibri"/>
                <a:hlinkClick r:id="rId5"/>
              </a:rPr>
              <a:t>natasha.paris@wisc.edu</a:t>
            </a:r>
            <a:r>
              <a:rPr lang="en-US" sz="1200" dirty="0">
                <a:solidFill>
                  <a:schemeClr val="tx1"/>
                </a:solidFill>
                <a:latin typeface="Calibri"/>
              </a:rPr>
              <a:t> </a:t>
            </a:r>
          </a:p>
        </p:txBody>
      </p:sp>
      <p:sp>
        <p:nvSpPr>
          <p:cNvPr id="6" name="Subtitle 2">
            <a:extLst>
              <a:ext uri="{FF2B5EF4-FFF2-40B4-BE49-F238E27FC236}">
                <a16:creationId xmlns:a16="http://schemas.microsoft.com/office/drawing/2014/main" id="{522AD2A9-F6C7-D041-BF6D-74D9C0293868}"/>
              </a:ext>
            </a:extLst>
          </p:cNvPr>
          <p:cNvSpPr txBox="1">
            <a:spLocks/>
          </p:cNvSpPr>
          <p:nvPr/>
        </p:nvSpPr>
        <p:spPr>
          <a:xfrm>
            <a:off x="5943600" y="5638535"/>
            <a:ext cx="2438400" cy="7458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400" b="1" dirty="0">
                <a:solidFill>
                  <a:schemeClr val="tx1"/>
                </a:solidFill>
                <a:latin typeface="Calibri"/>
              </a:rPr>
              <a:t>Steve Vavrus</a:t>
            </a:r>
          </a:p>
          <a:p>
            <a:pPr algn="l">
              <a:defRPr/>
            </a:pPr>
            <a:r>
              <a:rPr lang="en-US" sz="1200" dirty="0">
                <a:solidFill>
                  <a:schemeClr val="tx1"/>
                </a:solidFill>
                <a:latin typeface="Calibri"/>
              </a:rPr>
              <a:t>State Climatologist of Wisconsin</a:t>
            </a:r>
          </a:p>
          <a:p>
            <a:pPr algn="l">
              <a:defRPr/>
            </a:pPr>
            <a:r>
              <a:rPr lang="en-US" sz="1200" dirty="0">
                <a:solidFill>
                  <a:schemeClr val="tx1"/>
                </a:solidFill>
                <a:latin typeface="Calibri"/>
                <a:hlinkClick r:id="rId6"/>
              </a:rPr>
              <a:t>sjvavrus@wisc.edu</a:t>
            </a:r>
            <a:r>
              <a:rPr lang="en-US" sz="1200" dirty="0">
                <a:solidFill>
                  <a:schemeClr val="tx1"/>
                </a:solidFill>
                <a:latin typeface="Calibri"/>
              </a:rPr>
              <a:t> </a:t>
            </a:r>
          </a:p>
        </p:txBody>
      </p:sp>
      <p:sp>
        <p:nvSpPr>
          <p:cNvPr id="7" name="Subtitle 2">
            <a:extLst>
              <a:ext uri="{FF2B5EF4-FFF2-40B4-BE49-F238E27FC236}">
                <a16:creationId xmlns:a16="http://schemas.microsoft.com/office/drawing/2014/main" id="{C8A5C82D-39C6-4BDB-B66B-C85258A92073}"/>
              </a:ext>
            </a:extLst>
          </p:cNvPr>
          <p:cNvSpPr txBox="1">
            <a:spLocks/>
          </p:cNvSpPr>
          <p:nvPr/>
        </p:nvSpPr>
        <p:spPr>
          <a:xfrm>
            <a:off x="3867150" y="4266396"/>
            <a:ext cx="2628900" cy="8982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400" b="1" dirty="0">
                <a:solidFill>
                  <a:schemeClr val="tx1"/>
                </a:solidFill>
                <a:latin typeface="Calibri"/>
              </a:rPr>
              <a:t>Kristin Foehringer</a:t>
            </a:r>
          </a:p>
          <a:p>
            <a:pPr algn="l">
              <a:defRPr/>
            </a:pPr>
            <a:r>
              <a:rPr lang="en-US" sz="1200" dirty="0">
                <a:solidFill>
                  <a:schemeClr val="tx1"/>
                </a:solidFill>
                <a:latin typeface="Calibri"/>
              </a:rPr>
              <a:t>NRCS State Working Lands Climate Smart Specialist</a:t>
            </a:r>
          </a:p>
          <a:p>
            <a:pPr algn="l">
              <a:defRPr/>
            </a:pPr>
            <a:r>
              <a:rPr lang="en-US" sz="1200" dirty="0">
                <a:solidFill>
                  <a:schemeClr val="tx1"/>
                </a:solidFill>
                <a:latin typeface="Calibri"/>
                <a:hlinkClick r:id="rId7"/>
              </a:rPr>
              <a:t>kristin.foehringer@usda.gov</a:t>
            </a:r>
            <a:r>
              <a:rPr lang="en-US" sz="1200" dirty="0">
                <a:solidFill>
                  <a:schemeClr val="tx1"/>
                </a:solidFill>
                <a:latin typeface="Calibri"/>
              </a:rPr>
              <a:t> </a:t>
            </a:r>
          </a:p>
          <a:p>
            <a:pPr algn="l">
              <a:defRPr/>
            </a:pPr>
            <a:r>
              <a:rPr lang="en-US" sz="1250" dirty="0">
                <a:solidFill>
                  <a:schemeClr val="tx1"/>
                </a:solidFill>
                <a:latin typeface="Calibri"/>
              </a:rPr>
              <a:t> </a:t>
            </a:r>
          </a:p>
        </p:txBody>
      </p:sp>
      <p:sp>
        <p:nvSpPr>
          <p:cNvPr id="2" name="Subtitle 2">
            <a:extLst>
              <a:ext uri="{FF2B5EF4-FFF2-40B4-BE49-F238E27FC236}">
                <a16:creationId xmlns:a16="http://schemas.microsoft.com/office/drawing/2014/main" id="{F82BBB33-37E3-0F98-C73C-75C0332E3336}"/>
              </a:ext>
            </a:extLst>
          </p:cNvPr>
          <p:cNvSpPr txBox="1">
            <a:spLocks/>
          </p:cNvSpPr>
          <p:nvPr/>
        </p:nvSpPr>
        <p:spPr>
          <a:xfrm>
            <a:off x="7885953" y="4266396"/>
            <a:ext cx="2286747" cy="7458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400" b="1" dirty="0">
                <a:solidFill>
                  <a:schemeClr val="tx1"/>
                </a:solidFill>
                <a:latin typeface="Calibri"/>
              </a:rPr>
              <a:t>Dennis Todey</a:t>
            </a:r>
          </a:p>
          <a:p>
            <a:pPr algn="l">
              <a:defRPr/>
            </a:pPr>
            <a:r>
              <a:rPr lang="en-US" sz="1200" dirty="0">
                <a:solidFill>
                  <a:schemeClr val="tx1"/>
                </a:solidFill>
                <a:latin typeface="Calibri"/>
              </a:rPr>
              <a:t>Director, Midwest Climate Hub </a:t>
            </a:r>
          </a:p>
          <a:p>
            <a:pPr algn="l">
              <a:defRPr/>
            </a:pPr>
            <a:r>
              <a:rPr lang="en-US" sz="1200" dirty="0">
                <a:solidFill>
                  <a:schemeClr val="tx1"/>
                </a:solidFill>
                <a:latin typeface="Calibri"/>
                <a:hlinkClick r:id="rId8"/>
              </a:rPr>
              <a:t>dennis.todey@usda.gov</a:t>
            </a:r>
            <a:endParaRPr lang="en-US" sz="1200" dirty="0">
              <a:solidFill>
                <a:schemeClr val="tx1"/>
              </a:solidFill>
              <a:latin typeface="Calibri"/>
            </a:endParaRPr>
          </a:p>
          <a:p>
            <a:pPr algn="l">
              <a:defRPr/>
            </a:pPr>
            <a:r>
              <a:rPr lang="en-US" sz="1250" dirty="0">
                <a:solidFill>
                  <a:schemeClr val="tx1"/>
                </a:solidFill>
                <a:latin typeface="Calibri"/>
              </a:rPr>
              <a:t> </a:t>
            </a:r>
          </a:p>
        </p:txBody>
      </p:sp>
      <p:pic>
        <p:nvPicPr>
          <p:cNvPr id="4" name="Picture 3" descr="A blue and green logo&#10;&#10;Description automatically generated">
            <a:extLst>
              <a:ext uri="{FF2B5EF4-FFF2-40B4-BE49-F238E27FC236}">
                <a16:creationId xmlns:a16="http://schemas.microsoft.com/office/drawing/2014/main" id="{0C092952-1684-1D28-D15F-D6059DE918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1400" y="382176"/>
            <a:ext cx="1600200" cy="640080"/>
          </a:xfrm>
          <a:prstGeom prst="rect">
            <a:avLst/>
          </a:prstGeom>
        </p:spPr>
      </p:pic>
      <p:pic>
        <p:nvPicPr>
          <p:cNvPr id="8" name="Picture 7" descr="A close up of a logo&#10;&#10;Description automatically generated">
            <a:extLst>
              <a:ext uri="{FF2B5EF4-FFF2-40B4-BE49-F238E27FC236}">
                <a16:creationId xmlns:a16="http://schemas.microsoft.com/office/drawing/2014/main" id="{55E83679-ACF8-6B50-1850-2FEEE2B56C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53600" y="382176"/>
            <a:ext cx="2091690" cy="640080"/>
          </a:xfrm>
          <a:prstGeom prst="rect">
            <a:avLst/>
          </a:prstGeom>
        </p:spPr>
      </p:pic>
      <p:pic>
        <p:nvPicPr>
          <p:cNvPr id="12" name="Picture 11" descr="A close-up of a logo&#10;&#10;Description automatically generated">
            <a:extLst>
              <a:ext uri="{FF2B5EF4-FFF2-40B4-BE49-F238E27FC236}">
                <a16:creationId xmlns:a16="http://schemas.microsoft.com/office/drawing/2014/main" id="{99917B66-9587-E5DB-D7B2-59947E89A9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90967" y="473616"/>
            <a:ext cx="3334215" cy="457200"/>
          </a:xfrm>
          <a:prstGeom prst="rect">
            <a:avLst/>
          </a:prstGeom>
        </p:spPr>
      </p:pic>
      <p:sp>
        <p:nvSpPr>
          <p:cNvPr id="13" name="Subtitle 2">
            <a:extLst>
              <a:ext uri="{FF2B5EF4-FFF2-40B4-BE49-F238E27FC236}">
                <a16:creationId xmlns:a16="http://schemas.microsoft.com/office/drawing/2014/main" id="{CFC318C2-C71C-E429-6AFC-0FBC10E4A942}"/>
              </a:ext>
            </a:extLst>
          </p:cNvPr>
          <p:cNvSpPr txBox="1">
            <a:spLocks/>
          </p:cNvSpPr>
          <p:nvPr/>
        </p:nvSpPr>
        <p:spPr>
          <a:xfrm>
            <a:off x="1905000" y="5642782"/>
            <a:ext cx="2876550" cy="8982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400" b="1" dirty="0">
                <a:solidFill>
                  <a:schemeClr val="tx1"/>
                </a:solidFill>
                <a:latin typeface="Calibri"/>
              </a:rPr>
              <a:t>Josh Bendorf</a:t>
            </a:r>
          </a:p>
          <a:p>
            <a:pPr algn="l">
              <a:defRPr/>
            </a:pPr>
            <a:r>
              <a:rPr lang="en-US" sz="1200" dirty="0">
                <a:solidFill>
                  <a:schemeClr val="tx1"/>
                </a:solidFill>
                <a:latin typeface="Calibri"/>
              </a:rPr>
              <a:t>Ag Climatologist Fellow, Midwest Climate Hub </a:t>
            </a:r>
          </a:p>
          <a:p>
            <a:pPr algn="l">
              <a:defRPr/>
            </a:pPr>
            <a:r>
              <a:rPr lang="en-US" sz="1200" dirty="0">
                <a:solidFill>
                  <a:schemeClr val="tx1"/>
                </a:solidFill>
                <a:latin typeface="Calibri"/>
                <a:hlinkClick r:id="rId12"/>
              </a:rPr>
              <a:t>joshua.bendorf@usda.gov</a:t>
            </a:r>
            <a:r>
              <a:rPr lang="en-US" sz="1200" dirty="0">
                <a:solidFill>
                  <a:schemeClr val="tx1"/>
                </a:solidFill>
                <a:latin typeface="Calibri"/>
              </a:rPr>
              <a:t> </a:t>
            </a:r>
          </a:p>
          <a:p>
            <a:pPr algn="l">
              <a:defRPr/>
            </a:pPr>
            <a:r>
              <a:rPr lang="en-US" sz="1250" dirty="0">
                <a:solidFill>
                  <a:schemeClr val="tx1"/>
                </a:solidFill>
                <a:latin typeface="Calibri"/>
              </a:rPr>
              <a:t> </a:t>
            </a:r>
          </a:p>
        </p:txBody>
      </p:sp>
      <p:sp>
        <p:nvSpPr>
          <p:cNvPr id="3" name="Subtitle 2">
            <a:extLst>
              <a:ext uri="{FF2B5EF4-FFF2-40B4-BE49-F238E27FC236}">
                <a16:creationId xmlns:a16="http://schemas.microsoft.com/office/drawing/2014/main" id="{31D91C2C-BAE8-0CA7-C8F8-3E77BC481D66}"/>
              </a:ext>
            </a:extLst>
          </p:cNvPr>
          <p:cNvSpPr txBox="1">
            <a:spLocks/>
          </p:cNvSpPr>
          <p:nvPr/>
        </p:nvSpPr>
        <p:spPr>
          <a:xfrm>
            <a:off x="9544050" y="5596471"/>
            <a:ext cx="2438400" cy="99086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400" b="1" dirty="0">
                <a:solidFill>
                  <a:schemeClr val="tx1"/>
                </a:solidFill>
                <a:latin typeface="Calibri"/>
              </a:rPr>
              <a:t>Bridgette Mason</a:t>
            </a:r>
          </a:p>
          <a:p>
            <a:pPr algn="l">
              <a:defRPr/>
            </a:pPr>
            <a:r>
              <a:rPr lang="en-US" sz="1200" dirty="0">
                <a:solidFill>
                  <a:schemeClr val="tx1"/>
                </a:solidFill>
                <a:latin typeface="Calibri"/>
              </a:rPr>
              <a:t>Assistant State Climatologist of Wisconsin</a:t>
            </a:r>
          </a:p>
          <a:p>
            <a:pPr algn="l">
              <a:defRPr/>
            </a:pPr>
            <a:r>
              <a:rPr lang="en-US" sz="1200" dirty="0">
                <a:solidFill>
                  <a:schemeClr val="tx1"/>
                </a:solidFill>
                <a:latin typeface="Calibri"/>
                <a:hlinkClick r:id="rId13"/>
              </a:rPr>
              <a:t>bmmason2@wisc.edu</a:t>
            </a:r>
            <a:r>
              <a:rPr lang="en-US" sz="1200" dirty="0">
                <a:solidFill>
                  <a:schemeClr val="tx1"/>
                </a:solidFill>
                <a:latin typeface="Calibri"/>
              </a:rPr>
              <a:t> </a:t>
            </a:r>
          </a:p>
        </p:txBody>
      </p:sp>
    </p:spTree>
    <p:extLst>
      <p:ext uri="{BB962C8B-B14F-4D97-AF65-F5344CB8AC3E}">
        <p14:creationId xmlns:p14="http://schemas.microsoft.com/office/powerpoint/2010/main" val="62296619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418AF-81F3-B2E7-97B2-EC8F2979B97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FB223A5-59BD-36B7-DCD3-C6CD1A655842}"/>
              </a:ext>
            </a:extLst>
          </p:cNvPr>
          <p:cNvSpPr/>
          <p:nvPr/>
        </p:nvSpPr>
        <p:spPr>
          <a:xfrm>
            <a:off x="9536042" y="6454383"/>
            <a:ext cx="2579758"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3"/>
              </a:rPr>
              <a:t>https://wisconet.wisc.edu/</a:t>
            </a:r>
            <a:r>
              <a:rPr lang="en-US" sz="1400" dirty="0"/>
              <a:t> </a:t>
            </a:r>
          </a:p>
        </p:txBody>
      </p:sp>
      <p:sp>
        <p:nvSpPr>
          <p:cNvPr id="8" name="Title 1">
            <a:extLst>
              <a:ext uri="{FF2B5EF4-FFF2-40B4-BE49-F238E27FC236}">
                <a16:creationId xmlns:a16="http://schemas.microsoft.com/office/drawing/2014/main" id="{2658C49C-105C-6FC6-753A-67E225C10D22}"/>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Soil Moisture - Wisconet</a:t>
            </a:r>
          </a:p>
        </p:txBody>
      </p:sp>
      <p:pic>
        <p:nvPicPr>
          <p:cNvPr id="5" name="Picture 4">
            <a:extLst>
              <a:ext uri="{FF2B5EF4-FFF2-40B4-BE49-F238E27FC236}">
                <a16:creationId xmlns:a16="http://schemas.microsoft.com/office/drawing/2014/main" id="{DCADF658-A030-C76A-2513-91F552FA759A}"/>
              </a:ext>
            </a:extLst>
          </p:cNvPr>
          <p:cNvPicPr>
            <a:picLocks noChangeAspect="1"/>
          </p:cNvPicPr>
          <p:nvPr/>
        </p:nvPicPr>
        <p:blipFill rotWithShape="1">
          <a:blip r:embed="rId4">
            <a:extLst>
              <a:ext uri="{28A0092B-C50C-407E-A947-70E740481C1C}">
                <a14:useLocalDpi xmlns:a14="http://schemas.microsoft.com/office/drawing/2010/main" val="0"/>
              </a:ext>
            </a:extLst>
          </a:blip>
          <a:srcRect l="15376" t="7407" r="12078" b="8782"/>
          <a:stretch/>
        </p:blipFill>
        <p:spPr>
          <a:xfrm>
            <a:off x="1981200" y="1031010"/>
            <a:ext cx="6217920" cy="5746865"/>
          </a:xfrm>
          <a:prstGeom prst="rect">
            <a:avLst/>
          </a:prstGeom>
        </p:spPr>
      </p:pic>
    </p:spTree>
    <p:extLst>
      <p:ext uri="{BB962C8B-B14F-4D97-AF65-F5344CB8AC3E}">
        <p14:creationId xmlns:p14="http://schemas.microsoft.com/office/powerpoint/2010/main" val="358895748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418AF-81F3-B2E7-97B2-EC8F2979B97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FB223A5-59BD-36B7-DCD3-C6CD1A655842}"/>
              </a:ext>
            </a:extLst>
          </p:cNvPr>
          <p:cNvSpPr/>
          <p:nvPr/>
        </p:nvSpPr>
        <p:spPr>
          <a:xfrm>
            <a:off x="9006851" y="6324600"/>
            <a:ext cx="2579758"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3"/>
              </a:rPr>
              <a:t>https://wisconet.wisc.edu/</a:t>
            </a:r>
            <a:r>
              <a:rPr lang="en-US" sz="1400" dirty="0"/>
              <a:t> </a:t>
            </a:r>
          </a:p>
        </p:txBody>
      </p:sp>
      <p:sp>
        <p:nvSpPr>
          <p:cNvPr id="8" name="Title 1">
            <a:extLst>
              <a:ext uri="{FF2B5EF4-FFF2-40B4-BE49-F238E27FC236}">
                <a16:creationId xmlns:a16="http://schemas.microsoft.com/office/drawing/2014/main" id="{2658C49C-105C-6FC6-753A-67E225C10D22}"/>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Soil Moisture - Wisconet</a:t>
            </a:r>
          </a:p>
        </p:txBody>
      </p:sp>
      <p:sp>
        <p:nvSpPr>
          <p:cNvPr id="4" name="TextBox 3">
            <a:extLst>
              <a:ext uri="{FF2B5EF4-FFF2-40B4-BE49-F238E27FC236}">
                <a16:creationId xmlns:a16="http://schemas.microsoft.com/office/drawing/2014/main" id="{E05473B9-DE2E-8702-6BC8-C3705DC77155}"/>
              </a:ext>
            </a:extLst>
          </p:cNvPr>
          <p:cNvSpPr txBox="1"/>
          <p:nvPr/>
        </p:nvSpPr>
        <p:spPr>
          <a:xfrm>
            <a:off x="1219200" y="6136775"/>
            <a:ext cx="5029200" cy="600164"/>
          </a:xfrm>
          <a:prstGeom prst="rect">
            <a:avLst/>
          </a:prstGeom>
          <a:noFill/>
        </p:spPr>
        <p:txBody>
          <a:bodyPr wrap="square" rtlCol="0">
            <a:spAutoFit/>
          </a:bodyPr>
          <a:lstStyle/>
          <a:p>
            <a:pPr>
              <a:spcAft>
                <a:spcPts val="600"/>
              </a:spcAft>
            </a:pPr>
            <a:r>
              <a:rPr lang="en-US" sz="1400" b="1" dirty="0"/>
              <a:t>Current</a:t>
            </a:r>
            <a:r>
              <a:rPr lang="en-US" sz="1400" dirty="0"/>
              <a:t>: 	7-day average ending on 5/20</a:t>
            </a:r>
          </a:p>
          <a:p>
            <a:pPr>
              <a:spcAft>
                <a:spcPts val="600"/>
              </a:spcAft>
            </a:pPr>
            <a:r>
              <a:rPr lang="en-US" sz="1400" b="1" dirty="0"/>
              <a:t>Last Week: 	</a:t>
            </a:r>
            <a:r>
              <a:rPr lang="en-US" sz="1400" dirty="0"/>
              <a:t>7-day average ending on 5/13</a:t>
            </a:r>
          </a:p>
        </p:txBody>
      </p:sp>
      <p:pic>
        <p:nvPicPr>
          <p:cNvPr id="5" name="Picture 4">
            <a:extLst>
              <a:ext uri="{FF2B5EF4-FFF2-40B4-BE49-F238E27FC236}">
                <a16:creationId xmlns:a16="http://schemas.microsoft.com/office/drawing/2014/main" id="{E171E5BF-1A64-9740-83DB-E4CEF5B3C5E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1040" y="1121220"/>
            <a:ext cx="10789919" cy="4979962"/>
          </a:xfrm>
          <a:prstGeom prst="rect">
            <a:avLst/>
          </a:prstGeom>
        </p:spPr>
      </p:pic>
    </p:spTree>
    <p:extLst>
      <p:ext uri="{BB962C8B-B14F-4D97-AF65-F5344CB8AC3E}">
        <p14:creationId xmlns:p14="http://schemas.microsoft.com/office/powerpoint/2010/main" val="167941480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8D614-0755-C639-601B-620EDAD86D2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ABFD36C-6669-5922-B185-8C95377B3F4D}"/>
              </a:ext>
            </a:extLst>
          </p:cNvPr>
          <p:cNvSpPr/>
          <p:nvPr/>
        </p:nvSpPr>
        <p:spPr>
          <a:xfrm>
            <a:off x="4495800" y="6407923"/>
            <a:ext cx="3200400"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defRPr/>
            </a:pPr>
            <a:r>
              <a:rPr lang="en-US" sz="1400" dirty="0">
                <a:solidFill>
                  <a:prstClr val="black"/>
                </a:solidFill>
                <a:latin typeface="Calibri"/>
                <a:hlinkClick r:id="rId3"/>
              </a:rPr>
              <a:t>https://agindrought.unl.edu/Other.aspx</a:t>
            </a:r>
            <a:r>
              <a:rPr lang="en-US" sz="1400" dirty="0">
                <a:solidFill>
                  <a:prstClr val="black"/>
                </a:solidFill>
                <a:latin typeface="Calibri"/>
              </a:rPr>
              <a:t> </a:t>
            </a:r>
          </a:p>
        </p:txBody>
      </p:sp>
      <p:sp>
        <p:nvSpPr>
          <p:cNvPr id="8" name="Title 1">
            <a:extLst>
              <a:ext uri="{FF2B5EF4-FFF2-40B4-BE49-F238E27FC236}">
                <a16:creationId xmlns:a16="http://schemas.microsoft.com/office/drawing/2014/main" id="{39B3D913-7713-BCDD-B2BE-B95ABB9BAD15}"/>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NASS Subsoil Moisture</a:t>
            </a:r>
          </a:p>
        </p:txBody>
      </p:sp>
      <p:pic>
        <p:nvPicPr>
          <p:cNvPr id="6" name="Picture 5">
            <a:extLst>
              <a:ext uri="{FF2B5EF4-FFF2-40B4-BE49-F238E27FC236}">
                <a16:creationId xmlns:a16="http://schemas.microsoft.com/office/drawing/2014/main" id="{414A39D6-C9D3-E692-2C2C-7157AE31D0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1526309"/>
            <a:ext cx="5943598" cy="4592779"/>
          </a:xfrm>
          <a:prstGeom prst="rect">
            <a:avLst/>
          </a:prstGeom>
        </p:spPr>
      </p:pic>
      <p:pic>
        <p:nvPicPr>
          <p:cNvPr id="9" name="Picture 8">
            <a:extLst>
              <a:ext uri="{FF2B5EF4-FFF2-40B4-BE49-F238E27FC236}">
                <a16:creationId xmlns:a16="http://schemas.microsoft.com/office/drawing/2014/main" id="{D8EC895A-F7D9-8052-3134-4DEE28B149E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2400" y="1524000"/>
            <a:ext cx="5943598" cy="4592779"/>
          </a:xfrm>
          <a:prstGeom prst="rect">
            <a:avLst/>
          </a:prstGeom>
        </p:spPr>
      </p:pic>
    </p:spTree>
    <p:extLst>
      <p:ext uri="{BB962C8B-B14F-4D97-AF65-F5344CB8AC3E}">
        <p14:creationId xmlns:p14="http://schemas.microsoft.com/office/powerpoint/2010/main" val="34516777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3667" y="6400800"/>
            <a:ext cx="2539733" cy="307777"/>
          </a:xfrm>
          <a:prstGeom prst="rect">
            <a:avLst/>
          </a:prstGeom>
          <a:solidFill>
            <a:schemeClr val="accent3">
              <a:lumMod val="40000"/>
              <a:lumOff val="60000"/>
            </a:schemeClr>
          </a:solidFill>
          <a:ln>
            <a:solidFill>
              <a:schemeClr val="accent3">
                <a:lumMod val="50000"/>
              </a:schemeClr>
            </a:solidFill>
          </a:ln>
        </p:spPr>
        <p:txBody>
          <a:bodyPr wrap="none">
            <a:spAutoFit/>
          </a:bodyPr>
          <a:lstStyle/>
          <a:p>
            <a:pPr algn="ctr"/>
            <a:r>
              <a:rPr lang="en-US" sz="1400" dirty="0">
                <a:hlinkClick r:id="rId3"/>
              </a:rPr>
              <a:t>http://droughtmonitor.unl.edu/</a:t>
            </a:r>
            <a:r>
              <a:rPr lang="en-US" sz="1400" dirty="0"/>
              <a:t> </a:t>
            </a:r>
          </a:p>
        </p:txBody>
      </p:sp>
      <p:sp>
        <p:nvSpPr>
          <p:cNvPr id="7" name="TextBox 6"/>
          <p:cNvSpPr txBox="1"/>
          <p:nvPr/>
        </p:nvSpPr>
        <p:spPr>
          <a:xfrm>
            <a:off x="7924800" y="1067271"/>
            <a:ext cx="3962400" cy="4339650"/>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sz="2000" dirty="0"/>
              <a:t>Compared to last week:</a:t>
            </a:r>
          </a:p>
          <a:p>
            <a:pPr marL="461963" lvl="1" indent="-174625">
              <a:spcAft>
                <a:spcPts val="300"/>
              </a:spcAft>
              <a:buFont typeface="Arial" panose="020B0604020202020204" pitchFamily="34" charset="0"/>
              <a:buChar char="•"/>
            </a:pPr>
            <a:r>
              <a:rPr lang="en-US" sz="1600" dirty="0"/>
              <a:t>Continued decreases in drought category area.</a:t>
            </a:r>
          </a:p>
          <a:p>
            <a:pPr marL="287338" lvl="1">
              <a:spcAft>
                <a:spcPts val="300"/>
              </a:spcAft>
            </a:pPr>
            <a:endParaRPr lang="en-US" sz="1600" dirty="0"/>
          </a:p>
          <a:p>
            <a:pPr marL="174625" indent="-174625">
              <a:spcAft>
                <a:spcPts val="1800"/>
              </a:spcAft>
              <a:buFont typeface="Arial" panose="020B0604020202020204" pitchFamily="34" charset="0"/>
              <a:buChar char="•"/>
            </a:pPr>
            <a:r>
              <a:rPr lang="en-US" sz="2000" dirty="0"/>
              <a:t>Nearly </a:t>
            </a:r>
            <a:r>
              <a:rPr lang="en-US" sz="2000" b="1" dirty="0"/>
              <a:t>80%</a:t>
            </a:r>
            <a:r>
              <a:rPr lang="en-US" sz="2000" dirty="0"/>
              <a:t> of the Midwest is outside of D0-D4.</a:t>
            </a:r>
          </a:p>
          <a:p>
            <a:pPr marL="174625" indent="-174625">
              <a:spcAft>
                <a:spcPts val="600"/>
              </a:spcAft>
              <a:buFont typeface="Arial" panose="020B0604020202020204" pitchFamily="34" charset="0"/>
              <a:buChar char="•"/>
            </a:pPr>
            <a:r>
              <a:rPr lang="en-US" sz="2000" dirty="0"/>
              <a:t>Majority of drought is in IA, WI, &amp; MN.</a:t>
            </a:r>
          </a:p>
          <a:p>
            <a:pPr marL="461963" lvl="1" indent="-174625">
              <a:spcAft>
                <a:spcPts val="1800"/>
              </a:spcAft>
              <a:buFont typeface="Arial" panose="020B0604020202020204" pitchFamily="34" charset="0"/>
              <a:buChar char="•"/>
            </a:pPr>
            <a:r>
              <a:rPr lang="en-US" sz="1600" dirty="0"/>
              <a:t>Large area of D2 remains in Iowa.</a:t>
            </a:r>
          </a:p>
          <a:p>
            <a:pPr marL="174625" indent="-174625">
              <a:spcAft>
                <a:spcPts val="1800"/>
              </a:spcAft>
              <a:buFont typeface="Arial" panose="020B0604020202020204" pitchFamily="34" charset="0"/>
              <a:buChar char="•"/>
            </a:pPr>
            <a:r>
              <a:rPr lang="en-US" sz="2000" dirty="0"/>
              <a:t>D3 and D4 drought are non-existent in the Midwest.</a:t>
            </a:r>
          </a:p>
          <a:p>
            <a:pPr marL="0" lvl="1">
              <a:spcAft>
                <a:spcPts val="1800"/>
              </a:spcAft>
            </a:pPr>
            <a:r>
              <a:rPr lang="en-US" sz="1200" i="1" u="sng" dirty="0"/>
              <a:t>Note</a:t>
            </a:r>
            <a:r>
              <a:rPr lang="en-US" sz="1200" i="1" dirty="0"/>
              <a:t>: D0 is not considered drought.</a:t>
            </a:r>
          </a:p>
        </p:txBody>
      </p:sp>
      <p:pic>
        <p:nvPicPr>
          <p:cNvPr id="3" name="Picture 2">
            <a:extLst>
              <a:ext uri="{FF2B5EF4-FFF2-40B4-BE49-F238E27FC236}">
                <a16:creationId xmlns:a16="http://schemas.microsoft.com/office/drawing/2014/main" id="{A9AA842D-7F8D-3E44-7D04-8D39C6526A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1" y="1051560"/>
            <a:ext cx="7336713" cy="5669278"/>
          </a:xfrm>
          <a:prstGeom prst="rect">
            <a:avLst/>
          </a:prstGeom>
        </p:spPr>
      </p:pic>
      <p:sp>
        <p:nvSpPr>
          <p:cNvPr id="8" name="Title 1">
            <a:extLst>
              <a:ext uri="{FF2B5EF4-FFF2-40B4-BE49-F238E27FC236}">
                <a16:creationId xmlns:a16="http://schemas.microsoft.com/office/drawing/2014/main" id="{8DAF6021-E891-4C51-E706-039F9A9F4186}"/>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US Drought Monitor</a:t>
            </a:r>
          </a:p>
        </p:txBody>
      </p:sp>
    </p:spTree>
    <p:extLst>
      <p:ext uri="{BB962C8B-B14F-4D97-AF65-F5344CB8AC3E}">
        <p14:creationId xmlns:p14="http://schemas.microsoft.com/office/powerpoint/2010/main" val="263212044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48599" y="1051559"/>
            <a:ext cx="3733800" cy="2616101"/>
          </a:xfrm>
          <a:prstGeom prst="rect">
            <a:avLst/>
          </a:prstGeom>
          <a:noFill/>
        </p:spPr>
        <p:txBody>
          <a:bodyPr wrap="square" rtlCol="0">
            <a:spAutoFit/>
          </a:bodyPr>
          <a:lstStyle/>
          <a:p>
            <a:pPr>
              <a:spcAft>
                <a:spcPts val="1200"/>
              </a:spcAft>
            </a:pPr>
            <a:r>
              <a:rPr lang="en-US" sz="2000" dirty="0"/>
              <a:t>Amount of state in:</a:t>
            </a:r>
          </a:p>
          <a:p>
            <a:pPr marL="174625" indent="-174625">
              <a:buFont typeface="Arial" panose="020B0604020202020204" pitchFamily="34" charset="0"/>
              <a:buChar char="•"/>
            </a:pPr>
            <a:r>
              <a:rPr lang="en-US" sz="2000" dirty="0">
                <a:highlight>
                  <a:srgbClr val="FFD882"/>
                </a:highlight>
              </a:rPr>
              <a:t>D1-D4</a:t>
            </a:r>
            <a:r>
              <a:rPr lang="en-US" sz="2000" dirty="0"/>
              <a:t> </a:t>
            </a:r>
            <a:r>
              <a:rPr lang="en-US" sz="2000" dirty="0">
                <a:sym typeface="Wingdings" panose="05000000000000000000" pitchFamily="2" charset="2"/>
              </a:rPr>
              <a:t>–</a:t>
            </a:r>
            <a:r>
              <a:rPr lang="en-US" sz="2000" dirty="0"/>
              <a:t>   7.9%	</a:t>
            </a:r>
            <a:r>
              <a:rPr lang="en-US" sz="2000" b="1" dirty="0"/>
              <a:t>--</a:t>
            </a:r>
          </a:p>
          <a:p>
            <a:pPr marL="174625" indent="-174625">
              <a:buFont typeface="Arial" panose="020B0604020202020204" pitchFamily="34" charset="0"/>
              <a:buChar char="•"/>
            </a:pPr>
            <a:r>
              <a:rPr lang="en-US" sz="2000" dirty="0">
                <a:highlight>
                  <a:srgbClr val="FFAA00"/>
                </a:highlight>
              </a:rPr>
              <a:t>D2-D4</a:t>
            </a:r>
            <a:r>
              <a:rPr lang="en-US" sz="2000" dirty="0"/>
              <a:t> </a:t>
            </a:r>
            <a:r>
              <a:rPr lang="en-US" sz="2000" dirty="0">
                <a:sym typeface="Wingdings" panose="05000000000000000000" pitchFamily="2" charset="2"/>
              </a:rPr>
              <a:t>–</a:t>
            </a:r>
            <a:r>
              <a:rPr lang="en-US" sz="2000" dirty="0"/>
              <a:t>   2.5%	</a:t>
            </a:r>
            <a:r>
              <a:rPr lang="en-US" sz="2000" b="1" dirty="0"/>
              <a:t>--</a:t>
            </a:r>
            <a:endParaRPr lang="en-US" sz="2000" dirty="0"/>
          </a:p>
          <a:p>
            <a:pPr marL="174625" indent="-174625">
              <a:buFont typeface="Arial" panose="020B0604020202020204" pitchFamily="34" charset="0"/>
              <a:buChar char="•"/>
            </a:pPr>
            <a:r>
              <a:rPr lang="en-US" sz="2000" dirty="0">
                <a:highlight>
                  <a:srgbClr val="E60000"/>
                </a:highlight>
              </a:rPr>
              <a:t>D3-D4</a:t>
            </a:r>
            <a:r>
              <a:rPr lang="en-US" sz="2000" dirty="0"/>
              <a:t> </a:t>
            </a:r>
            <a:r>
              <a:rPr lang="en-US" sz="2000" dirty="0">
                <a:sym typeface="Wingdings" panose="05000000000000000000" pitchFamily="2" charset="2"/>
              </a:rPr>
              <a:t>–</a:t>
            </a:r>
            <a:r>
              <a:rPr lang="en-US" sz="2000" dirty="0"/>
              <a:t>   0.0%	</a:t>
            </a:r>
            <a:r>
              <a:rPr lang="en-US" sz="2000" b="1" dirty="0"/>
              <a:t>--</a:t>
            </a:r>
            <a:endParaRPr lang="en-US" sz="2000" dirty="0"/>
          </a:p>
          <a:p>
            <a:pPr marL="174625" indent="-174625">
              <a:buClr>
                <a:schemeClr val="tx1"/>
              </a:buClr>
              <a:buFont typeface="Arial" panose="020B0604020202020204" pitchFamily="34" charset="0"/>
              <a:buChar char="•"/>
            </a:pPr>
            <a:r>
              <a:rPr lang="en-US" sz="2000" dirty="0">
                <a:solidFill>
                  <a:schemeClr val="bg1"/>
                </a:solidFill>
                <a:highlight>
                  <a:srgbClr val="730000"/>
                </a:highlight>
              </a:rPr>
              <a:t>D4</a:t>
            </a:r>
            <a:r>
              <a:rPr lang="en-US" sz="2000" dirty="0"/>
              <a:t> </a:t>
            </a:r>
            <a:r>
              <a:rPr lang="en-US" sz="2000" dirty="0">
                <a:sym typeface="Wingdings" panose="05000000000000000000" pitchFamily="2" charset="2"/>
              </a:rPr>
              <a:t>–         0.0</a:t>
            </a:r>
            <a:r>
              <a:rPr lang="en-US" sz="2000" dirty="0"/>
              <a:t>%	</a:t>
            </a:r>
            <a:r>
              <a:rPr lang="en-US" sz="2000" b="1" dirty="0"/>
              <a:t>--</a:t>
            </a:r>
          </a:p>
          <a:p>
            <a:pPr marL="174625" indent="-174625">
              <a:buFont typeface="Arial" panose="020B0604020202020204" pitchFamily="34" charset="0"/>
              <a:buChar char="•"/>
            </a:pPr>
            <a:endParaRPr lang="en-US" b="1" dirty="0">
              <a:solidFill>
                <a:srgbClr val="FF0000"/>
              </a:solidFill>
            </a:endParaRPr>
          </a:p>
          <a:p>
            <a:r>
              <a:rPr lang="en-US" sz="1200" i="1" u="sng" dirty="0"/>
              <a:t>Note</a:t>
            </a:r>
            <a:r>
              <a:rPr lang="en-US" sz="1200" i="1" dirty="0"/>
              <a:t>: </a:t>
            </a:r>
            <a:r>
              <a:rPr lang="en-US" sz="1200" b="1" dirty="0">
                <a:solidFill>
                  <a:srgbClr val="FF0000"/>
                </a:solidFill>
              </a:rPr>
              <a:t>↑</a:t>
            </a:r>
            <a:r>
              <a:rPr lang="en-US" sz="1200" b="1" dirty="0">
                <a:solidFill>
                  <a:srgbClr val="00B050"/>
                </a:solidFill>
              </a:rPr>
              <a:t>↓</a:t>
            </a:r>
            <a:r>
              <a:rPr lang="en-US" sz="1200" i="1" dirty="0">
                <a:solidFill>
                  <a:srgbClr val="FF0000"/>
                </a:solidFill>
              </a:rPr>
              <a:t> </a:t>
            </a:r>
            <a:r>
              <a:rPr lang="en-US" sz="1200" i="1" dirty="0"/>
              <a:t>indicate change from last week. Red up arrows indicate increase in drought area; vice-versa for green arrows.</a:t>
            </a:r>
          </a:p>
        </p:txBody>
      </p:sp>
      <p:pic>
        <p:nvPicPr>
          <p:cNvPr id="5" name="Picture 4">
            <a:extLst>
              <a:ext uri="{FF2B5EF4-FFF2-40B4-BE49-F238E27FC236}">
                <a16:creationId xmlns:a16="http://schemas.microsoft.com/office/drawing/2014/main" id="{55C12FDE-CA6C-4ECC-9B6E-31A36E6CF8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1" y="1051559"/>
            <a:ext cx="7315194" cy="5652649"/>
          </a:xfrm>
          <a:prstGeom prst="rect">
            <a:avLst/>
          </a:prstGeom>
        </p:spPr>
      </p:pic>
      <p:sp>
        <p:nvSpPr>
          <p:cNvPr id="6" name="Rectangle 5">
            <a:extLst>
              <a:ext uri="{FF2B5EF4-FFF2-40B4-BE49-F238E27FC236}">
                <a16:creationId xmlns:a16="http://schemas.microsoft.com/office/drawing/2014/main" id="{220BE77C-D9F8-12BA-E51F-4FE41463F8E6}"/>
              </a:ext>
            </a:extLst>
          </p:cNvPr>
          <p:cNvSpPr/>
          <p:nvPr/>
        </p:nvSpPr>
        <p:spPr>
          <a:xfrm>
            <a:off x="230171" y="6384028"/>
            <a:ext cx="2539733" cy="307777"/>
          </a:xfrm>
          <a:prstGeom prst="rect">
            <a:avLst/>
          </a:prstGeom>
          <a:solidFill>
            <a:schemeClr val="accent3">
              <a:lumMod val="40000"/>
              <a:lumOff val="60000"/>
            </a:schemeClr>
          </a:solidFill>
          <a:ln>
            <a:solidFill>
              <a:schemeClr val="accent3">
                <a:lumMod val="50000"/>
              </a:schemeClr>
            </a:solidFill>
          </a:ln>
        </p:spPr>
        <p:txBody>
          <a:bodyPr wrap="none">
            <a:spAutoFit/>
          </a:bodyPr>
          <a:lstStyle/>
          <a:p>
            <a:pPr algn="ctr"/>
            <a:r>
              <a:rPr lang="en-US" sz="1400" dirty="0">
                <a:hlinkClick r:id="rId4"/>
              </a:rPr>
              <a:t>http://droughtmonitor.unl.edu/</a:t>
            </a:r>
            <a:r>
              <a:rPr lang="en-US" sz="1400" dirty="0"/>
              <a:t> </a:t>
            </a:r>
          </a:p>
        </p:txBody>
      </p:sp>
      <p:sp>
        <p:nvSpPr>
          <p:cNvPr id="8" name="Title 1">
            <a:extLst>
              <a:ext uri="{FF2B5EF4-FFF2-40B4-BE49-F238E27FC236}">
                <a16:creationId xmlns:a16="http://schemas.microsoft.com/office/drawing/2014/main" id="{717184EC-7EC8-6A01-C86D-FD828C83D019}"/>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US Drought Monitor</a:t>
            </a:r>
          </a:p>
        </p:txBody>
      </p:sp>
      <p:pic>
        <p:nvPicPr>
          <p:cNvPr id="3" name="Picture 2">
            <a:extLst>
              <a:ext uri="{FF2B5EF4-FFF2-40B4-BE49-F238E27FC236}">
                <a16:creationId xmlns:a16="http://schemas.microsoft.com/office/drawing/2014/main" id="{E6A47D48-5A89-0FE3-328D-C5730A3F9F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86072" y="3667660"/>
            <a:ext cx="3929652" cy="3036549"/>
          </a:xfrm>
          <a:prstGeom prst="rect">
            <a:avLst/>
          </a:prstGeom>
        </p:spPr>
      </p:pic>
    </p:spTree>
    <p:extLst>
      <p:ext uri="{BB962C8B-B14F-4D97-AF65-F5344CB8AC3E}">
        <p14:creationId xmlns:p14="http://schemas.microsoft.com/office/powerpoint/2010/main" val="12857595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81B8A-E0A9-F862-E1C7-68427B7CEF4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F2AACE-3C2E-1EC2-EDC1-EE5AF50C26E9}"/>
              </a:ext>
            </a:extLst>
          </p:cNvPr>
          <p:cNvSpPr/>
          <p:nvPr/>
        </p:nvSpPr>
        <p:spPr>
          <a:xfrm>
            <a:off x="4826133" y="6474022"/>
            <a:ext cx="2539733" cy="307777"/>
          </a:xfrm>
          <a:prstGeom prst="rect">
            <a:avLst/>
          </a:prstGeom>
          <a:solidFill>
            <a:schemeClr val="accent3">
              <a:lumMod val="40000"/>
              <a:lumOff val="60000"/>
            </a:schemeClr>
          </a:solidFill>
          <a:ln>
            <a:solidFill>
              <a:schemeClr val="accent3">
                <a:lumMod val="50000"/>
              </a:schemeClr>
            </a:solidFill>
          </a:ln>
        </p:spPr>
        <p:txBody>
          <a:bodyPr wrap="none">
            <a:spAutoFit/>
          </a:bodyPr>
          <a:lstStyle/>
          <a:p>
            <a:pPr algn="ctr"/>
            <a:r>
              <a:rPr lang="en-US" sz="1400" dirty="0">
                <a:hlinkClick r:id="rId3"/>
              </a:rPr>
              <a:t>http://droughtmonitor.unl.edu/</a:t>
            </a:r>
            <a:r>
              <a:rPr lang="en-US" sz="1400" dirty="0"/>
              <a:t> </a:t>
            </a:r>
          </a:p>
        </p:txBody>
      </p:sp>
      <p:sp>
        <p:nvSpPr>
          <p:cNvPr id="8" name="Title 1">
            <a:extLst>
              <a:ext uri="{FF2B5EF4-FFF2-40B4-BE49-F238E27FC236}">
                <a16:creationId xmlns:a16="http://schemas.microsoft.com/office/drawing/2014/main" id="{E19F25C0-D95C-EB25-C3E7-93FCB5497269}"/>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USDM Time Series</a:t>
            </a:r>
          </a:p>
        </p:txBody>
      </p:sp>
      <p:pic>
        <p:nvPicPr>
          <p:cNvPr id="3" name="Picture 2">
            <a:extLst>
              <a:ext uri="{FF2B5EF4-FFF2-40B4-BE49-F238E27FC236}">
                <a16:creationId xmlns:a16="http://schemas.microsoft.com/office/drawing/2014/main" id="{F11EBB7B-95D1-FDC9-AFD0-67B94F2765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09882" y="1072813"/>
            <a:ext cx="9572234" cy="5295329"/>
          </a:xfrm>
          <a:prstGeom prst="rect">
            <a:avLst/>
          </a:prstGeom>
        </p:spPr>
      </p:pic>
    </p:spTree>
    <p:extLst>
      <p:ext uri="{BB962C8B-B14F-4D97-AF65-F5344CB8AC3E}">
        <p14:creationId xmlns:p14="http://schemas.microsoft.com/office/powerpoint/2010/main" val="286953540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02442-DC0A-CF22-7321-7B9C2AB71A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D809AF-95E4-79AA-E721-914F7FA176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4915" y="1140362"/>
            <a:ext cx="5206696" cy="4023356"/>
          </a:xfrm>
          <a:prstGeom prst="rect">
            <a:avLst/>
          </a:prstGeom>
        </p:spPr>
      </p:pic>
      <p:sp>
        <p:nvSpPr>
          <p:cNvPr id="5" name="Rectangle 4">
            <a:extLst>
              <a:ext uri="{FF2B5EF4-FFF2-40B4-BE49-F238E27FC236}">
                <a16:creationId xmlns:a16="http://schemas.microsoft.com/office/drawing/2014/main" id="{67B9B69B-25BC-3827-4E8D-3D0352B0A945}"/>
              </a:ext>
            </a:extLst>
          </p:cNvPr>
          <p:cNvSpPr/>
          <p:nvPr/>
        </p:nvSpPr>
        <p:spPr>
          <a:xfrm>
            <a:off x="7737437" y="6474022"/>
            <a:ext cx="4378363"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defRPr/>
            </a:pPr>
            <a:r>
              <a:rPr lang="en-US" sz="1400" dirty="0">
                <a:solidFill>
                  <a:prstClr val="black"/>
                </a:solidFill>
                <a:latin typeface="Calibri"/>
                <a:hlinkClick r:id="rId4"/>
              </a:rPr>
              <a:t>https://hprcc.unl.edu/maps.php?map=ACISClimateMaps</a:t>
            </a:r>
            <a:r>
              <a:rPr lang="en-US" sz="1400" dirty="0">
                <a:solidFill>
                  <a:prstClr val="black"/>
                </a:solidFill>
                <a:latin typeface="Calibri"/>
              </a:rPr>
              <a:t> </a:t>
            </a:r>
          </a:p>
        </p:txBody>
      </p:sp>
      <p:pic>
        <p:nvPicPr>
          <p:cNvPr id="7" name="Picture 6">
            <a:extLst>
              <a:ext uri="{FF2B5EF4-FFF2-40B4-BE49-F238E27FC236}">
                <a16:creationId xmlns:a16="http://schemas.microsoft.com/office/drawing/2014/main" id="{D4984E60-969E-66D6-2B7D-9677B1DD08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30386" y="1131584"/>
            <a:ext cx="5206696" cy="4023356"/>
          </a:xfrm>
          <a:prstGeom prst="rect">
            <a:avLst/>
          </a:prstGeom>
        </p:spPr>
      </p:pic>
      <p:sp>
        <p:nvSpPr>
          <p:cNvPr id="8" name="Title 1">
            <a:extLst>
              <a:ext uri="{FF2B5EF4-FFF2-40B4-BE49-F238E27FC236}">
                <a16:creationId xmlns:a16="http://schemas.microsoft.com/office/drawing/2014/main" id="{CDF7E663-DD09-1E3F-87B2-BC335EF79366}"/>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7 Day Temperatures</a:t>
            </a:r>
          </a:p>
        </p:txBody>
      </p:sp>
      <p:sp>
        <p:nvSpPr>
          <p:cNvPr id="2" name="TextBox 1">
            <a:extLst>
              <a:ext uri="{FF2B5EF4-FFF2-40B4-BE49-F238E27FC236}">
                <a16:creationId xmlns:a16="http://schemas.microsoft.com/office/drawing/2014/main" id="{8D815EDB-8E20-90FC-32F5-516277ED98A1}"/>
              </a:ext>
            </a:extLst>
          </p:cNvPr>
          <p:cNvSpPr txBox="1"/>
          <p:nvPr/>
        </p:nvSpPr>
        <p:spPr>
          <a:xfrm>
            <a:off x="457200" y="5334000"/>
            <a:ext cx="9829800" cy="723275"/>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dirty="0">
                <a:latin typeface="Calibri"/>
              </a:rPr>
              <a:t>Temps were </a:t>
            </a:r>
            <a:r>
              <a:rPr lang="en-US" b="1" dirty="0">
                <a:latin typeface="Calibri"/>
              </a:rPr>
              <a:t>4-6°F</a:t>
            </a:r>
            <a:r>
              <a:rPr lang="en-US" dirty="0">
                <a:latin typeface="Calibri"/>
              </a:rPr>
              <a:t> above normal for most last week; </a:t>
            </a:r>
            <a:r>
              <a:rPr lang="en-US" b="1" dirty="0">
                <a:latin typeface="Calibri"/>
              </a:rPr>
              <a:t>&gt;6°F </a:t>
            </a:r>
            <a:r>
              <a:rPr lang="en-US" dirty="0">
                <a:latin typeface="Calibri"/>
              </a:rPr>
              <a:t>above normal in the areas in red.</a:t>
            </a:r>
          </a:p>
          <a:p>
            <a:pPr marL="285750" indent="-285750">
              <a:spcAft>
                <a:spcPts val="600"/>
              </a:spcAft>
              <a:buFont typeface="Arial" panose="020B0604020202020204" pitchFamily="34" charset="0"/>
              <a:buChar char="•"/>
              <a:defRPr/>
            </a:pPr>
            <a:r>
              <a:rPr lang="en-US" dirty="0">
                <a:latin typeface="Calibri"/>
              </a:rPr>
              <a:t>Maximum temps for the week reached the </a:t>
            </a:r>
            <a:r>
              <a:rPr lang="en-US" b="1" dirty="0">
                <a:latin typeface="Calibri"/>
              </a:rPr>
              <a:t>mid to upper 80’s </a:t>
            </a:r>
            <a:r>
              <a:rPr lang="en-US" dirty="0">
                <a:latin typeface="Calibri"/>
              </a:rPr>
              <a:t>for most; especially S and W.</a:t>
            </a:r>
          </a:p>
        </p:txBody>
      </p:sp>
    </p:spTree>
    <p:extLst>
      <p:ext uri="{BB962C8B-B14F-4D97-AF65-F5344CB8AC3E}">
        <p14:creationId xmlns:p14="http://schemas.microsoft.com/office/powerpoint/2010/main" val="395953137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02442-DC0A-CF22-7321-7B9C2AB71A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D809AF-95E4-79AA-E721-914F7FA176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4915" y="1140362"/>
            <a:ext cx="5206697" cy="4023356"/>
          </a:xfrm>
          <a:prstGeom prst="rect">
            <a:avLst/>
          </a:prstGeom>
        </p:spPr>
      </p:pic>
      <p:sp>
        <p:nvSpPr>
          <p:cNvPr id="5" name="Rectangle 4">
            <a:extLst>
              <a:ext uri="{FF2B5EF4-FFF2-40B4-BE49-F238E27FC236}">
                <a16:creationId xmlns:a16="http://schemas.microsoft.com/office/drawing/2014/main" id="{67B9B69B-25BC-3827-4E8D-3D0352B0A945}"/>
              </a:ext>
            </a:extLst>
          </p:cNvPr>
          <p:cNvSpPr/>
          <p:nvPr/>
        </p:nvSpPr>
        <p:spPr>
          <a:xfrm>
            <a:off x="7737437" y="6474022"/>
            <a:ext cx="4378363"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defRPr/>
            </a:pPr>
            <a:r>
              <a:rPr lang="en-US" sz="1400" dirty="0">
                <a:solidFill>
                  <a:prstClr val="black"/>
                </a:solidFill>
                <a:latin typeface="Calibri"/>
                <a:hlinkClick r:id="rId4"/>
              </a:rPr>
              <a:t>https://hprcc.unl.edu/maps.php?map=ACISClimateMaps</a:t>
            </a:r>
            <a:r>
              <a:rPr lang="en-US" sz="1400" dirty="0">
                <a:solidFill>
                  <a:prstClr val="black"/>
                </a:solidFill>
                <a:latin typeface="Calibri"/>
              </a:rPr>
              <a:t> </a:t>
            </a:r>
          </a:p>
        </p:txBody>
      </p:sp>
      <p:pic>
        <p:nvPicPr>
          <p:cNvPr id="7" name="Picture 6">
            <a:extLst>
              <a:ext uri="{FF2B5EF4-FFF2-40B4-BE49-F238E27FC236}">
                <a16:creationId xmlns:a16="http://schemas.microsoft.com/office/drawing/2014/main" id="{D4984E60-969E-66D6-2B7D-9677B1DD08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30386" y="1131584"/>
            <a:ext cx="5206697" cy="4023356"/>
          </a:xfrm>
          <a:prstGeom prst="rect">
            <a:avLst/>
          </a:prstGeom>
        </p:spPr>
      </p:pic>
      <p:sp>
        <p:nvSpPr>
          <p:cNvPr id="8" name="Title 1">
            <a:extLst>
              <a:ext uri="{FF2B5EF4-FFF2-40B4-BE49-F238E27FC236}">
                <a16:creationId xmlns:a16="http://schemas.microsoft.com/office/drawing/2014/main" id="{CDF7E663-DD09-1E3F-87B2-BC335EF79366}"/>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30 Day Temperatures</a:t>
            </a:r>
          </a:p>
        </p:txBody>
      </p:sp>
      <p:sp>
        <p:nvSpPr>
          <p:cNvPr id="2" name="TextBox 1">
            <a:extLst>
              <a:ext uri="{FF2B5EF4-FFF2-40B4-BE49-F238E27FC236}">
                <a16:creationId xmlns:a16="http://schemas.microsoft.com/office/drawing/2014/main" id="{8D815EDB-8E20-90FC-32F5-516277ED98A1}"/>
              </a:ext>
            </a:extLst>
          </p:cNvPr>
          <p:cNvSpPr txBox="1"/>
          <p:nvPr/>
        </p:nvSpPr>
        <p:spPr>
          <a:xfrm>
            <a:off x="457200" y="5334000"/>
            <a:ext cx="9829800" cy="1015663"/>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dirty="0">
                <a:latin typeface="Calibri"/>
              </a:rPr>
              <a:t>Temperatures for the month of April ranged from </a:t>
            </a:r>
            <a:r>
              <a:rPr lang="en-US" b="1" dirty="0">
                <a:latin typeface="Calibri"/>
              </a:rPr>
              <a:t>54-58°F</a:t>
            </a:r>
            <a:r>
              <a:rPr lang="en-US" dirty="0">
                <a:latin typeface="Calibri"/>
              </a:rPr>
              <a:t> in the S to </a:t>
            </a:r>
            <a:r>
              <a:rPr lang="en-US" b="1" dirty="0">
                <a:latin typeface="Calibri"/>
              </a:rPr>
              <a:t>46-50°F</a:t>
            </a:r>
            <a:r>
              <a:rPr lang="en-US" dirty="0">
                <a:latin typeface="Calibri"/>
              </a:rPr>
              <a:t> in the far N.</a:t>
            </a:r>
          </a:p>
          <a:p>
            <a:pPr marL="742950" lvl="1" indent="-285750">
              <a:spcAft>
                <a:spcPts val="600"/>
              </a:spcAft>
              <a:buFont typeface="Arial" panose="020B0604020202020204" pitchFamily="34" charset="0"/>
              <a:buChar char="•"/>
              <a:defRPr/>
            </a:pPr>
            <a:r>
              <a:rPr lang="en-US" sz="1600" dirty="0">
                <a:latin typeface="Calibri"/>
              </a:rPr>
              <a:t>Warmer in the southeast </a:t>
            </a:r>
            <a:r>
              <a:rPr lang="en-US" sz="1600" dirty="0">
                <a:latin typeface="Calibri"/>
                <a:sym typeface="Wingdings" panose="05000000000000000000" pitchFamily="2" charset="2"/>
              </a:rPr>
              <a:t> </a:t>
            </a:r>
            <a:r>
              <a:rPr lang="en-US" sz="1600" b="1" dirty="0">
                <a:latin typeface="Calibri"/>
                <a:sym typeface="Wingdings" panose="05000000000000000000" pitchFamily="2" charset="2"/>
              </a:rPr>
              <a:t>3-4</a:t>
            </a:r>
            <a:r>
              <a:rPr lang="en-US" sz="1600" b="1" dirty="0">
                <a:latin typeface="Calibri"/>
              </a:rPr>
              <a:t>°</a:t>
            </a:r>
            <a:r>
              <a:rPr lang="en-US" sz="1600" b="1" dirty="0">
                <a:latin typeface="Calibri"/>
                <a:sym typeface="Wingdings" panose="05000000000000000000" pitchFamily="2" charset="2"/>
              </a:rPr>
              <a:t>F</a:t>
            </a:r>
            <a:r>
              <a:rPr lang="en-US" sz="1600" dirty="0">
                <a:latin typeface="Calibri"/>
                <a:sym typeface="Wingdings" panose="05000000000000000000" pitchFamily="2" charset="2"/>
              </a:rPr>
              <a:t> above normal.</a:t>
            </a:r>
          </a:p>
          <a:p>
            <a:pPr marL="742950" lvl="1" indent="-285750">
              <a:spcAft>
                <a:spcPts val="600"/>
              </a:spcAft>
              <a:buFont typeface="Arial" panose="020B0604020202020204" pitchFamily="34" charset="0"/>
              <a:buChar char="•"/>
              <a:defRPr/>
            </a:pPr>
            <a:r>
              <a:rPr lang="en-US" sz="1600" dirty="0">
                <a:latin typeface="Calibri"/>
                <a:sym typeface="Wingdings" panose="05000000000000000000" pitchFamily="2" charset="2"/>
              </a:rPr>
              <a:t>Cooler in the northwest/north central  within </a:t>
            </a:r>
            <a:r>
              <a:rPr lang="en-US" sz="1600" b="1" dirty="0">
                <a:latin typeface="Calibri"/>
                <a:sym typeface="Wingdings" panose="05000000000000000000" pitchFamily="2" charset="2"/>
              </a:rPr>
              <a:t>-/+1</a:t>
            </a:r>
            <a:r>
              <a:rPr lang="en-US" sz="1600" b="1" dirty="0">
                <a:latin typeface="Calibri"/>
              </a:rPr>
              <a:t>°</a:t>
            </a:r>
            <a:r>
              <a:rPr lang="en-US" sz="1600" b="1" dirty="0">
                <a:latin typeface="Calibri"/>
                <a:sym typeface="Wingdings" panose="05000000000000000000" pitchFamily="2" charset="2"/>
              </a:rPr>
              <a:t>F </a:t>
            </a:r>
            <a:r>
              <a:rPr lang="en-US" sz="1600" dirty="0">
                <a:latin typeface="Calibri"/>
                <a:sym typeface="Wingdings" panose="05000000000000000000" pitchFamily="2" charset="2"/>
              </a:rPr>
              <a:t>of long-term normal.</a:t>
            </a:r>
            <a:endParaRPr lang="en-US" sz="1600" dirty="0">
              <a:latin typeface="Calibri"/>
            </a:endParaRPr>
          </a:p>
        </p:txBody>
      </p:sp>
    </p:spTree>
    <p:extLst>
      <p:ext uri="{BB962C8B-B14F-4D97-AF65-F5344CB8AC3E}">
        <p14:creationId xmlns:p14="http://schemas.microsoft.com/office/powerpoint/2010/main" val="361341136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418AF-81F3-B2E7-97B2-EC8F2979B97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FB223A5-59BD-36B7-DCD3-C6CD1A655842}"/>
              </a:ext>
            </a:extLst>
          </p:cNvPr>
          <p:cNvSpPr/>
          <p:nvPr/>
        </p:nvSpPr>
        <p:spPr>
          <a:xfrm>
            <a:off x="9536042" y="6454383"/>
            <a:ext cx="2579758"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3"/>
              </a:rPr>
              <a:t>https://wisconet.wisc.edu/</a:t>
            </a:r>
            <a:r>
              <a:rPr lang="en-US" sz="1400" dirty="0"/>
              <a:t> </a:t>
            </a:r>
          </a:p>
        </p:txBody>
      </p:sp>
      <p:sp>
        <p:nvSpPr>
          <p:cNvPr id="8" name="Title 1">
            <a:extLst>
              <a:ext uri="{FF2B5EF4-FFF2-40B4-BE49-F238E27FC236}">
                <a16:creationId xmlns:a16="http://schemas.microsoft.com/office/drawing/2014/main" id="{2658C49C-105C-6FC6-753A-67E225C10D22}"/>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Soil Temperature - Wisconet</a:t>
            </a:r>
          </a:p>
        </p:txBody>
      </p:sp>
      <p:pic>
        <p:nvPicPr>
          <p:cNvPr id="3" name="Picture 2">
            <a:extLst>
              <a:ext uri="{FF2B5EF4-FFF2-40B4-BE49-F238E27FC236}">
                <a16:creationId xmlns:a16="http://schemas.microsoft.com/office/drawing/2014/main" id="{9872EA54-4C86-A4C8-300A-9AA7B9597BEE}"/>
              </a:ext>
            </a:extLst>
          </p:cNvPr>
          <p:cNvPicPr>
            <a:picLocks noChangeAspect="1"/>
          </p:cNvPicPr>
          <p:nvPr/>
        </p:nvPicPr>
        <p:blipFill rotWithShape="1">
          <a:blip r:embed="rId4">
            <a:extLst>
              <a:ext uri="{28A0092B-C50C-407E-A947-70E740481C1C}">
                <a14:useLocalDpi xmlns:a14="http://schemas.microsoft.com/office/drawing/2010/main" val="0"/>
              </a:ext>
            </a:extLst>
          </a:blip>
          <a:srcRect l="14865" t="8108" r="12702" b="9459"/>
          <a:stretch/>
        </p:blipFill>
        <p:spPr>
          <a:xfrm>
            <a:off x="2133600" y="1101070"/>
            <a:ext cx="6217920" cy="5661090"/>
          </a:xfrm>
          <a:prstGeom prst="rect">
            <a:avLst/>
          </a:prstGeom>
        </p:spPr>
      </p:pic>
    </p:spTree>
    <p:extLst>
      <p:ext uri="{BB962C8B-B14F-4D97-AF65-F5344CB8AC3E}">
        <p14:creationId xmlns:p14="http://schemas.microsoft.com/office/powerpoint/2010/main" val="52969004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418AF-81F3-B2E7-97B2-EC8F2979B97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FB223A5-59BD-36B7-DCD3-C6CD1A655842}"/>
              </a:ext>
            </a:extLst>
          </p:cNvPr>
          <p:cNvSpPr/>
          <p:nvPr/>
        </p:nvSpPr>
        <p:spPr>
          <a:xfrm>
            <a:off x="9006851" y="6324600"/>
            <a:ext cx="2579758"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3"/>
              </a:rPr>
              <a:t>https://wisconet.wisc.edu/</a:t>
            </a:r>
            <a:r>
              <a:rPr lang="en-US" sz="1400" dirty="0"/>
              <a:t> </a:t>
            </a:r>
          </a:p>
        </p:txBody>
      </p:sp>
      <p:sp>
        <p:nvSpPr>
          <p:cNvPr id="8" name="Title 1">
            <a:extLst>
              <a:ext uri="{FF2B5EF4-FFF2-40B4-BE49-F238E27FC236}">
                <a16:creationId xmlns:a16="http://schemas.microsoft.com/office/drawing/2014/main" id="{2658C49C-105C-6FC6-753A-67E225C10D22}"/>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Soil Temperature - Wisconet</a:t>
            </a:r>
          </a:p>
        </p:txBody>
      </p:sp>
      <p:sp>
        <p:nvSpPr>
          <p:cNvPr id="4" name="TextBox 3">
            <a:extLst>
              <a:ext uri="{FF2B5EF4-FFF2-40B4-BE49-F238E27FC236}">
                <a16:creationId xmlns:a16="http://schemas.microsoft.com/office/drawing/2014/main" id="{E05473B9-DE2E-8702-6BC8-C3705DC77155}"/>
              </a:ext>
            </a:extLst>
          </p:cNvPr>
          <p:cNvSpPr txBox="1"/>
          <p:nvPr/>
        </p:nvSpPr>
        <p:spPr>
          <a:xfrm>
            <a:off x="1219200" y="6136775"/>
            <a:ext cx="5029200" cy="600164"/>
          </a:xfrm>
          <a:prstGeom prst="rect">
            <a:avLst/>
          </a:prstGeom>
          <a:noFill/>
        </p:spPr>
        <p:txBody>
          <a:bodyPr wrap="square" rtlCol="0">
            <a:spAutoFit/>
          </a:bodyPr>
          <a:lstStyle/>
          <a:p>
            <a:pPr>
              <a:spcAft>
                <a:spcPts val="600"/>
              </a:spcAft>
            </a:pPr>
            <a:r>
              <a:rPr lang="en-US" sz="1400" b="1" dirty="0"/>
              <a:t>Current</a:t>
            </a:r>
            <a:r>
              <a:rPr lang="en-US" sz="1400" dirty="0"/>
              <a:t>: 	7-day average ending on 5/20</a:t>
            </a:r>
          </a:p>
          <a:p>
            <a:pPr>
              <a:spcAft>
                <a:spcPts val="600"/>
              </a:spcAft>
            </a:pPr>
            <a:r>
              <a:rPr lang="en-US" sz="1400" b="1" dirty="0"/>
              <a:t>Last Week: 	</a:t>
            </a:r>
            <a:r>
              <a:rPr lang="en-US" sz="1400" dirty="0"/>
              <a:t>7-day average ending on 5/13</a:t>
            </a:r>
          </a:p>
        </p:txBody>
      </p:sp>
      <p:pic>
        <p:nvPicPr>
          <p:cNvPr id="5" name="Picture 4">
            <a:extLst>
              <a:ext uri="{FF2B5EF4-FFF2-40B4-BE49-F238E27FC236}">
                <a16:creationId xmlns:a16="http://schemas.microsoft.com/office/drawing/2014/main" id="{E171E5BF-1A64-9740-83DB-E4CEF5B3C5E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1041" y="1121220"/>
            <a:ext cx="10789917" cy="4979962"/>
          </a:xfrm>
          <a:prstGeom prst="rect">
            <a:avLst/>
          </a:prstGeom>
        </p:spPr>
      </p:pic>
    </p:spTree>
    <p:extLst>
      <p:ext uri="{BB962C8B-B14F-4D97-AF65-F5344CB8AC3E}">
        <p14:creationId xmlns:p14="http://schemas.microsoft.com/office/powerpoint/2010/main" val="3739788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12039600" cy="860425"/>
          </a:xfrm>
          <a:solidFill>
            <a:srgbClr val="006600"/>
          </a:solidFill>
        </p:spPr>
        <p:txBody>
          <a:bodyPr/>
          <a:lstStyle/>
          <a:p>
            <a:pPr algn="ctr"/>
            <a:r>
              <a:rPr lang="en-US" sz="4800" dirty="0">
                <a:solidFill>
                  <a:schemeClr val="bg1"/>
                </a:solidFill>
                <a:latin typeface="Calibri" panose="020F0502020204030204" pitchFamily="34" charset="0"/>
                <a:cs typeface="Calibri" panose="020F0502020204030204" pitchFamily="34" charset="0"/>
              </a:rPr>
              <a:t>Key Points</a:t>
            </a:r>
          </a:p>
        </p:txBody>
      </p:sp>
      <p:sp>
        <p:nvSpPr>
          <p:cNvPr id="4" name="TextBox 3"/>
          <p:cNvSpPr txBox="1">
            <a:spLocks/>
          </p:cNvSpPr>
          <p:nvPr/>
        </p:nvSpPr>
        <p:spPr>
          <a:xfrm>
            <a:off x="685800" y="1524001"/>
            <a:ext cx="10972800" cy="4801314"/>
          </a:xfrm>
          <a:prstGeom prst="rect">
            <a:avLst/>
          </a:prstGeom>
          <a:noFill/>
        </p:spPr>
        <p:txBody>
          <a:bodyPr wrap="square" rtlCol="0">
            <a:spAutoFit/>
          </a:bodyPr>
          <a:lstStyle/>
          <a:p>
            <a:pPr marL="457200" indent="-457200">
              <a:spcAft>
                <a:spcPts val="2400"/>
              </a:spcAft>
              <a:buFont typeface="+mj-lt"/>
              <a:buAutoNum type="arabicParenR"/>
            </a:pPr>
            <a:r>
              <a:rPr lang="en-US" sz="3200" dirty="0">
                <a:latin typeface="Calibri" panose="020F0502020204030204" pitchFamily="34" charset="0"/>
                <a:ea typeface="Times New Roman" panose="02020603050405020304" pitchFamily="18" charset="0"/>
                <a:cs typeface="Times New Roman" panose="02020603050405020304" pitchFamily="18" charset="0"/>
              </a:rPr>
              <a:t>Last week, many in the state received at least a </a:t>
            </a:r>
            <a:r>
              <a:rPr lang="en-US" sz="3200" dirty="0">
                <a:latin typeface="Calibri" panose="020F0502020204030204" pitchFamily="34" charset="0"/>
                <a:ea typeface="Times New Roman" panose="02020603050405020304" pitchFamily="18" charset="0"/>
                <a:cs typeface="Times New Roman" panose="02020603050405020304" pitchFamily="18" charset="0"/>
                <a:hlinkClick r:id="rId3" action="ppaction://hlinksldjump"/>
              </a:rPr>
              <a:t>half inch</a:t>
            </a:r>
            <a:r>
              <a:rPr lang="en-US" sz="3200" dirty="0">
                <a:latin typeface="Calibri" panose="020F0502020204030204" pitchFamily="34" charset="0"/>
                <a:ea typeface="Times New Roman" panose="02020603050405020304" pitchFamily="18" charset="0"/>
                <a:cs typeface="Times New Roman" panose="02020603050405020304" pitchFamily="18" charset="0"/>
              </a:rPr>
              <a:t> of rainfall, with </a:t>
            </a:r>
            <a:r>
              <a:rPr lang="en-US" sz="3200" dirty="0">
                <a:latin typeface="Calibri" panose="020F0502020204030204" pitchFamily="34" charset="0"/>
                <a:ea typeface="Times New Roman" panose="02020603050405020304" pitchFamily="18" charset="0"/>
                <a:cs typeface="Times New Roman" panose="02020603050405020304" pitchFamily="18" charset="0"/>
                <a:hlinkClick r:id="rId4" action="ppaction://hlinksldjump"/>
              </a:rPr>
              <a:t>temps</a:t>
            </a:r>
            <a:r>
              <a:rPr lang="en-US" sz="3200" dirty="0">
                <a:latin typeface="Calibri" panose="020F0502020204030204" pitchFamily="34" charset="0"/>
                <a:ea typeface="Times New Roman" panose="02020603050405020304" pitchFamily="18" charset="0"/>
                <a:cs typeface="Times New Roman" panose="02020603050405020304" pitchFamily="18" charset="0"/>
              </a:rPr>
              <a:t> a few degrees above normal.</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spcAft>
                <a:spcPts val="2400"/>
              </a:spcAft>
              <a:buFont typeface="+mj-lt"/>
              <a:buAutoNum type="arabicParenR"/>
            </a:pPr>
            <a:r>
              <a:rPr lang="en-US" sz="3200" dirty="0">
                <a:latin typeface="Calibri" panose="020F0502020204030204" pitchFamily="34" charset="0"/>
                <a:ea typeface="Times New Roman" panose="02020603050405020304" pitchFamily="18" charset="0"/>
                <a:cs typeface="Times New Roman" panose="02020603050405020304" pitchFamily="18" charset="0"/>
                <a:hlinkClick r:id="rId5" action="ppaction://hlinksldjump"/>
              </a:rPr>
              <a:t>Soil moisture</a:t>
            </a:r>
            <a:r>
              <a:rPr lang="en-US" sz="3200" dirty="0">
                <a:latin typeface="Calibri" panose="020F0502020204030204" pitchFamily="34" charset="0"/>
                <a:ea typeface="Times New Roman" panose="02020603050405020304" pitchFamily="18" charset="0"/>
                <a:cs typeface="Times New Roman" panose="02020603050405020304" pitchFamily="18" charset="0"/>
              </a:rPr>
              <a:t> levels are near or above normal for this time of year, with over 70% of the state out of any </a:t>
            </a:r>
            <a:r>
              <a:rPr lang="en-US" sz="3200" dirty="0">
                <a:latin typeface="Calibri" panose="020F0502020204030204" pitchFamily="34" charset="0"/>
                <a:ea typeface="Times New Roman" panose="02020603050405020304" pitchFamily="18" charset="0"/>
                <a:cs typeface="Times New Roman" panose="02020603050405020304" pitchFamily="18" charset="0"/>
                <a:hlinkClick r:id="rId6" action="ppaction://hlinksldjump"/>
              </a:rPr>
              <a:t>USDM</a:t>
            </a:r>
            <a:r>
              <a:rPr lang="en-US" sz="3200" dirty="0">
                <a:latin typeface="Calibri" panose="020F0502020204030204" pitchFamily="34" charset="0"/>
                <a:ea typeface="Times New Roman" panose="02020603050405020304" pitchFamily="18" charset="0"/>
                <a:cs typeface="Times New Roman" panose="02020603050405020304" pitchFamily="18" charset="0"/>
              </a:rPr>
              <a:t> category.</a:t>
            </a:r>
          </a:p>
          <a:p>
            <a:pPr marL="457200" indent="-457200">
              <a:spcAft>
                <a:spcPts val="2400"/>
              </a:spcAft>
              <a:buFont typeface="+mj-lt"/>
              <a:buAutoNum type="arabicParenR"/>
            </a:pPr>
            <a:r>
              <a:rPr lang="en-US" sz="3200" dirty="0">
                <a:latin typeface="Calibri" panose="020F0502020204030204" pitchFamily="34" charset="0"/>
                <a:ea typeface="Times New Roman" panose="02020603050405020304" pitchFamily="18" charset="0"/>
                <a:cs typeface="Times New Roman" panose="02020603050405020304" pitchFamily="18" charset="0"/>
              </a:rPr>
              <a:t>Near normal </a:t>
            </a:r>
            <a:r>
              <a:rPr lang="en-US" sz="3200" dirty="0">
                <a:latin typeface="Calibri" panose="020F0502020204030204" pitchFamily="34" charset="0"/>
                <a:ea typeface="Times New Roman" panose="02020603050405020304" pitchFamily="18" charset="0"/>
                <a:cs typeface="Times New Roman" panose="02020603050405020304" pitchFamily="18" charset="0"/>
                <a:hlinkClick r:id="rId7" action="ppaction://hlinksldjump"/>
              </a:rPr>
              <a:t>temps &amp; </a:t>
            </a:r>
            <a:r>
              <a:rPr lang="en-US" sz="3200" dirty="0" err="1">
                <a:latin typeface="Calibri" panose="020F0502020204030204" pitchFamily="34" charset="0"/>
                <a:ea typeface="Times New Roman" panose="02020603050405020304" pitchFamily="18" charset="0"/>
                <a:cs typeface="Times New Roman" panose="02020603050405020304" pitchFamily="18" charset="0"/>
                <a:hlinkClick r:id="rId7" action="ppaction://hlinksldjump"/>
              </a:rPr>
              <a:t>precip</a:t>
            </a:r>
            <a:r>
              <a:rPr lang="en-US" sz="3200" dirty="0">
                <a:latin typeface="Calibri" panose="020F0502020204030204" pitchFamily="34" charset="0"/>
                <a:ea typeface="Times New Roman" panose="02020603050405020304" pitchFamily="18" charset="0"/>
                <a:cs typeface="Times New Roman" panose="02020603050405020304" pitchFamily="18" charset="0"/>
              </a:rPr>
              <a:t> to wrap up May, with projections for </a:t>
            </a:r>
            <a:r>
              <a:rPr lang="en-US" sz="3200" dirty="0">
                <a:latin typeface="Calibri" panose="020F0502020204030204" pitchFamily="34" charset="0"/>
                <a:ea typeface="Times New Roman" panose="02020603050405020304" pitchFamily="18" charset="0"/>
                <a:cs typeface="Times New Roman" panose="02020603050405020304" pitchFamily="18" charset="0"/>
                <a:hlinkClick r:id="rId8" action="ppaction://hlinksldjump"/>
              </a:rPr>
              <a:t>summer</a:t>
            </a:r>
            <a:r>
              <a:rPr lang="en-US" sz="3200" dirty="0">
                <a:latin typeface="Calibri" panose="020F0502020204030204" pitchFamily="34" charset="0"/>
                <a:ea typeface="Times New Roman" panose="02020603050405020304" pitchFamily="18" charset="0"/>
                <a:cs typeface="Times New Roman" panose="02020603050405020304" pitchFamily="18" charset="0"/>
              </a:rPr>
              <a:t> leaning warmer.</a:t>
            </a:r>
          </a:p>
          <a:p>
            <a:pPr marL="285750" indent="-285750">
              <a:buFont typeface="Arial" panose="020B0604020202020204" pitchFamily="34" charset="0"/>
              <a:buChar char="•"/>
            </a:pPr>
            <a:r>
              <a:rPr lang="en-US" i="1" dirty="0">
                <a:latin typeface="Calibri" panose="020F0502020204030204" pitchFamily="34" charset="0"/>
                <a:ea typeface="Times New Roman" panose="02020603050405020304" pitchFamily="18" charset="0"/>
                <a:cs typeface="Times New Roman" panose="02020603050405020304" pitchFamily="18" charset="0"/>
              </a:rPr>
              <a:t>For this week’s agronomic recommendations from UW Extension, click </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9" action="ppaction://hlinksldjump"/>
              </a:rPr>
              <a:t>here</a:t>
            </a:r>
            <a:r>
              <a:rPr lang="en-US" i="1" dirty="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i="1" dirty="0">
                <a:latin typeface="Calibri" panose="020F0502020204030204" pitchFamily="34" charset="0"/>
                <a:ea typeface="Times New Roman" panose="02020603050405020304" pitchFamily="18" charset="0"/>
                <a:cs typeface="Times New Roman" panose="02020603050405020304" pitchFamily="18" charset="0"/>
              </a:rPr>
              <a:t>For GDD plots at select stations, click </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10" action="ppaction://hlinksldjump"/>
              </a:rPr>
              <a:t>here</a:t>
            </a:r>
            <a:r>
              <a:rPr lang="en-US" i="1" dirty="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i="1" dirty="0">
                <a:latin typeface="Calibri" panose="020F0502020204030204" pitchFamily="34" charset="0"/>
                <a:ea typeface="Times New Roman" panose="02020603050405020304" pitchFamily="18" charset="0"/>
                <a:cs typeface="Times New Roman" panose="02020603050405020304" pitchFamily="18" charset="0"/>
              </a:rPr>
              <a:t>For NASS crop progress maps, click </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11" action="ppaction://hlinksldjump"/>
              </a:rPr>
              <a:t>here</a:t>
            </a:r>
            <a:r>
              <a:rPr lang="en-US" i="1"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B1F6DF09-60F9-A0FB-FCD7-5FC1632D3357}"/>
              </a:ext>
            </a:extLst>
          </p:cNvPr>
          <p:cNvSpPr txBox="1"/>
          <p:nvPr/>
        </p:nvSpPr>
        <p:spPr>
          <a:xfrm>
            <a:off x="1828800" y="1066800"/>
            <a:ext cx="8153400" cy="307777"/>
          </a:xfrm>
          <a:prstGeom prst="rect">
            <a:avLst/>
          </a:prstGeom>
          <a:noFill/>
        </p:spPr>
        <p:txBody>
          <a:bodyPr wrap="square" rtlCol="0">
            <a:spAutoFit/>
          </a:bodyPr>
          <a:lstStyle/>
          <a:p>
            <a:pPr algn="ctr"/>
            <a:r>
              <a:rPr lang="en-US" sz="1400" dirty="0"/>
              <a:t>Navigate to select slides by clicking on the </a:t>
            </a:r>
            <a:r>
              <a:rPr lang="en-US" sz="1400" u="sng" dirty="0">
                <a:solidFill>
                  <a:srgbClr val="007FFF"/>
                </a:solidFill>
              </a:rPr>
              <a:t>links</a:t>
            </a:r>
            <a:r>
              <a:rPr lang="en-US" sz="1400" dirty="0"/>
              <a:t> below.</a:t>
            </a:r>
          </a:p>
        </p:txBody>
      </p:sp>
    </p:spTree>
    <p:extLst>
      <p:ext uri="{BB962C8B-B14F-4D97-AF65-F5344CB8AC3E}">
        <p14:creationId xmlns:p14="http://schemas.microsoft.com/office/powerpoint/2010/main" val="309700801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418AF-81F3-B2E7-97B2-EC8F2979B97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FB223A5-59BD-36B7-DCD3-C6CD1A655842}"/>
              </a:ext>
            </a:extLst>
          </p:cNvPr>
          <p:cNvSpPr/>
          <p:nvPr/>
        </p:nvSpPr>
        <p:spPr>
          <a:xfrm>
            <a:off x="9536042" y="6474022"/>
            <a:ext cx="2579758"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3"/>
              </a:rPr>
              <a:t>https://mrcc.purdue.edu/</a:t>
            </a:r>
            <a:r>
              <a:rPr lang="en-US" sz="1400" dirty="0"/>
              <a:t> </a:t>
            </a:r>
          </a:p>
        </p:txBody>
      </p:sp>
      <p:sp>
        <p:nvSpPr>
          <p:cNvPr id="8" name="Title 1">
            <a:extLst>
              <a:ext uri="{FF2B5EF4-FFF2-40B4-BE49-F238E27FC236}">
                <a16:creationId xmlns:a16="http://schemas.microsoft.com/office/drawing/2014/main" id="{2658C49C-105C-6FC6-753A-67E225C10D22}"/>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Growing Degree Days Since April 1</a:t>
            </a:r>
          </a:p>
        </p:txBody>
      </p:sp>
      <p:pic>
        <p:nvPicPr>
          <p:cNvPr id="2" name="Picture 1">
            <a:extLst>
              <a:ext uri="{FF2B5EF4-FFF2-40B4-BE49-F238E27FC236}">
                <a16:creationId xmlns:a16="http://schemas.microsoft.com/office/drawing/2014/main" id="{D2202F7B-D8BD-7809-FAEC-240C826E71D4}"/>
              </a:ext>
            </a:extLst>
          </p:cNvPr>
          <p:cNvPicPr>
            <a:picLocks noChangeAspect="1"/>
          </p:cNvPicPr>
          <p:nvPr/>
        </p:nvPicPr>
        <p:blipFill>
          <a:blip r:embed="rId4"/>
          <a:stretch>
            <a:fillRect/>
          </a:stretch>
        </p:blipFill>
        <p:spPr>
          <a:xfrm>
            <a:off x="228600" y="1046583"/>
            <a:ext cx="4286250" cy="5715000"/>
          </a:xfrm>
          <a:prstGeom prst="rect">
            <a:avLst/>
          </a:prstGeom>
        </p:spPr>
      </p:pic>
      <p:pic>
        <p:nvPicPr>
          <p:cNvPr id="4" name="Picture 3">
            <a:extLst>
              <a:ext uri="{FF2B5EF4-FFF2-40B4-BE49-F238E27FC236}">
                <a16:creationId xmlns:a16="http://schemas.microsoft.com/office/drawing/2014/main" id="{4D0E3642-92A1-38C8-2C01-79A86A12A02E}"/>
              </a:ext>
            </a:extLst>
          </p:cNvPr>
          <p:cNvPicPr>
            <a:picLocks noChangeAspect="1"/>
          </p:cNvPicPr>
          <p:nvPr/>
        </p:nvPicPr>
        <p:blipFill>
          <a:blip r:embed="rId5"/>
          <a:stretch>
            <a:fillRect/>
          </a:stretch>
        </p:blipFill>
        <p:spPr>
          <a:xfrm>
            <a:off x="4882321" y="1046583"/>
            <a:ext cx="4286250" cy="5715000"/>
          </a:xfrm>
          <a:prstGeom prst="rect">
            <a:avLst/>
          </a:prstGeom>
        </p:spPr>
      </p:pic>
      <p:sp>
        <p:nvSpPr>
          <p:cNvPr id="5" name="TextBox 4">
            <a:extLst>
              <a:ext uri="{FF2B5EF4-FFF2-40B4-BE49-F238E27FC236}">
                <a16:creationId xmlns:a16="http://schemas.microsoft.com/office/drawing/2014/main" id="{03E09760-2385-68D2-22E5-F7C3BC744A7E}"/>
              </a:ext>
            </a:extLst>
          </p:cNvPr>
          <p:cNvSpPr txBox="1"/>
          <p:nvPr/>
        </p:nvSpPr>
        <p:spPr>
          <a:xfrm>
            <a:off x="9296400" y="1371600"/>
            <a:ext cx="26670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All of WI is tracking ahead of average on degree days</a:t>
            </a:r>
          </a:p>
          <a:p>
            <a:pPr marL="285750" indent="-285750">
              <a:buFont typeface="Arial" panose="020B0604020202020204" pitchFamily="34" charset="0"/>
              <a:buChar char="•"/>
            </a:pPr>
            <a:r>
              <a:rPr lang="en-US" dirty="0"/>
              <a:t>Southeast WI is 60 GDD further ahead of the average than in the Northwest</a:t>
            </a:r>
          </a:p>
          <a:p>
            <a:pPr marL="285750" indent="-285750">
              <a:buFont typeface="Arial" panose="020B0604020202020204" pitchFamily="34" charset="0"/>
              <a:buChar char="•"/>
            </a:pPr>
            <a:r>
              <a:rPr lang="en-US" dirty="0"/>
              <a:t>To calculate GDD for your corn variety and planting date, use this </a:t>
            </a:r>
            <a:r>
              <a:rPr lang="en-US" dirty="0">
                <a:hlinkClick r:id="rId6"/>
              </a:rPr>
              <a:t>tool</a:t>
            </a:r>
            <a:r>
              <a:rPr lang="en-US" dirty="0"/>
              <a:t>. </a:t>
            </a:r>
          </a:p>
          <a:p>
            <a:pPr marL="285750" indent="-285750">
              <a:buFont typeface="Arial" panose="020B0604020202020204" pitchFamily="34" charset="0"/>
              <a:buChar char="•"/>
            </a:pPr>
            <a:r>
              <a:rPr lang="en-US" dirty="0"/>
              <a:t>To see specific degree models for pests in your location, use the </a:t>
            </a:r>
            <a:r>
              <a:rPr lang="en-US" dirty="0">
                <a:hlinkClick r:id="rId7"/>
              </a:rPr>
              <a:t>Vegetable Disease &amp; Insect Forecasting Network</a:t>
            </a:r>
            <a:r>
              <a:rPr lang="en-US" dirty="0"/>
              <a:t>.</a:t>
            </a:r>
          </a:p>
        </p:txBody>
      </p:sp>
    </p:spTree>
    <p:extLst>
      <p:ext uri="{BB962C8B-B14F-4D97-AF65-F5344CB8AC3E}">
        <p14:creationId xmlns:p14="http://schemas.microsoft.com/office/powerpoint/2010/main" val="286240922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0983-CC70-66BC-9130-AE5B59F11C4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8DF8E3-C673-3DEB-55C2-A656B4191D70}"/>
              </a:ext>
            </a:extLst>
          </p:cNvPr>
          <p:cNvSpPr/>
          <p:nvPr/>
        </p:nvSpPr>
        <p:spPr>
          <a:xfrm>
            <a:off x="8839200" y="6467095"/>
            <a:ext cx="3200400"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defRPr/>
            </a:pPr>
            <a:r>
              <a:rPr lang="en-US" sz="1400" dirty="0">
                <a:solidFill>
                  <a:prstClr val="black"/>
                </a:solidFill>
                <a:latin typeface="Calibri"/>
                <a:hlinkClick r:id="rId3"/>
              </a:rPr>
              <a:t>https://agindrought.unl.edu/Other.aspx</a:t>
            </a:r>
            <a:r>
              <a:rPr lang="en-US" sz="1400" dirty="0">
                <a:solidFill>
                  <a:prstClr val="black"/>
                </a:solidFill>
                <a:latin typeface="Calibri"/>
              </a:rPr>
              <a:t> </a:t>
            </a:r>
          </a:p>
        </p:txBody>
      </p:sp>
      <p:sp>
        <p:nvSpPr>
          <p:cNvPr id="8" name="Title 1">
            <a:extLst>
              <a:ext uri="{FF2B5EF4-FFF2-40B4-BE49-F238E27FC236}">
                <a16:creationId xmlns:a16="http://schemas.microsoft.com/office/drawing/2014/main" id="{05ABB482-8081-1E7E-07B5-90097AE27D03}"/>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NASS Crop Progress – Corn</a:t>
            </a:r>
          </a:p>
        </p:txBody>
      </p:sp>
      <p:pic>
        <p:nvPicPr>
          <p:cNvPr id="3" name="Picture 2">
            <a:extLst>
              <a:ext uri="{FF2B5EF4-FFF2-40B4-BE49-F238E27FC236}">
                <a16:creationId xmlns:a16="http://schemas.microsoft.com/office/drawing/2014/main" id="{18F3111F-8F50-9803-D830-F2E4B3684D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0" y="1066799"/>
            <a:ext cx="7238998" cy="5593770"/>
          </a:xfrm>
          <a:prstGeom prst="rect">
            <a:avLst/>
          </a:prstGeom>
        </p:spPr>
      </p:pic>
      <p:sp>
        <p:nvSpPr>
          <p:cNvPr id="4" name="TextBox 3">
            <a:extLst>
              <a:ext uri="{FF2B5EF4-FFF2-40B4-BE49-F238E27FC236}">
                <a16:creationId xmlns:a16="http://schemas.microsoft.com/office/drawing/2014/main" id="{E6FE5133-D0BD-6989-D644-B6B98CB74BB8}"/>
              </a:ext>
            </a:extLst>
          </p:cNvPr>
          <p:cNvSpPr txBox="1"/>
          <p:nvPr/>
        </p:nvSpPr>
        <p:spPr>
          <a:xfrm>
            <a:off x="7924800" y="1524000"/>
            <a:ext cx="3487689" cy="2508379"/>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sz="2000" dirty="0"/>
              <a:t>Planting is running </a:t>
            </a:r>
            <a:r>
              <a:rPr lang="en-US" sz="2000" b="1" dirty="0"/>
              <a:t>ahead</a:t>
            </a:r>
            <a:r>
              <a:rPr lang="en-US" sz="2000" dirty="0"/>
              <a:t> of the 5-year average in WI and states to the N &amp; W. </a:t>
            </a:r>
            <a:r>
              <a:rPr lang="en-US" sz="2000" b="1" dirty="0"/>
              <a:t>Behind</a:t>
            </a:r>
            <a:r>
              <a:rPr lang="en-US" sz="2000" dirty="0"/>
              <a:t> average pace to the S.</a:t>
            </a:r>
          </a:p>
          <a:p>
            <a:pPr marL="631825" lvl="1" indent="-174625">
              <a:spcAft>
                <a:spcPts val="600"/>
              </a:spcAft>
              <a:buFont typeface="Arial" panose="020B0604020202020204" pitchFamily="34" charset="0"/>
              <a:buChar char="•"/>
            </a:pPr>
            <a:r>
              <a:rPr lang="en-US" dirty="0"/>
              <a:t>Wisconsin </a:t>
            </a:r>
            <a:r>
              <a:rPr lang="en-US" dirty="0">
                <a:sym typeface="Wingdings" panose="05000000000000000000" pitchFamily="2" charset="2"/>
              </a:rPr>
              <a:t> </a:t>
            </a:r>
            <a:r>
              <a:rPr lang="en-US" b="1" dirty="0">
                <a:highlight>
                  <a:srgbClr val="FFFF00"/>
                </a:highlight>
                <a:sym typeface="Wingdings" panose="05000000000000000000" pitchFamily="2" charset="2"/>
              </a:rPr>
              <a:t>66% complete</a:t>
            </a:r>
            <a:r>
              <a:rPr lang="en-US" dirty="0">
                <a:sym typeface="Wingdings" panose="05000000000000000000" pitchFamily="2" charset="2"/>
              </a:rPr>
              <a:t>; ahead of the 5-year average pace. </a:t>
            </a:r>
            <a:r>
              <a:rPr lang="en-US" b="1" dirty="0">
                <a:highlight>
                  <a:srgbClr val="FFFF00"/>
                </a:highlight>
                <a:sym typeface="Wingdings" panose="05000000000000000000" pitchFamily="2" charset="2"/>
              </a:rPr>
              <a:t>26% increase</a:t>
            </a:r>
            <a:r>
              <a:rPr lang="en-US" b="1" dirty="0">
                <a:sym typeface="Wingdings" panose="05000000000000000000" pitchFamily="2" charset="2"/>
              </a:rPr>
              <a:t> </a:t>
            </a:r>
            <a:r>
              <a:rPr lang="en-US" dirty="0">
                <a:sym typeface="Wingdings" panose="05000000000000000000" pitchFamily="2" charset="2"/>
              </a:rPr>
              <a:t>from last week.</a:t>
            </a:r>
            <a:endParaRPr lang="en-US" dirty="0"/>
          </a:p>
        </p:txBody>
      </p:sp>
    </p:spTree>
    <p:extLst>
      <p:ext uri="{BB962C8B-B14F-4D97-AF65-F5344CB8AC3E}">
        <p14:creationId xmlns:p14="http://schemas.microsoft.com/office/powerpoint/2010/main" val="207651983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0983-CC70-66BC-9130-AE5B59F11C4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8DF8E3-C673-3DEB-55C2-A656B4191D70}"/>
              </a:ext>
            </a:extLst>
          </p:cNvPr>
          <p:cNvSpPr/>
          <p:nvPr/>
        </p:nvSpPr>
        <p:spPr>
          <a:xfrm>
            <a:off x="8839200" y="6467095"/>
            <a:ext cx="3200400"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defRPr/>
            </a:pPr>
            <a:r>
              <a:rPr lang="en-US" sz="1400" dirty="0">
                <a:solidFill>
                  <a:prstClr val="black"/>
                </a:solidFill>
                <a:latin typeface="Calibri"/>
                <a:hlinkClick r:id="rId3"/>
              </a:rPr>
              <a:t>https://agindrought.unl.edu/Other.aspx</a:t>
            </a:r>
            <a:r>
              <a:rPr lang="en-US" sz="1400" dirty="0">
                <a:solidFill>
                  <a:prstClr val="black"/>
                </a:solidFill>
                <a:latin typeface="Calibri"/>
              </a:rPr>
              <a:t> </a:t>
            </a:r>
          </a:p>
        </p:txBody>
      </p:sp>
      <p:sp>
        <p:nvSpPr>
          <p:cNvPr id="8" name="Title 1">
            <a:extLst>
              <a:ext uri="{FF2B5EF4-FFF2-40B4-BE49-F238E27FC236}">
                <a16:creationId xmlns:a16="http://schemas.microsoft.com/office/drawing/2014/main" id="{05ABB482-8081-1E7E-07B5-90097AE27D03}"/>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NASS Crop Progress – Soybean</a:t>
            </a:r>
          </a:p>
        </p:txBody>
      </p:sp>
      <p:pic>
        <p:nvPicPr>
          <p:cNvPr id="3" name="Picture 2">
            <a:extLst>
              <a:ext uri="{FF2B5EF4-FFF2-40B4-BE49-F238E27FC236}">
                <a16:creationId xmlns:a16="http://schemas.microsoft.com/office/drawing/2014/main" id="{18F3111F-8F50-9803-D830-F2E4B3684D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0" y="1066799"/>
            <a:ext cx="7238998" cy="5593770"/>
          </a:xfrm>
          <a:prstGeom prst="rect">
            <a:avLst/>
          </a:prstGeom>
        </p:spPr>
      </p:pic>
      <p:sp>
        <p:nvSpPr>
          <p:cNvPr id="4" name="TextBox 3">
            <a:extLst>
              <a:ext uri="{FF2B5EF4-FFF2-40B4-BE49-F238E27FC236}">
                <a16:creationId xmlns:a16="http://schemas.microsoft.com/office/drawing/2014/main" id="{E6FE5133-D0BD-6989-D644-B6B98CB74BB8}"/>
              </a:ext>
            </a:extLst>
          </p:cNvPr>
          <p:cNvSpPr txBox="1"/>
          <p:nvPr/>
        </p:nvSpPr>
        <p:spPr>
          <a:xfrm>
            <a:off x="7924800" y="1524000"/>
            <a:ext cx="3487689" cy="2200602"/>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sz="2000" dirty="0"/>
              <a:t>Planting is running </a:t>
            </a:r>
            <a:r>
              <a:rPr lang="en-US" sz="2000" b="1" dirty="0"/>
              <a:t>at or ahead</a:t>
            </a:r>
            <a:r>
              <a:rPr lang="en-US" sz="2000" dirty="0"/>
              <a:t> of the 5-year average in WI and states to the S.</a:t>
            </a:r>
          </a:p>
          <a:p>
            <a:pPr marL="631825" lvl="1" indent="-174625">
              <a:spcAft>
                <a:spcPts val="600"/>
              </a:spcAft>
              <a:buFont typeface="Arial" panose="020B0604020202020204" pitchFamily="34" charset="0"/>
              <a:buChar char="•"/>
            </a:pPr>
            <a:r>
              <a:rPr lang="en-US" dirty="0"/>
              <a:t>Wisconsin </a:t>
            </a:r>
            <a:r>
              <a:rPr lang="en-US" dirty="0">
                <a:sym typeface="Wingdings" panose="05000000000000000000" pitchFamily="2" charset="2"/>
              </a:rPr>
              <a:t> </a:t>
            </a:r>
            <a:r>
              <a:rPr lang="en-US" b="1" dirty="0">
                <a:highlight>
                  <a:srgbClr val="FFFF00"/>
                </a:highlight>
                <a:sym typeface="Wingdings" panose="05000000000000000000" pitchFamily="2" charset="2"/>
              </a:rPr>
              <a:t>57% complete</a:t>
            </a:r>
            <a:r>
              <a:rPr lang="en-US" dirty="0">
                <a:sym typeface="Wingdings" panose="05000000000000000000" pitchFamily="2" charset="2"/>
              </a:rPr>
              <a:t>; 10% ahead of the 5-year average pace. </a:t>
            </a:r>
            <a:r>
              <a:rPr lang="en-US" b="1" dirty="0">
                <a:highlight>
                  <a:srgbClr val="FFFF00"/>
                </a:highlight>
                <a:sym typeface="Wingdings" panose="05000000000000000000" pitchFamily="2" charset="2"/>
              </a:rPr>
              <a:t>20% increase</a:t>
            </a:r>
            <a:r>
              <a:rPr lang="en-US" b="1" dirty="0">
                <a:sym typeface="Wingdings" panose="05000000000000000000" pitchFamily="2" charset="2"/>
              </a:rPr>
              <a:t> </a:t>
            </a:r>
            <a:r>
              <a:rPr lang="en-US" dirty="0">
                <a:sym typeface="Wingdings" panose="05000000000000000000" pitchFamily="2" charset="2"/>
              </a:rPr>
              <a:t>from last week.</a:t>
            </a:r>
            <a:endParaRPr lang="en-US" dirty="0"/>
          </a:p>
        </p:txBody>
      </p:sp>
    </p:spTree>
    <p:extLst>
      <p:ext uri="{BB962C8B-B14F-4D97-AF65-F5344CB8AC3E}">
        <p14:creationId xmlns:p14="http://schemas.microsoft.com/office/powerpoint/2010/main" val="105861872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9600" y="6369605"/>
            <a:ext cx="5943600" cy="369332"/>
          </a:xfrm>
          <a:prstGeom prst="rect">
            <a:avLst/>
          </a:prstGeom>
        </p:spPr>
        <p:txBody>
          <a:bodyPr wrap="square">
            <a:spAutoFit/>
          </a:bodyPr>
          <a:lstStyle/>
          <a:p>
            <a:r>
              <a:rPr lang="en-US" dirty="0"/>
              <a:t> </a:t>
            </a:r>
          </a:p>
        </p:txBody>
      </p:sp>
      <p:sp>
        <p:nvSpPr>
          <p:cNvPr id="7" name="TextBox 6"/>
          <p:cNvSpPr txBox="1"/>
          <p:nvPr/>
        </p:nvSpPr>
        <p:spPr>
          <a:xfrm>
            <a:off x="6858000" y="1645953"/>
            <a:ext cx="4724400" cy="2662267"/>
          </a:xfrm>
          <a:prstGeom prst="rect">
            <a:avLst/>
          </a:prstGeom>
          <a:noFill/>
        </p:spPr>
        <p:txBody>
          <a:bodyPr wrap="square" rtlCol="0">
            <a:spAutoFit/>
          </a:bodyPr>
          <a:lstStyle/>
          <a:p>
            <a:pPr marL="230188" indent="-230188">
              <a:spcAft>
                <a:spcPts val="1200"/>
              </a:spcAft>
              <a:buFont typeface="Arial" panose="020B0604020202020204" pitchFamily="34" charset="0"/>
              <a:buChar char="•"/>
            </a:pPr>
            <a:r>
              <a:rPr lang="en-US" sz="2400" dirty="0"/>
              <a:t>Another week is forecasted for the state </a:t>
            </a:r>
            <a:r>
              <a:rPr lang="en-US" sz="2400" dirty="0">
                <a:sym typeface="Wingdings" panose="05000000000000000000" pitchFamily="2" charset="2"/>
              </a:rPr>
              <a:t> </a:t>
            </a:r>
            <a:r>
              <a:rPr lang="en-US" sz="2400" b="1" dirty="0">
                <a:sym typeface="Wingdings" panose="05000000000000000000" pitchFamily="2" charset="2"/>
              </a:rPr>
              <a:t>higher totals in the W (2” or more)</a:t>
            </a:r>
            <a:endParaRPr lang="en-US" sz="2400" b="1" dirty="0"/>
          </a:p>
          <a:p>
            <a:pPr marL="687388" lvl="1" indent="-230188">
              <a:spcAft>
                <a:spcPts val="600"/>
              </a:spcAft>
              <a:buFont typeface="Arial" panose="020B0604020202020204" pitchFamily="34" charset="0"/>
              <a:buChar char="•"/>
            </a:pPr>
            <a:r>
              <a:rPr lang="en-US" sz="2000" dirty="0"/>
              <a:t>Strong storms with heavy rainfall forecasted for Tuesday night (5/21).</a:t>
            </a:r>
          </a:p>
          <a:p>
            <a:pPr marL="687388" lvl="1" indent="-230188">
              <a:spcAft>
                <a:spcPts val="600"/>
              </a:spcAft>
              <a:buFont typeface="Arial" panose="020B0604020202020204" pitchFamily="34" charset="0"/>
              <a:buChar char="•"/>
            </a:pPr>
            <a:r>
              <a:rPr lang="en-US" sz="2000" dirty="0"/>
              <a:t>More chances into the weekend and early next week.</a:t>
            </a:r>
          </a:p>
        </p:txBody>
      </p:sp>
      <p:pic>
        <p:nvPicPr>
          <p:cNvPr id="9" name="Picture 8">
            <a:extLst>
              <a:ext uri="{FF2B5EF4-FFF2-40B4-BE49-F238E27FC236}">
                <a16:creationId xmlns:a16="http://schemas.microsoft.com/office/drawing/2014/main" id="{724A91E1-5345-A808-F5CE-8971C66F7D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9200" y="1097549"/>
            <a:ext cx="5142260" cy="5667851"/>
          </a:xfrm>
          <a:prstGeom prst="rect">
            <a:avLst/>
          </a:prstGeom>
        </p:spPr>
      </p:pic>
      <p:sp>
        <p:nvSpPr>
          <p:cNvPr id="3" name="Rectangle: Rounded Corners 2">
            <a:extLst>
              <a:ext uri="{FF2B5EF4-FFF2-40B4-BE49-F238E27FC236}">
                <a16:creationId xmlns:a16="http://schemas.microsoft.com/office/drawing/2014/main" id="{B0E9C4CD-24F1-1127-CC60-2205835F19DB}"/>
              </a:ext>
            </a:extLst>
          </p:cNvPr>
          <p:cNvSpPr/>
          <p:nvPr/>
        </p:nvSpPr>
        <p:spPr>
          <a:xfrm>
            <a:off x="1295400" y="6242180"/>
            <a:ext cx="3276600" cy="31102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5AFC232-F98F-C123-778D-AB1915310C08}"/>
              </a:ext>
            </a:extLst>
          </p:cNvPr>
          <p:cNvCxnSpPr>
            <a:cxnSpLocks/>
            <a:stCxn id="3" idx="3"/>
            <a:endCxn id="10" idx="1"/>
          </p:cNvCxnSpPr>
          <p:nvPr/>
        </p:nvCxnSpPr>
        <p:spPr>
          <a:xfrm flipV="1">
            <a:off x="4572000" y="5351622"/>
            <a:ext cx="3246748" cy="1046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6AC01C-920B-F20B-7A38-C4C77912D529}"/>
              </a:ext>
            </a:extLst>
          </p:cNvPr>
          <p:cNvSpPr txBox="1"/>
          <p:nvPr/>
        </p:nvSpPr>
        <p:spPr>
          <a:xfrm>
            <a:off x="7818748" y="5105400"/>
            <a:ext cx="2936822" cy="492443"/>
          </a:xfrm>
          <a:prstGeom prst="rect">
            <a:avLst/>
          </a:prstGeom>
          <a:solidFill>
            <a:schemeClr val="bg1"/>
          </a:solidFill>
          <a:ln w="19050">
            <a:solidFill>
              <a:schemeClr val="tx1"/>
            </a:solidFill>
          </a:ln>
        </p:spPr>
        <p:txBody>
          <a:bodyPr wrap="square" rtlCol="0">
            <a:spAutoFit/>
          </a:bodyPr>
          <a:lstStyle/>
          <a:p>
            <a:pPr algn="ctr"/>
            <a:r>
              <a:rPr lang="en-US" sz="1400" b="1" dirty="0"/>
              <a:t>Forecast for 4/30/24 thru 5/7/24</a:t>
            </a:r>
          </a:p>
          <a:p>
            <a:pPr algn="ctr"/>
            <a:r>
              <a:rPr lang="en-US" sz="1200" dirty="0"/>
              <a:t>(12Z = 7am CDT)</a:t>
            </a:r>
          </a:p>
        </p:txBody>
      </p:sp>
      <p:sp>
        <p:nvSpPr>
          <p:cNvPr id="12" name="TextBox 11">
            <a:extLst>
              <a:ext uri="{FF2B5EF4-FFF2-40B4-BE49-F238E27FC236}">
                <a16:creationId xmlns:a16="http://schemas.microsoft.com/office/drawing/2014/main" id="{9F216140-72E7-D0AD-D44B-A47233AA741D}"/>
              </a:ext>
            </a:extLst>
          </p:cNvPr>
          <p:cNvSpPr txBox="1"/>
          <p:nvPr/>
        </p:nvSpPr>
        <p:spPr>
          <a:xfrm>
            <a:off x="7275860" y="6258579"/>
            <a:ext cx="4724400" cy="523220"/>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4"/>
              </a:rPr>
              <a:t>https://www.wpc.ncep.noaa.gov/qpf/p168i.gif</a:t>
            </a:r>
            <a:endParaRPr lang="en-US" sz="1400" dirty="0"/>
          </a:p>
          <a:p>
            <a:pPr algn="ctr"/>
            <a:r>
              <a:rPr lang="en-US" sz="1400" dirty="0">
                <a:hlinkClick r:id="rId5"/>
              </a:rPr>
              <a:t>https://www.drought.gov/states/wisconsin</a:t>
            </a:r>
            <a:endParaRPr lang="en-US" sz="1400" dirty="0"/>
          </a:p>
        </p:txBody>
      </p:sp>
      <p:sp>
        <p:nvSpPr>
          <p:cNvPr id="11" name="Title 1">
            <a:extLst>
              <a:ext uri="{FF2B5EF4-FFF2-40B4-BE49-F238E27FC236}">
                <a16:creationId xmlns:a16="http://schemas.microsoft.com/office/drawing/2014/main" id="{5E1F3AB5-A5B1-C9EA-82F3-1A0134D13BC0}"/>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7 Day Precip Forecast</a:t>
            </a:r>
          </a:p>
        </p:txBody>
      </p:sp>
    </p:spTree>
    <p:extLst>
      <p:ext uri="{BB962C8B-B14F-4D97-AF65-F5344CB8AC3E}">
        <p14:creationId xmlns:p14="http://schemas.microsoft.com/office/powerpoint/2010/main" val="24793442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5606534"/>
            <a:ext cx="11125200" cy="707886"/>
          </a:xfrm>
          <a:prstGeom prst="rect">
            <a:avLst/>
          </a:prstGeom>
          <a:noFill/>
        </p:spPr>
        <p:txBody>
          <a:bodyPr wrap="square" rtlCol="0">
            <a:spAutoFit/>
          </a:bodyPr>
          <a:lstStyle/>
          <a:p>
            <a:r>
              <a:rPr lang="en-US" sz="2000" b="1" dirty="0"/>
              <a:t>End of May into first days of June: </a:t>
            </a:r>
            <a:r>
              <a:rPr lang="en-US" sz="2000" dirty="0"/>
              <a:t>Temperatures leaning </a:t>
            </a:r>
            <a:r>
              <a:rPr lang="en-US" sz="2000" u="sng" dirty="0"/>
              <a:t>near normal</a:t>
            </a:r>
            <a:r>
              <a:rPr lang="en-US" sz="2000" dirty="0"/>
              <a:t>. Precipitation leaning </a:t>
            </a:r>
            <a:r>
              <a:rPr lang="en-US" sz="2000" u="sng" dirty="0"/>
              <a:t>near or below (SW) normal</a:t>
            </a:r>
            <a:r>
              <a:rPr lang="en-US" sz="2000" dirty="0"/>
              <a:t>.</a:t>
            </a:r>
          </a:p>
        </p:txBody>
      </p:sp>
      <p:pic>
        <p:nvPicPr>
          <p:cNvPr id="4" name="Picture 3">
            <a:extLst>
              <a:ext uri="{FF2B5EF4-FFF2-40B4-BE49-F238E27FC236}">
                <a16:creationId xmlns:a16="http://schemas.microsoft.com/office/drawing/2014/main" id="{1DC8C804-A26F-6FD5-FAD5-366F1C2142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4079" y="1128770"/>
            <a:ext cx="11243842" cy="4364328"/>
          </a:xfrm>
          <a:prstGeom prst="rect">
            <a:avLst/>
          </a:prstGeom>
        </p:spPr>
      </p:pic>
      <p:sp>
        <p:nvSpPr>
          <p:cNvPr id="7" name="Rectangle 6">
            <a:extLst>
              <a:ext uri="{FF2B5EF4-FFF2-40B4-BE49-F238E27FC236}">
                <a16:creationId xmlns:a16="http://schemas.microsoft.com/office/drawing/2014/main" id="{E989213C-B839-FD47-8D0B-FE845A16EAB7}"/>
              </a:ext>
            </a:extLst>
          </p:cNvPr>
          <p:cNvSpPr/>
          <p:nvPr/>
        </p:nvSpPr>
        <p:spPr>
          <a:xfrm>
            <a:off x="4803315" y="6474022"/>
            <a:ext cx="2585370"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4"/>
              </a:rPr>
              <a:t>http://www.cpc.ncep.noaa.gov/</a:t>
            </a:r>
            <a:r>
              <a:rPr lang="en-US" sz="1400" dirty="0"/>
              <a:t> </a:t>
            </a:r>
          </a:p>
        </p:txBody>
      </p:sp>
      <p:sp>
        <p:nvSpPr>
          <p:cNvPr id="6" name="Title 1">
            <a:extLst>
              <a:ext uri="{FF2B5EF4-FFF2-40B4-BE49-F238E27FC236}">
                <a16:creationId xmlns:a16="http://schemas.microsoft.com/office/drawing/2014/main" id="{422DE750-DC5D-D595-B9E6-B5D9BE05E518}"/>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8-14 Day Temp &amp; Precip Outlook</a:t>
            </a:r>
          </a:p>
        </p:txBody>
      </p:sp>
    </p:spTree>
    <p:extLst>
      <p:ext uri="{BB962C8B-B14F-4D97-AF65-F5344CB8AC3E}">
        <p14:creationId xmlns:p14="http://schemas.microsoft.com/office/powerpoint/2010/main" val="265671178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DD977-E3A2-E819-797F-4B19515CE82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8013B36-6FD0-5EFA-5B5F-C29E32FE7669}"/>
              </a:ext>
            </a:extLst>
          </p:cNvPr>
          <p:cNvSpPr txBox="1"/>
          <p:nvPr/>
        </p:nvSpPr>
        <p:spPr>
          <a:xfrm>
            <a:off x="685800" y="5606534"/>
            <a:ext cx="11125200" cy="400110"/>
          </a:xfrm>
          <a:prstGeom prst="rect">
            <a:avLst/>
          </a:prstGeom>
          <a:noFill/>
        </p:spPr>
        <p:txBody>
          <a:bodyPr wrap="square" rtlCol="0">
            <a:spAutoFit/>
          </a:bodyPr>
          <a:lstStyle/>
          <a:p>
            <a:r>
              <a:rPr lang="en-US" sz="2000" b="1" dirty="0"/>
              <a:t>Month of June: </a:t>
            </a:r>
            <a:r>
              <a:rPr lang="en-US" sz="2000" dirty="0"/>
              <a:t>Temperature &amp; precipitation are showing </a:t>
            </a:r>
            <a:r>
              <a:rPr lang="en-US" sz="2000" u="sng" dirty="0"/>
              <a:t>equal chances</a:t>
            </a:r>
            <a:r>
              <a:rPr lang="en-US" sz="2000" dirty="0"/>
              <a:t>.</a:t>
            </a:r>
          </a:p>
        </p:txBody>
      </p:sp>
      <p:pic>
        <p:nvPicPr>
          <p:cNvPr id="4" name="Picture 3">
            <a:extLst>
              <a:ext uri="{FF2B5EF4-FFF2-40B4-BE49-F238E27FC236}">
                <a16:creationId xmlns:a16="http://schemas.microsoft.com/office/drawing/2014/main" id="{11B03C1E-FCDF-52F8-BABC-CD6ECB7C84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5830" y="1104415"/>
            <a:ext cx="11100340" cy="4386854"/>
          </a:xfrm>
          <a:prstGeom prst="rect">
            <a:avLst/>
          </a:prstGeom>
        </p:spPr>
      </p:pic>
      <p:sp>
        <p:nvSpPr>
          <p:cNvPr id="7" name="Rectangle 6">
            <a:extLst>
              <a:ext uri="{FF2B5EF4-FFF2-40B4-BE49-F238E27FC236}">
                <a16:creationId xmlns:a16="http://schemas.microsoft.com/office/drawing/2014/main" id="{DADE9229-9C59-F383-76ED-5C2E7FC4FF3E}"/>
              </a:ext>
            </a:extLst>
          </p:cNvPr>
          <p:cNvSpPr/>
          <p:nvPr/>
        </p:nvSpPr>
        <p:spPr>
          <a:xfrm>
            <a:off x="4803315" y="6474022"/>
            <a:ext cx="2585370"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4"/>
              </a:rPr>
              <a:t>http://www.cpc.ncep.noaa.gov/</a:t>
            </a:r>
            <a:r>
              <a:rPr lang="en-US" sz="1400" dirty="0"/>
              <a:t> </a:t>
            </a:r>
          </a:p>
        </p:txBody>
      </p:sp>
      <p:sp>
        <p:nvSpPr>
          <p:cNvPr id="6" name="Title 1">
            <a:extLst>
              <a:ext uri="{FF2B5EF4-FFF2-40B4-BE49-F238E27FC236}">
                <a16:creationId xmlns:a16="http://schemas.microsoft.com/office/drawing/2014/main" id="{E482DDCD-701A-41BA-323B-084B8A66521E}"/>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30 Day Temp &amp; Precip Outlook</a:t>
            </a:r>
          </a:p>
        </p:txBody>
      </p:sp>
    </p:spTree>
    <p:extLst>
      <p:ext uri="{BB962C8B-B14F-4D97-AF65-F5344CB8AC3E}">
        <p14:creationId xmlns:p14="http://schemas.microsoft.com/office/powerpoint/2010/main" val="138675950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5D31-597F-A909-332A-7D5B9B4E866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C762B60-D440-85B8-E4F8-41CC6C45A334}"/>
              </a:ext>
            </a:extLst>
          </p:cNvPr>
          <p:cNvSpPr txBox="1"/>
          <p:nvPr/>
        </p:nvSpPr>
        <p:spPr>
          <a:xfrm>
            <a:off x="685800" y="5606534"/>
            <a:ext cx="11125200" cy="707886"/>
          </a:xfrm>
          <a:prstGeom prst="rect">
            <a:avLst/>
          </a:prstGeom>
          <a:noFill/>
        </p:spPr>
        <p:txBody>
          <a:bodyPr wrap="square" rtlCol="0">
            <a:spAutoFit/>
          </a:bodyPr>
          <a:lstStyle/>
          <a:p>
            <a:r>
              <a:rPr lang="en-US" sz="2000" b="1" dirty="0"/>
              <a:t>Summer 2024: </a:t>
            </a:r>
            <a:r>
              <a:rPr lang="en-US" sz="2000" dirty="0"/>
              <a:t>Temperatures leaning towards </a:t>
            </a:r>
            <a:r>
              <a:rPr lang="en-US" sz="2000" u="sng" dirty="0"/>
              <a:t>above normal</a:t>
            </a:r>
            <a:r>
              <a:rPr lang="en-US" sz="2000" dirty="0"/>
              <a:t>. Precipitation indications are for </a:t>
            </a:r>
            <a:r>
              <a:rPr lang="en-US" sz="2000" u="sng" dirty="0"/>
              <a:t>equal chances</a:t>
            </a:r>
            <a:r>
              <a:rPr lang="en-US" sz="2000" dirty="0"/>
              <a:t> of above/at/below average.</a:t>
            </a:r>
          </a:p>
        </p:txBody>
      </p:sp>
      <p:pic>
        <p:nvPicPr>
          <p:cNvPr id="4" name="Picture 3">
            <a:extLst>
              <a:ext uri="{FF2B5EF4-FFF2-40B4-BE49-F238E27FC236}">
                <a16:creationId xmlns:a16="http://schemas.microsoft.com/office/drawing/2014/main" id="{8A74E81B-342A-FA99-40BE-BD8B9D666C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5604" y="1108028"/>
            <a:ext cx="11020791" cy="4389120"/>
          </a:xfrm>
          <a:prstGeom prst="rect">
            <a:avLst/>
          </a:prstGeom>
        </p:spPr>
      </p:pic>
      <p:sp>
        <p:nvSpPr>
          <p:cNvPr id="7" name="Rectangle 6">
            <a:extLst>
              <a:ext uri="{FF2B5EF4-FFF2-40B4-BE49-F238E27FC236}">
                <a16:creationId xmlns:a16="http://schemas.microsoft.com/office/drawing/2014/main" id="{8B4F63BF-31E6-4D65-8E68-85568446E3C0}"/>
              </a:ext>
            </a:extLst>
          </p:cNvPr>
          <p:cNvSpPr/>
          <p:nvPr/>
        </p:nvSpPr>
        <p:spPr>
          <a:xfrm>
            <a:off x="4803315" y="6474022"/>
            <a:ext cx="2585370" cy="307777"/>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r>
              <a:rPr lang="en-US" sz="1400" dirty="0">
                <a:hlinkClick r:id="rId4"/>
              </a:rPr>
              <a:t>http://www.cpc.ncep.noaa.gov/</a:t>
            </a:r>
            <a:r>
              <a:rPr lang="en-US" sz="1400" dirty="0"/>
              <a:t> </a:t>
            </a:r>
          </a:p>
        </p:txBody>
      </p:sp>
      <p:sp>
        <p:nvSpPr>
          <p:cNvPr id="6" name="Title 1">
            <a:extLst>
              <a:ext uri="{FF2B5EF4-FFF2-40B4-BE49-F238E27FC236}">
                <a16:creationId xmlns:a16="http://schemas.microsoft.com/office/drawing/2014/main" id="{FB23659E-3F1D-06A5-E36A-3C90DFD75A62}"/>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90 Day Temp &amp; Precip Outlook</a:t>
            </a:r>
          </a:p>
        </p:txBody>
      </p:sp>
    </p:spTree>
    <p:extLst>
      <p:ext uri="{BB962C8B-B14F-4D97-AF65-F5344CB8AC3E}">
        <p14:creationId xmlns:p14="http://schemas.microsoft.com/office/powerpoint/2010/main" val="36973246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43000"/>
            <a:ext cx="11353800" cy="5139869"/>
          </a:xfrm>
          <a:prstGeom prst="rect">
            <a:avLst/>
          </a:prstGeom>
          <a:noFill/>
        </p:spPr>
        <p:txBody>
          <a:bodyPr wrap="square" rtlCol="0">
            <a:spAutoFit/>
          </a:bodyPr>
          <a:lstStyle/>
          <a:p>
            <a:r>
              <a:rPr lang="en-US" sz="2800" b="1" dirty="0"/>
              <a:t>Current conditions:</a:t>
            </a:r>
            <a:endParaRPr lang="en-US" sz="2000" b="1" dirty="0"/>
          </a:p>
          <a:p>
            <a:pPr marL="742950" lvl="1" indent="-285750">
              <a:buFont typeface="Arial" panose="020B0604020202020204" pitchFamily="34" charset="0"/>
              <a:buChar char="•"/>
            </a:pPr>
            <a:r>
              <a:rPr lang="en-US" dirty="0"/>
              <a:t>A </a:t>
            </a:r>
            <a:r>
              <a:rPr lang="en-US" u="sng" dirty="0"/>
              <a:t>half inch or more</a:t>
            </a:r>
            <a:r>
              <a:rPr lang="en-US" dirty="0"/>
              <a:t> of rain fell across the state this past week, bringing yearly totals to near or above the 30-year average for many stations.</a:t>
            </a:r>
          </a:p>
          <a:p>
            <a:pPr marL="742950" lvl="1" indent="-285750">
              <a:buFont typeface="Arial" panose="020B0604020202020204" pitchFamily="34" charset="0"/>
              <a:buChar char="•"/>
            </a:pPr>
            <a:r>
              <a:rPr lang="en-US" dirty="0"/>
              <a:t>Temperatures at least </a:t>
            </a:r>
            <a:r>
              <a:rPr lang="en-US" u="sng" dirty="0"/>
              <a:t>2°F</a:t>
            </a:r>
            <a:r>
              <a:rPr lang="en-US" dirty="0"/>
              <a:t> above normal for most last week, with daily highs topping out in the </a:t>
            </a:r>
            <a:r>
              <a:rPr lang="en-US" u="sng" dirty="0"/>
              <a:t>mid to upper 80’s</a:t>
            </a:r>
          </a:p>
          <a:p>
            <a:pPr>
              <a:spcBef>
                <a:spcPts val="1800"/>
              </a:spcBef>
            </a:pPr>
            <a:r>
              <a:rPr lang="en-US" sz="2800" b="1" dirty="0"/>
              <a:t>Impact:</a:t>
            </a:r>
          </a:p>
          <a:p>
            <a:pPr marL="742950" lvl="1" indent="-285750">
              <a:buFont typeface="Arial" panose="020B0604020202020204" pitchFamily="34" charset="0"/>
              <a:buChar char="•"/>
            </a:pPr>
            <a:r>
              <a:rPr lang="en-US" u="sng" dirty="0"/>
              <a:t>Slight declines</a:t>
            </a:r>
            <a:r>
              <a:rPr lang="en-US" dirty="0"/>
              <a:t> in soil moisture at most Wisconet stations despite the rainfall, but models indicate that soil moisture levels are near or wetter than normal.</a:t>
            </a:r>
          </a:p>
          <a:p>
            <a:pPr marL="742950" lvl="1" indent="-285750">
              <a:buFont typeface="Arial" panose="020B0604020202020204" pitchFamily="34" charset="0"/>
              <a:buChar char="•"/>
            </a:pPr>
            <a:r>
              <a:rPr lang="en-US" dirty="0"/>
              <a:t>Soil temperatures are </a:t>
            </a:r>
            <a:r>
              <a:rPr lang="en-US" u="sng" dirty="0"/>
              <a:t>near 60°F</a:t>
            </a:r>
            <a:r>
              <a:rPr lang="en-US" dirty="0"/>
              <a:t> at Wisconet sites, a jump from last week.</a:t>
            </a:r>
          </a:p>
          <a:p>
            <a:pPr marL="742950" lvl="1" indent="-285750">
              <a:buFont typeface="Arial" panose="020B0604020202020204" pitchFamily="34" charset="0"/>
              <a:buChar char="•"/>
            </a:pPr>
            <a:r>
              <a:rPr lang="en-US" dirty="0"/>
              <a:t>No change in the US Drought Monitor in the state from last week.</a:t>
            </a:r>
            <a:endParaRPr lang="en-US" b="1" dirty="0"/>
          </a:p>
          <a:p>
            <a:pPr marL="742950" lvl="1" indent="-285750">
              <a:buFont typeface="Arial" panose="020B0604020202020204" pitchFamily="34" charset="0"/>
              <a:buChar char="•"/>
            </a:pPr>
            <a:r>
              <a:rPr lang="en-US" dirty="0"/>
              <a:t>Corn and soybean planting made </a:t>
            </a:r>
            <a:r>
              <a:rPr lang="en-US" u="sng" dirty="0"/>
              <a:t>big strides</a:t>
            </a:r>
            <a:r>
              <a:rPr lang="en-US" dirty="0"/>
              <a:t> over the past week and continue to outpace the 5-year average.</a:t>
            </a:r>
          </a:p>
          <a:p>
            <a:pPr>
              <a:spcBef>
                <a:spcPts val="1800"/>
              </a:spcBef>
            </a:pPr>
            <a:r>
              <a:rPr lang="en-US" sz="2800" b="1" dirty="0"/>
              <a:t>Outlook:</a:t>
            </a:r>
          </a:p>
          <a:p>
            <a:pPr marL="742950" lvl="1" indent="-285750">
              <a:buFont typeface="Arial" panose="020B0604020202020204" pitchFamily="34" charset="0"/>
              <a:buChar char="•"/>
            </a:pPr>
            <a:r>
              <a:rPr lang="en-US" dirty="0"/>
              <a:t>The rainy trend is forecasted to continue into this next week – some could see multiple inches of precip.</a:t>
            </a:r>
          </a:p>
          <a:p>
            <a:pPr marL="742950" lvl="1" indent="-285750">
              <a:buFont typeface="Arial" panose="020B0604020202020204" pitchFamily="34" charset="0"/>
              <a:buChar char="•"/>
            </a:pPr>
            <a:r>
              <a:rPr lang="en-US" u="sng" dirty="0"/>
              <a:t>Near normal</a:t>
            </a:r>
            <a:r>
              <a:rPr lang="en-US" dirty="0"/>
              <a:t> temps &amp; </a:t>
            </a:r>
            <a:r>
              <a:rPr lang="en-US" dirty="0" err="1"/>
              <a:t>precip</a:t>
            </a:r>
            <a:r>
              <a:rPr lang="en-US" dirty="0"/>
              <a:t> to wrap up May, with uncertainty for June conditions (equal chances).</a:t>
            </a:r>
            <a:endParaRPr lang="en-US" u="sng" dirty="0"/>
          </a:p>
          <a:p>
            <a:pPr marL="742950" lvl="1" indent="-285750">
              <a:buFont typeface="Arial" panose="020B0604020202020204" pitchFamily="34" charset="0"/>
              <a:buChar char="•"/>
            </a:pPr>
            <a:r>
              <a:rPr lang="en-US" dirty="0"/>
              <a:t>The warmer-than-normal conditions have a higher probability to </a:t>
            </a:r>
            <a:r>
              <a:rPr lang="en-US" u="sng" dirty="0"/>
              <a:t>continue</a:t>
            </a:r>
            <a:r>
              <a:rPr lang="en-US" dirty="0"/>
              <a:t> through the summer.</a:t>
            </a:r>
          </a:p>
          <a:p>
            <a:pPr marL="1200150" lvl="2" indent="-285750">
              <a:buFont typeface="Arial" panose="020B0604020202020204" pitchFamily="34" charset="0"/>
              <a:buChar char="•"/>
            </a:pPr>
            <a:r>
              <a:rPr lang="en-US" sz="1600" i="1" dirty="0"/>
              <a:t>A transition to La Niña is expected by </a:t>
            </a:r>
            <a:r>
              <a:rPr lang="en-US" sz="1600" i="1" u="sng" dirty="0"/>
              <a:t>June</a:t>
            </a:r>
            <a:r>
              <a:rPr lang="en-US" sz="1600" i="1" dirty="0"/>
              <a:t>.</a:t>
            </a:r>
          </a:p>
        </p:txBody>
      </p:sp>
      <p:sp>
        <p:nvSpPr>
          <p:cNvPr id="6" name="Title 1">
            <a:extLst>
              <a:ext uri="{FF2B5EF4-FFF2-40B4-BE49-F238E27FC236}">
                <a16:creationId xmlns:a16="http://schemas.microsoft.com/office/drawing/2014/main" id="{CACE42BC-A517-3FE2-5B9C-2B5AD99B8085}"/>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Take-Home Points</a:t>
            </a:r>
          </a:p>
        </p:txBody>
      </p:sp>
    </p:spTree>
    <p:extLst>
      <p:ext uri="{BB962C8B-B14F-4D97-AF65-F5344CB8AC3E}">
        <p14:creationId xmlns:p14="http://schemas.microsoft.com/office/powerpoint/2010/main" val="417576550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175C7-6B4E-60D6-6A78-D339A8D074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B422A9-045B-4DD2-E52E-6ABCF9D6A9AE}"/>
              </a:ext>
            </a:extLst>
          </p:cNvPr>
          <p:cNvSpPr txBox="1"/>
          <p:nvPr/>
        </p:nvSpPr>
        <p:spPr>
          <a:xfrm>
            <a:off x="419100" y="1070662"/>
            <a:ext cx="11353800" cy="5763116"/>
          </a:xfrm>
          <a:prstGeom prst="rect">
            <a:avLst/>
          </a:prstGeom>
          <a:noFill/>
        </p:spPr>
        <p:txBody>
          <a:bodyPr wrap="square" rtlCol="0">
            <a:spAutoFit/>
          </a:bodyPr>
          <a:lstStyle/>
          <a:p>
            <a:pPr>
              <a:spcAft>
                <a:spcPts val="600"/>
              </a:spcAft>
            </a:pPr>
            <a:r>
              <a:rPr lang="en-US" sz="1300" b="1" dirty="0"/>
              <a:t>Planting Considerations</a:t>
            </a:r>
          </a:p>
          <a:p>
            <a:pPr marL="517525" lvl="1" indent="-285750">
              <a:spcAft>
                <a:spcPts val="300"/>
              </a:spcAft>
              <a:buFont typeface="Arial" panose="020B0604020202020204" pitchFamily="34" charset="0"/>
              <a:buChar char="•"/>
            </a:pPr>
            <a:r>
              <a:rPr lang="en-US" sz="1300" dirty="0"/>
              <a:t>Soil temperatures are now adequate for planting throughout the state.</a:t>
            </a:r>
          </a:p>
          <a:p>
            <a:pPr marL="517525" lvl="1" indent="-285750">
              <a:spcAft>
                <a:spcPts val="300"/>
              </a:spcAft>
              <a:buFont typeface="Arial" panose="020B0604020202020204" pitchFamily="34" charset="0"/>
              <a:buChar char="•"/>
            </a:pPr>
            <a:r>
              <a:rPr lang="en-US" sz="1300" dirty="0"/>
              <a:t>Soil moisture is adequate or even high in most places. Be cautious about planting into muddy conditions, especially with more rain forecasted.</a:t>
            </a:r>
          </a:p>
          <a:p>
            <a:pPr marL="517525" lvl="1" indent="-285750">
              <a:spcAft>
                <a:spcPts val="300"/>
              </a:spcAft>
              <a:buFont typeface="Arial" panose="020B0604020202020204" pitchFamily="34" charset="0"/>
              <a:buChar char="•"/>
            </a:pPr>
            <a:r>
              <a:rPr lang="en-US" sz="1300" dirty="0">
                <a:solidFill>
                  <a:srgbClr val="212121"/>
                </a:solidFill>
                <a:effectLst/>
                <a:latin typeface="Calibri" panose="020F0502020204030204" pitchFamily="34" charset="0"/>
                <a:ea typeface="Times New Roman" panose="02020603050405020304" pitchFamily="18" charset="0"/>
              </a:rPr>
              <a:t>Cover crop termination:</a:t>
            </a:r>
          </a:p>
          <a:p>
            <a:pPr marL="974725" lvl="2" indent="-285750">
              <a:spcAft>
                <a:spcPts val="300"/>
              </a:spcAft>
              <a:buFont typeface="Arial" panose="020B0604020202020204" pitchFamily="34" charset="0"/>
              <a:buChar char="•"/>
            </a:pPr>
            <a:r>
              <a:rPr lang="en-US" sz="1300" dirty="0">
                <a:solidFill>
                  <a:srgbClr val="212121"/>
                </a:solidFill>
                <a:latin typeface="Calibri" panose="020F0502020204030204" pitchFamily="34" charset="0"/>
                <a:ea typeface="Times New Roman" panose="02020603050405020304" pitchFamily="18" charset="0"/>
              </a:rPr>
              <a:t>If local soil conditions are dry, consider an earlier cover crop termination to reduce evapotranspiration.</a:t>
            </a:r>
          </a:p>
          <a:p>
            <a:pPr marL="974725" lvl="2" indent="-285750">
              <a:spcAft>
                <a:spcPts val="300"/>
              </a:spcAft>
              <a:buFont typeface="Arial" panose="020B0604020202020204" pitchFamily="34" charset="0"/>
              <a:buChar char="•"/>
            </a:pPr>
            <a:r>
              <a:rPr lang="en-US" sz="1300" dirty="0">
                <a:solidFill>
                  <a:srgbClr val="212121"/>
                </a:solidFill>
                <a:latin typeface="Calibri" panose="020F0502020204030204" pitchFamily="34" charset="0"/>
                <a:ea typeface="Times New Roman" panose="02020603050405020304" pitchFamily="18" charset="0"/>
              </a:rPr>
              <a:t>If local soil conditions are wet, consider delaying cover crop termination until crop planting or later to manage excess soil moisture for planting.</a:t>
            </a:r>
          </a:p>
          <a:p>
            <a:pPr>
              <a:spcBef>
                <a:spcPts val="600"/>
              </a:spcBef>
              <a:spcAft>
                <a:spcPts val="600"/>
              </a:spcAft>
            </a:pPr>
            <a:r>
              <a:rPr lang="en-US" sz="1300" b="1" dirty="0">
                <a:solidFill>
                  <a:srgbClr val="212121"/>
                </a:solidFill>
                <a:latin typeface="Calibri" panose="020F0502020204030204" pitchFamily="34" charset="0"/>
                <a:ea typeface="Times New Roman" panose="02020603050405020304" pitchFamily="18" charset="0"/>
              </a:rPr>
              <a:t>Nutrient &amp; Herbicide Applications</a:t>
            </a:r>
            <a:endParaRPr lang="en-US" sz="1300" b="1" dirty="0">
              <a:solidFill>
                <a:srgbClr val="212121"/>
              </a:solidFill>
              <a:effectLst/>
              <a:latin typeface="Calibri" panose="020F0502020204030204" pitchFamily="34" charset="0"/>
              <a:ea typeface="Times New Roman" panose="02020603050405020304" pitchFamily="18" charset="0"/>
            </a:endParaRPr>
          </a:p>
          <a:p>
            <a:pPr marL="517525" lvl="1" indent="-285750">
              <a:spcAft>
                <a:spcPts val="300"/>
              </a:spcAft>
              <a:buFont typeface="Arial" panose="020B0604020202020204" pitchFamily="34" charset="0"/>
              <a:buChar char="•"/>
            </a:pPr>
            <a:r>
              <a:rPr lang="en-US" sz="1300" dirty="0"/>
              <a:t>Consider doing tissue testing and pre-</a:t>
            </a:r>
            <a:r>
              <a:rPr lang="en-US" sz="1300" dirty="0" err="1"/>
              <a:t>sidedress</a:t>
            </a:r>
            <a:r>
              <a:rPr lang="en-US" sz="1300" dirty="0"/>
              <a:t> nitrate testing after crop has emerged to assess fertilizer need.</a:t>
            </a:r>
          </a:p>
          <a:p>
            <a:pPr marL="517525" lvl="1" indent="-285750">
              <a:spcAft>
                <a:spcPts val="300"/>
              </a:spcAft>
              <a:buFont typeface="Arial" panose="020B0604020202020204" pitchFamily="34" charset="0"/>
              <a:buChar char="•"/>
            </a:pPr>
            <a:r>
              <a:rPr lang="en-US" sz="1300" dirty="0"/>
              <a:t>Early planted corn and soybeans have emerged. Properly staging your crop assists with timing future applications. </a:t>
            </a:r>
            <a:r>
              <a:rPr lang="en-US" sz="1300" dirty="0">
                <a:effectLst/>
              </a:rPr>
              <a:t>Growth stage guides available for corn, soybean and wheat at </a:t>
            </a:r>
            <a:r>
              <a:rPr lang="en-US" sz="1300" dirty="0">
                <a:hlinkClick r:id="rId3" tooltip="https://ipcm.wisc.edu/downloads/guides/"/>
              </a:rPr>
              <a:t>Growing Guides – Integrated Pest and Crop Management – UW–Madison (wisc.edu)</a:t>
            </a:r>
            <a:endParaRPr lang="en-US" sz="1300" dirty="0"/>
          </a:p>
          <a:p>
            <a:pPr>
              <a:spcBef>
                <a:spcPts val="600"/>
              </a:spcBef>
              <a:spcAft>
                <a:spcPts val="600"/>
              </a:spcAft>
            </a:pPr>
            <a:r>
              <a:rPr lang="en-US" sz="1300" b="1" dirty="0"/>
              <a:t>Manure Applications</a:t>
            </a:r>
          </a:p>
          <a:p>
            <a:pPr marL="461963" lvl="1" indent="-285750">
              <a:spcAft>
                <a:spcPts val="300"/>
              </a:spcAft>
              <a:buFont typeface="Arial" panose="020B0604020202020204" pitchFamily="34" charset="0"/>
              <a:buChar char="•"/>
            </a:pPr>
            <a:r>
              <a:rPr lang="en-US" sz="1300" dirty="0">
                <a:solidFill>
                  <a:srgbClr val="212121"/>
                </a:solidFill>
                <a:effectLst/>
                <a:latin typeface="Calibri" panose="020F0502020204030204" pitchFamily="34" charset="0"/>
                <a:ea typeface="Times New Roman" panose="02020603050405020304" pitchFamily="18" charset="0"/>
              </a:rPr>
              <a:t>Runoff risk is moderate </a:t>
            </a:r>
            <a:r>
              <a:rPr lang="en-US" sz="1300" dirty="0">
                <a:solidFill>
                  <a:srgbClr val="212121"/>
                </a:solidFill>
                <a:latin typeface="Calibri" panose="020F0502020204030204" pitchFamily="34" charset="0"/>
                <a:ea typeface="Times New Roman" panose="02020603050405020304" pitchFamily="18" charset="0"/>
              </a:rPr>
              <a:t>to severe for the next week </a:t>
            </a:r>
            <a:r>
              <a:rPr lang="en-US" sz="1300" dirty="0">
                <a:solidFill>
                  <a:srgbClr val="212121"/>
                </a:solidFill>
                <a:effectLst/>
                <a:latin typeface="Calibri" panose="020F0502020204030204" pitchFamily="34" charset="0"/>
                <a:ea typeface="Times New Roman" panose="02020603050405020304" pitchFamily="18" charset="0"/>
              </a:rPr>
              <a:t>across the state. Be mindful of the possibility of runoff and plan manure applications accordingly. Check the DATCP runoff risk advisory forecast </a:t>
            </a:r>
            <a:r>
              <a:rPr lang="en-US" sz="1300" dirty="0">
                <a:solidFill>
                  <a:srgbClr val="212121"/>
                </a:solidFill>
                <a:effectLst/>
                <a:latin typeface="Calibri" panose="020F0502020204030204" pitchFamily="34" charset="0"/>
                <a:ea typeface="Times New Roman" panose="02020603050405020304" pitchFamily="18" charset="0"/>
                <a:hlinkClick r:id="rId4"/>
              </a:rPr>
              <a:t>here</a:t>
            </a:r>
            <a:r>
              <a:rPr lang="en-US" sz="1300" dirty="0">
                <a:solidFill>
                  <a:srgbClr val="212121"/>
                </a:solidFill>
                <a:effectLst/>
                <a:latin typeface="Calibri" panose="020F0502020204030204" pitchFamily="34" charset="0"/>
                <a:ea typeface="Times New Roman" panose="02020603050405020304" pitchFamily="18" charset="0"/>
              </a:rPr>
              <a:t>.</a:t>
            </a:r>
          </a:p>
          <a:p>
            <a:pPr>
              <a:spcBef>
                <a:spcPts val="600"/>
              </a:spcBef>
              <a:spcAft>
                <a:spcPts val="600"/>
              </a:spcAft>
            </a:pPr>
            <a:r>
              <a:rPr lang="en-US" sz="1300" b="1" dirty="0"/>
              <a:t>Pest Management</a:t>
            </a:r>
          </a:p>
          <a:p>
            <a:pPr marL="517525" lvl="1" indent="-285750">
              <a:spcAft>
                <a:spcPts val="300"/>
              </a:spcAft>
              <a:buFont typeface="Arial" panose="020B0604020202020204" pitchFamily="34" charset="0"/>
              <a:buChar char="•"/>
            </a:pPr>
            <a:r>
              <a:rPr lang="en-US" sz="1300" dirty="0">
                <a:solidFill>
                  <a:srgbClr val="212121"/>
                </a:solidFill>
                <a:effectLst/>
                <a:latin typeface="Calibri" panose="020F0502020204030204" pitchFamily="34" charset="0"/>
                <a:ea typeface="Times New Roman" panose="02020603050405020304" pitchFamily="18" charset="0"/>
              </a:rPr>
              <a:t>Black cutworm feeding damage is expected to begin this week in Southern Wisconsin, and true armyworms are also still likely. Sign up to receive text alerts when pests are in your region </a:t>
            </a:r>
            <a:r>
              <a:rPr lang="en-US" sz="1300" dirty="0">
                <a:solidFill>
                  <a:srgbClr val="212121"/>
                </a:solidFill>
                <a:effectLst/>
                <a:latin typeface="Calibri" panose="020F0502020204030204" pitchFamily="34" charset="0"/>
                <a:ea typeface="Times New Roman" panose="02020603050405020304" pitchFamily="18" charset="0"/>
                <a:hlinkClick r:id="rId5"/>
              </a:rPr>
              <a:t>here</a:t>
            </a:r>
            <a:r>
              <a:rPr lang="en-US" sz="1300" dirty="0">
                <a:solidFill>
                  <a:srgbClr val="212121"/>
                </a:solidFill>
                <a:effectLst/>
                <a:latin typeface="Calibri" panose="020F0502020204030204" pitchFamily="34" charset="0"/>
                <a:ea typeface="Times New Roman" panose="02020603050405020304" pitchFamily="18" charset="0"/>
              </a:rPr>
              <a:t>. </a:t>
            </a:r>
          </a:p>
          <a:p>
            <a:pPr marL="517525" lvl="1" indent="-285750">
              <a:spcAft>
                <a:spcPts val="300"/>
              </a:spcAft>
              <a:buFont typeface="Arial" panose="020B0604020202020204" pitchFamily="34" charset="0"/>
              <a:buChar char="•"/>
            </a:pPr>
            <a:r>
              <a:rPr lang="en-US" sz="1300" dirty="0">
                <a:solidFill>
                  <a:srgbClr val="212121"/>
                </a:solidFill>
                <a:latin typeface="Calibri" panose="020F0502020204030204" pitchFamily="34" charset="0"/>
                <a:ea typeface="Times New Roman" panose="02020603050405020304" pitchFamily="18" charset="0"/>
              </a:rPr>
              <a:t>Alfalfa weevil damage is increasing in the southern part of the state.</a:t>
            </a:r>
          </a:p>
          <a:p>
            <a:pPr marL="517525" lvl="1" indent="-285750">
              <a:spcAft>
                <a:spcPts val="300"/>
              </a:spcAft>
              <a:buFont typeface="Arial" panose="020B0604020202020204" pitchFamily="34" charset="0"/>
              <a:buChar char="•"/>
            </a:pPr>
            <a:r>
              <a:rPr lang="en-US" sz="1300" dirty="0">
                <a:solidFill>
                  <a:srgbClr val="212121"/>
                </a:solidFill>
                <a:effectLst/>
                <a:latin typeface="Calibri" panose="020F0502020204030204" pitchFamily="34" charset="0"/>
                <a:ea typeface="Times New Roman" panose="02020603050405020304" pitchFamily="18" charset="0"/>
              </a:rPr>
              <a:t>Consider </a:t>
            </a:r>
            <a:r>
              <a:rPr lang="en-US" sz="1300" dirty="0">
                <a:solidFill>
                  <a:srgbClr val="212121"/>
                </a:solidFill>
                <a:latin typeface="Calibri" panose="020F0502020204030204" pitchFamily="34" charset="0"/>
                <a:ea typeface="Times New Roman" panose="02020603050405020304" pitchFamily="18" charset="0"/>
              </a:rPr>
              <a:t>applying a fungicide on winter wheat as conditions have been right for Fusarium Head Blight and vomitoxin development, read more </a:t>
            </a:r>
            <a:r>
              <a:rPr lang="en-US" sz="1300" dirty="0">
                <a:solidFill>
                  <a:srgbClr val="212121"/>
                </a:solidFill>
                <a:latin typeface="Calibri" panose="020F0502020204030204" pitchFamily="34" charset="0"/>
                <a:ea typeface="Times New Roman" panose="02020603050405020304" pitchFamily="18" charset="0"/>
                <a:hlinkClick r:id="rId6"/>
              </a:rPr>
              <a:t>here</a:t>
            </a:r>
            <a:r>
              <a:rPr lang="en-US" sz="1300" dirty="0">
                <a:solidFill>
                  <a:srgbClr val="212121"/>
                </a:solidFill>
                <a:latin typeface="Calibri" panose="020F0502020204030204" pitchFamily="34" charset="0"/>
                <a:ea typeface="Times New Roman" panose="02020603050405020304" pitchFamily="18" charset="0"/>
              </a:rPr>
              <a:t>. </a:t>
            </a:r>
            <a:endParaRPr lang="en-US" sz="1300" dirty="0">
              <a:solidFill>
                <a:srgbClr val="212121"/>
              </a:solidFill>
              <a:effectLst/>
              <a:latin typeface="Calibri" panose="020F0502020204030204" pitchFamily="34" charset="0"/>
              <a:ea typeface="Times New Roman" panose="02020603050405020304" pitchFamily="18" charset="0"/>
            </a:endParaRPr>
          </a:p>
          <a:p>
            <a:pPr>
              <a:spcBef>
                <a:spcPts val="600"/>
              </a:spcBef>
              <a:spcAft>
                <a:spcPts val="600"/>
              </a:spcAft>
            </a:pPr>
            <a:r>
              <a:rPr lang="en-US" sz="1300" b="1" dirty="0">
                <a:solidFill>
                  <a:srgbClr val="212121"/>
                </a:solidFill>
                <a:effectLst/>
                <a:latin typeface="Calibri" panose="020F0502020204030204" pitchFamily="34" charset="0"/>
                <a:ea typeface="Times New Roman" panose="02020603050405020304" pitchFamily="18" charset="0"/>
              </a:rPr>
              <a:t>Forage Management</a:t>
            </a:r>
          </a:p>
          <a:p>
            <a:pPr marL="571500" indent="-285750">
              <a:spcBef>
                <a:spcPts val="600"/>
              </a:spcBef>
              <a:spcAft>
                <a:spcPts val="600"/>
              </a:spcAft>
              <a:buFont typeface="Arial" panose="020B0604020202020204" pitchFamily="34" charset="0"/>
              <a:buChar char="•"/>
            </a:pPr>
            <a:r>
              <a:rPr lang="en-US" sz="1300" dirty="0">
                <a:solidFill>
                  <a:srgbClr val="212121"/>
                </a:solidFill>
                <a:effectLst/>
                <a:latin typeface="Calibri" panose="020F0502020204030204" pitchFamily="34" charset="0"/>
                <a:ea typeface="Times New Roman" panose="02020603050405020304" pitchFamily="18" charset="0"/>
              </a:rPr>
              <a:t>Watch alfalfa for lodging as RFQ values from lab testing are outpacing predictions based on PEAQ readings, favorable conditions have led to a crop that </a:t>
            </a:r>
            <a:r>
              <a:rPr lang="en-US" sz="1300" dirty="0">
                <a:solidFill>
                  <a:srgbClr val="212121"/>
                </a:solidFill>
                <a:latin typeface="Calibri" panose="020F0502020204030204" pitchFamily="34" charset="0"/>
                <a:ea typeface="Times New Roman" panose="02020603050405020304" pitchFamily="18" charset="0"/>
              </a:rPr>
              <a:t>grows quite tall before entering reproductive stages</a:t>
            </a:r>
            <a:endParaRPr lang="en-US" sz="1300" dirty="0">
              <a:solidFill>
                <a:srgbClr val="212121"/>
              </a:solidFill>
              <a:effectLst/>
              <a:latin typeface="Calibri" panose="020F0502020204030204" pitchFamily="34" charset="0"/>
              <a:ea typeface="Times New Roman" panose="02020603050405020304" pitchFamily="18" charset="0"/>
            </a:endParaRPr>
          </a:p>
          <a:p>
            <a:pPr marL="231775" lvl="1">
              <a:spcAft>
                <a:spcPts val="1200"/>
              </a:spcAft>
            </a:pPr>
            <a:endParaRPr lang="en-US" sz="1300" dirty="0"/>
          </a:p>
        </p:txBody>
      </p:sp>
      <p:sp>
        <p:nvSpPr>
          <p:cNvPr id="6" name="Title 1">
            <a:extLst>
              <a:ext uri="{FF2B5EF4-FFF2-40B4-BE49-F238E27FC236}">
                <a16:creationId xmlns:a16="http://schemas.microsoft.com/office/drawing/2014/main" id="{F66BC95B-8140-0E17-B148-E536204824A2}"/>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a:solidFill>
                  <a:schemeClr val="bg1"/>
                </a:solidFill>
                <a:latin typeface="Calibri" panose="020F0502020204030204" pitchFamily="34" charset="0"/>
                <a:cs typeface="Calibri" panose="020F0502020204030204" pitchFamily="34" charset="0"/>
              </a:rPr>
              <a:t>Agronomic Considerations</a:t>
            </a:r>
          </a:p>
        </p:txBody>
      </p:sp>
    </p:spTree>
    <p:extLst>
      <p:ext uri="{BB962C8B-B14F-4D97-AF65-F5344CB8AC3E}">
        <p14:creationId xmlns:p14="http://schemas.microsoft.com/office/powerpoint/2010/main" val="97226497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71600"/>
            <a:ext cx="11125200" cy="5078313"/>
          </a:xfrm>
          <a:prstGeom prst="rect">
            <a:avLst/>
          </a:prstGeom>
          <a:noFill/>
        </p:spPr>
        <p:txBody>
          <a:bodyPr wrap="square" rtlCol="0">
            <a:spAutoFit/>
          </a:bodyPr>
          <a:lstStyle/>
          <a:p>
            <a:r>
              <a:rPr lang="en-US" sz="2400" dirty="0"/>
              <a:t>Are you a regular user of the Wisconsin Ag Climate Outlook (WACO)? Or maybe you are viewing these slides for the first time this week? Either way, we want to hear </a:t>
            </a:r>
            <a:r>
              <a:rPr lang="en-US" sz="2400" b="1" u="sng" dirty="0"/>
              <a:t>your</a:t>
            </a:r>
            <a:r>
              <a:rPr lang="en-US" sz="2400" dirty="0"/>
              <a:t> feedback on this new resource! Please take a few minutes and fill out this survey:</a:t>
            </a:r>
          </a:p>
          <a:p>
            <a:endParaRPr lang="en-US" sz="2400" dirty="0"/>
          </a:p>
          <a:p>
            <a:r>
              <a:rPr lang="en-US" sz="3600" b="1" dirty="0">
                <a:hlinkClick r:id="rId3"/>
              </a:rPr>
              <a:t>LINK TO SURVEY</a:t>
            </a:r>
            <a:endParaRPr lang="en-US" sz="3600" b="1" dirty="0"/>
          </a:p>
          <a:p>
            <a:endParaRPr lang="en-US" sz="2400" dirty="0"/>
          </a:p>
          <a:p>
            <a:r>
              <a:rPr lang="en-US" sz="2400" dirty="0"/>
              <a:t>Your feedback will help us better serve your ag-climate data needs through WACO.</a:t>
            </a:r>
          </a:p>
          <a:p>
            <a:endParaRPr lang="en-US" sz="2400" dirty="0"/>
          </a:p>
          <a:p>
            <a:r>
              <a:rPr lang="en-US" sz="2400" dirty="0"/>
              <a:t>If you have any trouble accessing or filling out the survey, please email Josh Bendorf at </a:t>
            </a:r>
            <a:r>
              <a:rPr lang="en-US" sz="2400" dirty="0">
                <a:hlinkClick r:id="rId4"/>
              </a:rPr>
              <a:t>Joshua.Bendorf@usda.gov</a:t>
            </a:r>
            <a:r>
              <a:rPr lang="en-US" sz="2400" dirty="0"/>
              <a:t>. </a:t>
            </a:r>
          </a:p>
          <a:p>
            <a:endParaRPr lang="en-US" sz="2400" dirty="0"/>
          </a:p>
          <a:p>
            <a:r>
              <a:rPr lang="en-US" sz="2400" dirty="0"/>
              <a:t>Thank you!!</a:t>
            </a:r>
          </a:p>
          <a:p>
            <a:r>
              <a:rPr lang="en-US" sz="2400" dirty="0"/>
              <a:t>-The WACO Team</a:t>
            </a:r>
          </a:p>
        </p:txBody>
      </p:sp>
      <p:sp>
        <p:nvSpPr>
          <p:cNvPr id="6" name="Title 1">
            <a:extLst>
              <a:ext uri="{FF2B5EF4-FFF2-40B4-BE49-F238E27FC236}">
                <a16:creationId xmlns:a16="http://schemas.microsoft.com/office/drawing/2014/main" id="{DFB0794A-8DD1-A2CB-9381-0035DA9227C8}"/>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User Survey</a:t>
            </a:r>
          </a:p>
        </p:txBody>
      </p:sp>
    </p:spTree>
    <p:extLst>
      <p:ext uri="{BB962C8B-B14F-4D97-AF65-F5344CB8AC3E}">
        <p14:creationId xmlns:p14="http://schemas.microsoft.com/office/powerpoint/2010/main" val="17435433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3F8533-7858-4573-A259-1DC9C035FAB2}"/>
              </a:ext>
            </a:extLst>
          </p:cNvPr>
          <p:cNvSpPr txBox="1"/>
          <p:nvPr/>
        </p:nvSpPr>
        <p:spPr>
          <a:xfrm>
            <a:off x="9296399" y="1447800"/>
            <a:ext cx="2514601" cy="3693319"/>
          </a:xfrm>
          <a:prstGeom prst="rect">
            <a:avLst/>
          </a:prstGeom>
          <a:noFill/>
        </p:spPr>
        <p:txBody>
          <a:bodyPr wrap="square" rtlCol="0">
            <a:spAutoFit/>
          </a:bodyPr>
          <a:lstStyle/>
          <a:p>
            <a:pPr marL="285750" indent="-285750">
              <a:buFont typeface="Arial" panose="020B0604020202020204" pitchFamily="34" charset="0"/>
              <a:buChar char="•"/>
            </a:pPr>
            <a:r>
              <a:rPr lang="en-US" dirty="0"/>
              <a:t>Majority of the state saw </a:t>
            </a:r>
            <a:r>
              <a:rPr lang="en-US" b="1" dirty="0"/>
              <a:t>0.5-2” </a:t>
            </a:r>
            <a:r>
              <a:rPr lang="en-US" dirty="0"/>
              <a:t>of precip last week.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Areas in yellow saw </a:t>
            </a:r>
            <a:r>
              <a:rPr lang="en-US" b="1" dirty="0"/>
              <a:t>&gt;2”</a:t>
            </a:r>
            <a:r>
              <a:rPr lang="en-US" dirty="0"/>
              <a:t> of </a:t>
            </a:r>
            <a:r>
              <a:rPr lang="en-US" dirty="0" err="1"/>
              <a:t>precip</a:t>
            </a:r>
            <a:r>
              <a:rPr lang="en-US" dirty="0"/>
              <a:t>. Highest totals in the Driftless Region.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NOTE:</a:t>
            </a:r>
            <a:r>
              <a:rPr lang="en-US" dirty="0"/>
              <a:t> this map was updated </a:t>
            </a:r>
            <a:r>
              <a:rPr lang="en-US" u="sng" dirty="0"/>
              <a:t>before</a:t>
            </a:r>
            <a:r>
              <a:rPr lang="en-US" dirty="0"/>
              <a:t> Tuesday night’s storms.</a:t>
            </a:r>
          </a:p>
        </p:txBody>
      </p:sp>
      <p:pic>
        <p:nvPicPr>
          <p:cNvPr id="6" name="Picture 5">
            <a:extLst>
              <a:ext uri="{FF2B5EF4-FFF2-40B4-BE49-F238E27FC236}">
                <a16:creationId xmlns:a16="http://schemas.microsoft.com/office/drawing/2014/main" id="{29C2AE54-207C-1A8B-E68A-EB5AC37AB2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3" y="1114426"/>
            <a:ext cx="8991594" cy="5057771"/>
          </a:xfrm>
          <a:prstGeom prst="rect">
            <a:avLst/>
          </a:prstGeom>
        </p:spPr>
      </p:pic>
      <p:sp>
        <p:nvSpPr>
          <p:cNvPr id="4" name="Rectangle 3">
            <a:extLst>
              <a:ext uri="{FF2B5EF4-FFF2-40B4-BE49-F238E27FC236}">
                <a16:creationId xmlns:a16="http://schemas.microsoft.com/office/drawing/2014/main" id="{A749AB0B-53A5-880C-744B-E9CAD499932E}"/>
              </a:ext>
            </a:extLst>
          </p:cNvPr>
          <p:cNvSpPr/>
          <p:nvPr/>
        </p:nvSpPr>
        <p:spPr>
          <a:xfrm>
            <a:off x="9144000" y="6439566"/>
            <a:ext cx="2743200"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r>
              <a:rPr lang="en-US" sz="1400" dirty="0">
                <a:hlinkClick r:id="rId4"/>
              </a:rPr>
              <a:t>https://water.weather.gov/precip/</a:t>
            </a:r>
            <a:r>
              <a:rPr lang="en-US" sz="1400" dirty="0"/>
              <a:t> </a:t>
            </a:r>
          </a:p>
        </p:txBody>
      </p:sp>
      <p:sp>
        <p:nvSpPr>
          <p:cNvPr id="8" name="Title 1">
            <a:extLst>
              <a:ext uri="{FF2B5EF4-FFF2-40B4-BE49-F238E27FC236}">
                <a16:creationId xmlns:a16="http://schemas.microsoft.com/office/drawing/2014/main" id="{260B43B4-4F54-B8CA-CDFE-F6C0E8794863}"/>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7 Day Precip</a:t>
            </a:r>
          </a:p>
        </p:txBody>
      </p:sp>
    </p:spTree>
    <p:extLst>
      <p:ext uri="{BB962C8B-B14F-4D97-AF65-F5344CB8AC3E}">
        <p14:creationId xmlns:p14="http://schemas.microsoft.com/office/powerpoint/2010/main" val="12512721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61041-0C50-1AC9-3993-844A5B8426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23BEB0F-3533-3BAC-469E-0D3D44CFF0D9}"/>
              </a:ext>
            </a:extLst>
          </p:cNvPr>
          <p:cNvSpPr txBox="1"/>
          <p:nvPr/>
        </p:nvSpPr>
        <p:spPr>
          <a:xfrm>
            <a:off x="457200" y="1143000"/>
            <a:ext cx="11353800" cy="1077218"/>
          </a:xfrm>
          <a:prstGeom prst="rect">
            <a:avLst/>
          </a:prstGeom>
          <a:noFill/>
        </p:spPr>
        <p:txBody>
          <a:bodyPr wrap="square" rtlCol="0">
            <a:spAutoFit/>
          </a:bodyPr>
          <a:lstStyle/>
          <a:p>
            <a:r>
              <a:rPr lang="en-US" sz="3200" b="1" dirty="0"/>
              <a:t>CoCoRaHS – </a:t>
            </a:r>
            <a:r>
              <a:rPr lang="en-US" sz="3200" b="1" u="sng" dirty="0"/>
              <a:t>Co</a:t>
            </a:r>
            <a:r>
              <a:rPr lang="en-US" sz="3200" b="1" dirty="0"/>
              <a:t>mmunity </a:t>
            </a:r>
            <a:r>
              <a:rPr lang="en-US" sz="3200" b="1" u="sng" dirty="0"/>
              <a:t>Co</a:t>
            </a:r>
            <a:r>
              <a:rPr lang="en-US" sz="3200" b="1" dirty="0"/>
              <a:t>llaborative </a:t>
            </a:r>
            <a:r>
              <a:rPr lang="en-US" sz="3200" b="1" u="sng" dirty="0"/>
              <a:t>Ra</a:t>
            </a:r>
            <a:r>
              <a:rPr lang="en-US" sz="3200" b="1" dirty="0"/>
              <a:t>in, </a:t>
            </a:r>
            <a:r>
              <a:rPr lang="en-US" sz="3200" b="1" u="sng" dirty="0"/>
              <a:t>H</a:t>
            </a:r>
            <a:r>
              <a:rPr lang="en-US" sz="3200" b="1" dirty="0"/>
              <a:t>ail, &amp; </a:t>
            </a:r>
            <a:r>
              <a:rPr lang="en-US" sz="3200" b="1" u="sng" dirty="0"/>
              <a:t>S</a:t>
            </a:r>
            <a:r>
              <a:rPr lang="en-US" sz="3200" b="1" dirty="0"/>
              <a:t>now Network</a:t>
            </a:r>
            <a:endParaRPr lang="en-US" sz="2000" dirty="0"/>
          </a:p>
        </p:txBody>
      </p:sp>
      <p:sp>
        <p:nvSpPr>
          <p:cNvPr id="6" name="Title 1">
            <a:extLst>
              <a:ext uri="{FF2B5EF4-FFF2-40B4-BE49-F238E27FC236}">
                <a16:creationId xmlns:a16="http://schemas.microsoft.com/office/drawing/2014/main" id="{4CD23476-B2BE-017B-9C8E-F9BF104A1304}"/>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Citizen Science Opportunity</a:t>
            </a:r>
          </a:p>
        </p:txBody>
      </p:sp>
      <p:sp>
        <p:nvSpPr>
          <p:cNvPr id="5" name="TextBox 4">
            <a:extLst>
              <a:ext uri="{FF2B5EF4-FFF2-40B4-BE49-F238E27FC236}">
                <a16:creationId xmlns:a16="http://schemas.microsoft.com/office/drawing/2014/main" id="{F70DB164-A1CA-C049-43BE-701D0C443158}"/>
              </a:ext>
            </a:extLst>
          </p:cNvPr>
          <p:cNvSpPr txBox="1"/>
          <p:nvPr/>
        </p:nvSpPr>
        <p:spPr>
          <a:xfrm>
            <a:off x="457200" y="2286000"/>
            <a:ext cx="6781800" cy="3616375"/>
          </a:xfrm>
          <a:prstGeom prst="rect">
            <a:avLst/>
          </a:prstGeom>
          <a:noFill/>
        </p:spPr>
        <p:txBody>
          <a:bodyPr wrap="square" rtlCol="0">
            <a:spAutoFit/>
          </a:bodyPr>
          <a:lstStyle/>
          <a:p>
            <a:r>
              <a:rPr lang="en-US" sz="2800" b="1" dirty="0"/>
              <a:t>The Mission</a:t>
            </a:r>
          </a:p>
          <a:p>
            <a:pPr>
              <a:spcAft>
                <a:spcPts val="1200"/>
              </a:spcAft>
            </a:pPr>
            <a:r>
              <a:rPr lang="en-US" sz="1200" b="1" dirty="0"/>
              <a:t>(From cocorahs.org)</a:t>
            </a:r>
          </a:p>
          <a:p>
            <a:pPr marL="285750" indent="-285750">
              <a:spcAft>
                <a:spcPts val="600"/>
              </a:spcAft>
              <a:buFont typeface="Arial" panose="020B0604020202020204" pitchFamily="34" charset="0"/>
              <a:buChar char="•"/>
            </a:pPr>
            <a:r>
              <a:rPr lang="en-US" sz="2000" dirty="0"/>
              <a:t>Provide accurate high-quality precipitation data for end-users; </a:t>
            </a:r>
          </a:p>
          <a:p>
            <a:pPr marL="285750" indent="-285750">
              <a:spcAft>
                <a:spcPts val="600"/>
              </a:spcAft>
              <a:buFont typeface="Arial" panose="020B0604020202020204" pitchFamily="34" charset="0"/>
              <a:buChar char="•"/>
            </a:pPr>
            <a:r>
              <a:rPr lang="en-US" sz="2000" dirty="0"/>
              <a:t>Increasing the density of precipitation data available throughout the country;</a:t>
            </a:r>
          </a:p>
          <a:p>
            <a:pPr marL="285750" indent="-285750">
              <a:spcAft>
                <a:spcPts val="600"/>
              </a:spcAft>
              <a:buFont typeface="Arial" panose="020B0604020202020204" pitchFamily="34" charset="0"/>
              <a:buChar char="•"/>
            </a:pPr>
            <a:r>
              <a:rPr lang="en-US" sz="2000" dirty="0"/>
              <a:t>Encouraging citizens to have fun participating in meteorological science and heightening their awareness about weather; </a:t>
            </a:r>
          </a:p>
          <a:p>
            <a:pPr marL="285750" indent="-285750">
              <a:buFont typeface="Arial" panose="020B0604020202020204" pitchFamily="34" charset="0"/>
              <a:buChar char="•"/>
            </a:pPr>
            <a:r>
              <a:rPr lang="en-US" sz="2000" dirty="0"/>
              <a:t>Providing weather education opportunities.</a:t>
            </a:r>
          </a:p>
        </p:txBody>
      </p:sp>
      <p:sp>
        <p:nvSpPr>
          <p:cNvPr id="7" name="Rectangle 6">
            <a:extLst>
              <a:ext uri="{FF2B5EF4-FFF2-40B4-BE49-F238E27FC236}">
                <a16:creationId xmlns:a16="http://schemas.microsoft.com/office/drawing/2014/main" id="{CD362202-BB7A-24E6-0966-E14C5CBD5722}"/>
              </a:ext>
            </a:extLst>
          </p:cNvPr>
          <p:cNvSpPr/>
          <p:nvPr/>
        </p:nvSpPr>
        <p:spPr>
          <a:xfrm>
            <a:off x="7315200" y="5640765"/>
            <a:ext cx="4495800" cy="523220"/>
          </a:xfrm>
          <a:prstGeom prst="rect">
            <a:avLst/>
          </a:prstGeom>
          <a:solidFill>
            <a:schemeClr val="accent3">
              <a:lumMod val="40000"/>
              <a:lumOff val="60000"/>
            </a:schemeClr>
          </a:solidFill>
          <a:ln>
            <a:solidFill>
              <a:schemeClr val="accent3">
                <a:lumMod val="50000"/>
              </a:schemeClr>
            </a:solidFill>
          </a:ln>
        </p:spPr>
        <p:txBody>
          <a:bodyPr wrap="square">
            <a:spAutoFit/>
          </a:bodyPr>
          <a:lstStyle/>
          <a:p>
            <a:pPr algn="ctr">
              <a:spcAft>
                <a:spcPts val="1200"/>
              </a:spcAft>
            </a:pPr>
            <a:r>
              <a:rPr lang="en-US" sz="1400" b="1" dirty="0"/>
              <a:t>Sign Up Here: </a:t>
            </a:r>
            <a:r>
              <a:rPr lang="en-US" sz="1400" dirty="0">
                <a:hlinkClick r:id="rId3"/>
              </a:rPr>
              <a:t>https://cocorahs.org/Content.aspx?page=application</a:t>
            </a:r>
            <a:r>
              <a:rPr lang="en-US" sz="1400" dirty="0"/>
              <a:t> </a:t>
            </a:r>
          </a:p>
        </p:txBody>
      </p:sp>
      <p:pic>
        <p:nvPicPr>
          <p:cNvPr id="2" name="Picture 1">
            <a:extLst>
              <a:ext uri="{FF2B5EF4-FFF2-40B4-BE49-F238E27FC236}">
                <a16:creationId xmlns:a16="http://schemas.microsoft.com/office/drawing/2014/main" id="{8F9C2D6B-482A-4F4E-C699-D3BC489AC7E4}"/>
              </a:ext>
            </a:extLst>
          </p:cNvPr>
          <p:cNvPicPr>
            <a:picLocks noChangeAspect="1"/>
          </p:cNvPicPr>
          <p:nvPr/>
        </p:nvPicPr>
        <p:blipFill>
          <a:blip r:embed="rId4"/>
          <a:stretch>
            <a:fillRect/>
          </a:stretch>
        </p:blipFill>
        <p:spPr>
          <a:xfrm>
            <a:off x="8077200" y="2298569"/>
            <a:ext cx="2819400" cy="2923822"/>
          </a:xfrm>
          <a:prstGeom prst="rect">
            <a:avLst/>
          </a:prstGeom>
        </p:spPr>
      </p:pic>
    </p:spTree>
    <p:extLst>
      <p:ext uri="{BB962C8B-B14F-4D97-AF65-F5344CB8AC3E}">
        <p14:creationId xmlns:p14="http://schemas.microsoft.com/office/powerpoint/2010/main" val="139293914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85800" y="4757086"/>
            <a:ext cx="10613655" cy="1981200"/>
          </a:xfrm>
          <a:prstGeom prst="rect">
            <a:avLst/>
          </a:prstGeom>
          <a:solidFill>
            <a:srgbClr val="A2B63C"/>
          </a:solidFill>
        </p:spPr>
        <p:txBody>
          <a:bodyPr vert="horz" lIns="91440" tIns="45720" rIns="91440" bIns="45720" numCol="3"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endParaRPr lang="en-US" sz="1600" dirty="0">
              <a:solidFill>
                <a:sysClr val="windowText" lastClr="000000"/>
              </a:solidFill>
              <a:latin typeface="Calibri"/>
            </a:endParaRPr>
          </a:p>
        </p:txBody>
      </p:sp>
      <p:pic>
        <p:nvPicPr>
          <p:cNvPr id="8" name="Picture 7" descr="A tractor in a field&#10;&#10;Description automatically generated">
            <a:extLst>
              <a:ext uri="{FF2B5EF4-FFF2-40B4-BE49-F238E27FC236}">
                <a16:creationId xmlns:a16="http://schemas.microsoft.com/office/drawing/2014/main" id="{58AE063F-F7BB-AF36-A8C8-60BCEA27BAC5}"/>
              </a:ext>
            </a:extLst>
          </p:cNvPr>
          <p:cNvPicPr>
            <a:picLocks noChangeAspect="1"/>
          </p:cNvPicPr>
          <p:nvPr/>
        </p:nvPicPr>
        <p:blipFill rotWithShape="1">
          <a:blip r:embed="rId3">
            <a:extLst>
              <a:ext uri="{28A0092B-C50C-407E-A947-70E740481C1C}">
                <a14:useLocalDpi xmlns:a14="http://schemas.microsoft.com/office/drawing/2010/main" val="0"/>
              </a:ext>
            </a:extLst>
          </a:blip>
          <a:srcRect t="43752" b="6264"/>
          <a:stretch/>
        </p:blipFill>
        <p:spPr>
          <a:xfrm>
            <a:off x="685800" y="1071076"/>
            <a:ext cx="10613655" cy="3537885"/>
          </a:xfrm>
          <a:prstGeom prst="rect">
            <a:avLst/>
          </a:prstGeom>
        </p:spPr>
      </p:pic>
      <p:sp>
        <p:nvSpPr>
          <p:cNvPr id="14" name="Subtitle 2">
            <a:extLst>
              <a:ext uri="{FF2B5EF4-FFF2-40B4-BE49-F238E27FC236}">
                <a16:creationId xmlns:a16="http://schemas.microsoft.com/office/drawing/2014/main" id="{0EEB1A12-5B4D-4C41-77E1-B3A8DDEA6D90}"/>
              </a:ext>
            </a:extLst>
          </p:cNvPr>
          <p:cNvSpPr txBox="1">
            <a:spLocks/>
          </p:cNvSpPr>
          <p:nvPr/>
        </p:nvSpPr>
        <p:spPr>
          <a:xfrm>
            <a:off x="685800" y="1103304"/>
            <a:ext cx="1562100" cy="357777"/>
          </a:xfrm>
          <a:prstGeom prst="rect">
            <a:avLst/>
          </a:prstGeom>
          <a:effectLst>
            <a:outerShdw blurRad="50800" dist="50800" dir="5400000" algn="ctr" rotWithShape="0">
              <a:schemeClr val="bg1"/>
            </a:outerShdw>
          </a:effectLst>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100" b="1" dirty="0">
                <a:solidFill>
                  <a:schemeClr val="bg1"/>
                </a:solidFill>
                <a:effectLst>
                  <a:outerShdw blurRad="50800" dist="38100" dir="2700000" algn="tl" rotWithShape="0">
                    <a:prstClr val="black">
                      <a:alpha val="40000"/>
                    </a:prstClr>
                  </a:outerShdw>
                </a:effectLst>
                <a:latin typeface="Calibri"/>
              </a:rPr>
              <a:t>Photo Credit: USDA </a:t>
            </a:r>
          </a:p>
        </p:txBody>
      </p:sp>
      <p:sp>
        <p:nvSpPr>
          <p:cNvPr id="12" name="Title 1">
            <a:extLst>
              <a:ext uri="{FF2B5EF4-FFF2-40B4-BE49-F238E27FC236}">
                <a16:creationId xmlns:a16="http://schemas.microsoft.com/office/drawing/2014/main" id="{52A9DEE6-AD83-90BC-6734-242D262C4029}"/>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Contact Info</a:t>
            </a:r>
          </a:p>
        </p:txBody>
      </p:sp>
      <p:sp>
        <p:nvSpPr>
          <p:cNvPr id="13" name="Subtitle 2">
            <a:extLst>
              <a:ext uri="{FF2B5EF4-FFF2-40B4-BE49-F238E27FC236}">
                <a16:creationId xmlns:a16="http://schemas.microsoft.com/office/drawing/2014/main" id="{55B00913-1871-A5C9-6F80-0E2B3097F2AD}"/>
              </a:ext>
            </a:extLst>
          </p:cNvPr>
          <p:cNvSpPr txBox="1">
            <a:spLocks/>
          </p:cNvSpPr>
          <p:nvPr/>
        </p:nvSpPr>
        <p:spPr>
          <a:xfrm>
            <a:off x="720171" y="4810749"/>
            <a:ext cx="2552700" cy="9147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200" b="1" dirty="0">
                <a:solidFill>
                  <a:schemeClr val="tx1"/>
                </a:solidFill>
                <a:latin typeface="Calibri"/>
              </a:rPr>
              <a:t>Natasha Paris</a:t>
            </a:r>
          </a:p>
          <a:p>
            <a:pPr algn="l">
              <a:defRPr/>
            </a:pPr>
            <a:r>
              <a:rPr lang="en-US" sz="1100" dirty="0">
                <a:solidFill>
                  <a:schemeClr val="tx1"/>
                </a:solidFill>
                <a:latin typeface="Calibri"/>
              </a:rPr>
              <a:t>Crops Educator – Adams, Green Lake, Marquette, Waushara Cos.</a:t>
            </a:r>
          </a:p>
          <a:p>
            <a:pPr algn="l">
              <a:defRPr/>
            </a:pPr>
            <a:r>
              <a:rPr lang="en-US" sz="1100" dirty="0">
                <a:solidFill>
                  <a:schemeClr val="tx1"/>
                </a:solidFill>
                <a:latin typeface="Calibri"/>
                <a:hlinkClick r:id="rId4"/>
              </a:rPr>
              <a:t>natasha.paris@wisc.edu</a:t>
            </a:r>
            <a:r>
              <a:rPr lang="en-US" sz="1100" dirty="0">
                <a:solidFill>
                  <a:schemeClr val="tx1"/>
                </a:solidFill>
                <a:latin typeface="Calibri"/>
              </a:rPr>
              <a:t> </a:t>
            </a:r>
          </a:p>
        </p:txBody>
      </p:sp>
      <p:sp>
        <p:nvSpPr>
          <p:cNvPr id="15" name="Subtitle 2">
            <a:extLst>
              <a:ext uri="{FF2B5EF4-FFF2-40B4-BE49-F238E27FC236}">
                <a16:creationId xmlns:a16="http://schemas.microsoft.com/office/drawing/2014/main" id="{F903310D-48B8-0556-849C-EE26BC689890}"/>
              </a:ext>
            </a:extLst>
          </p:cNvPr>
          <p:cNvSpPr txBox="1">
            <a:spLocks/>
          </p:cNvSpPr>
          <p:nvPr/>
        </p:nvSpPr>
        <p:spPr>
          <a:xfrm>
            <a:off x="5385346" y="5856190"/>
            <a:ext cx="2438400" cy="7458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200" b="1" dirty="0">
                <a:solidFill>
                  <a:schemeClr val="tx1"/>
                </a:solidFill>
                <a:latin typeface="Calibri"/>
              </a:rPr>
              <a:t>Steve Vavrus</a:t>
            </a:r>
          </a:p>
          <a:p>
            <a:pPr algn="l">
              <a:defRPr/>
            </a:pPr>
            <a:r>
              <a:rPr lang="en-US" sz="1100" dirty="0">
                <a:solidFill>
                  <a:schemeClr val="tx1"/>
                </a:solidFill>
                <a:latin typeface="Calibri"/>
              </a:rPr>
              <a:t>State Climatologist of Wisconsin</a:t>
            </a:r>
          </a:p>
          <a:p>
            <a:pPr algn="l">
              <a:defRPr/>
            </a:pPr>
            <a:r>
              <a:rPr lang="en-US" sz="1100" dirty="0">
                <a:solidFill>
                  <a:schemeClr val="tx1"/>
                </a:solidFill>
                <a:latin typeface="Calibri"/>
                <a:hlinkClick r:id="rId5"/>
              </a:rPr>
              <a:t>sjvavrus@wisc.edu</a:t>
            </a:r>
            <a:r>
              <a:rPr lang="en-US" sz="1100" dirty="0">
                <a:solidFill>
                  <a:schemeClr val="tx1"/>
                </a:solidFill>
                <a:latin typeface="Calibri"/>
              </a:rPr>
              <a:t> </a:t>
            </a:r>
          </a:p>
        </p:txBody>
      </p:sp>
      <p:sp>
        <p:nvSpPr>
          <p:cNvPr id="16" name="Subtitle 2">
            <a:extLst>
              <a:ext uri="{FF2B5EF4-FFF2-40B4-BE49-F238E27FC236}">
                <a16:creationId xmlns:a16="http://schemas.microsoft.com/office/drawing/2014/main" id="{8881CA07-A8D9-C341-76AF-5E90F7BB2FD0}"/>
              </a:ext>
            </a:extLst>
          </p:cNvPr>
          <p:cNvSpPr txBox="1">
            <a:spLocks/>
          </p:cNvSpPr>
          <p:nvPr/>
        </p:nvSpPr>
        <p:spPr>
          <a:xfrm>
            <a:off x="4070896" y="4841367"/>
            <a:ext cx="2628900" cy="8982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200" b="1" dirty="0">
                <a:solidFill>
                  <a:schemeClr val="tx1"/>
                </a:solidFill>
                <a:latin typeface="Calibri"/>
              </a:rPr>
              <a:t>Kristin Foehringer</a:t>
            </a:r>
          </a:p>
          <a:p>
            <a:pPr algn="l">
              <a:defRPr/>
            </a:pPr>
            <a:r>
              <a:rPr lang="en-US" sz="1100" dirty="0">
                <a:solidFill>
                  <a:schemeClr val="tx1"/>
                </a:solidFill>
                <a:latin typeface="Calibri"/>
              </a:rPr>
              <a:t>NRCS State Working Lands Climate Smart Specialist</a:t>
            </a:r>
          </a:p>
          <a:p>
            <a:pPr algn="l">
              <a:defRPr/>
            </a:pPr>
            <a:r>
              <a:rPr lang="en-US" sz="1100" dirty="0">
                <a:solidFill>
                  <a:schemeClr val="tx1"/>
                </a:solidFill>
                <a:latin typeface="Calibri"/>
                <a:hlinkClick r:id="rId6"/>
              </a:rPr>
              <a:t>kristin.foehringer@usda.gov</a:t>
            </a:r>
            <a:r>
              <a:rPr lang="en-US" sz="1100" dirty="0">
                <a:solidFill>
                  <a:schemeClr val="tx1"/>
                </a:solidFill>
                <a:latin typeface="Calibri"/>
              </a:rPr>
              <a:t> </a:t>
            </a:r>
          </a:p>
          <a:p>
            <a:pPr algn="l">
              <a:defRPr/>
            </a:pPr>
            <a:r>
              <a:rPr lang="en-US" sz="1200" dirty="0">
                <a:solidFill>
                  <a:schemeClr val="tx1"/>
                </a:solidFill>
                <a:latin typeface="Calibri"/>
              </a:rPr>
              <a:t> </a:t>
            </a:r>
          </a:p>
        </p:txBody>
      </p:sp>
      <p:sp>
        <p:nvSpPr>
          <p:cNvPr id="17" name="Subtitle 2">
            <a:extLst>
              <a:ext uri="{FF2B5EF4-FFF2-40B4-BE49-F238E27FC236}">
                <a16:creationId xmlns:a16="http://schemas.microsoft.com/office/drawing/2014/main" id="{0114CF49-748D-B939-EF13-D4B78D5B909B}"/>
              </a:ext>
            </a:extLst>
          </p:cNvPr>
          <p:cNvSpPr txBox="1">
            <a:spLocks/>
          </p:cNvSpPr>
          <p:nvPr/>
        </p:nvSpPr>
        <p:spPr>
          <a:xfrm>
            <a:off x="7315200" y="4841367"/>
            <a:ext cx="2286747" cy="7458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200" b="1" dirty="0">
                <a:solidFill>
                  <a:schemeClr val="tx1"/>
                </a:solidFill>
                <a:latin typeface="Calibri"/>
              </a:rPr>
              <a:t>Dennis Todey</a:t>
            </a:r>
          </a:p>
          <a:p>
            <a:pPr algn="l">
              <a:defRPr/>
            </a:pPr>
            <a:r>
              <a:rPr lang="en-US" sz="1100" dirty="0">
                <a:solidFill>
                  <a:schemeClr val="tx1"/>
                </a:solidFill>
                <a:latin typeface="Calibri"/>
              </a:rPr>
              <a:t>Director, Midwest Climate Hub </a:t>
            </a:r>
          </a:p>
          <a:p>
            <a:pPr algn="l">
              <a:defRPr/>
            </a:pPr>
            <a:r>
              <a:rPr lang="en-US" sz="1100" dirty="0">
                <a:solidFill>
                  <a:schemeClr val="tx1"/>
                </a:solidFill>
                <a:latin typeface="Calibri"/>
                <a:hlinkClick r:id="rId7"/>
              </a:rPr>
              <a:t>dennis.todey@usda.gov</a:t>
            </a:r>
            <a:endParaRPr lang="en-US" sz="1100" dirty="0">
              <a:solidFill>
                <a:schemeClr val="tx1"/>
              </a:solidFill>
              <a:latin typeface="Calibri"/>
            </a:endParaRPr>
          </a:p>
          <a:p>
            <a:pPr algn="l">
              <a:defRPr/>
            </a:pPr>
            <a:r>
              <a:rPr lang="en-US" sz="1200" dirty="0">
                <a:solidFill>
                  <a:schemeClr val="tx1"/>
                </a:solidFill>
                <a:latin typeface="Calibri"/>
              </a:rPr>
              <a:t> </a:t>
            </a:r>
          </a:p>
        </p:txBody>
      </p:sp>
      <p:sp>
        <p:nvSpPr>
          <p:cNvPr id="18" name="Subtitle 2">
            <a:extLst>
              <a:ext uri="{FF2B5EF4-FFF2-40B4-BE49-F238E27FC236}">
                <a16:creationId xmlns:a16="http://schemas.microsoft.com/office/drawing/2014/main" id="{8FF55BC4-48CC-4CBA-1AFB-5C5F4CEA28CE}"/>
              </a:ext>
            </a:extLst>
          </p:cNvPr>
          <p:cNvSpPr txBox="1">
            <a:spLocks/>
          </p:cNvSpPr>
          <p:nvPr/>
        </p:nvSpPr>
        <p:spPr>
          <a:xfrm>
            <a:off x="1466850" y="5840041"/>
            <a:ext cx="2876550" cy="8982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200" b="1" dirty="0">
                <a:solidFill>
                  <a:schemeClr val="tx1"/>
                </a:solidFill>
                <a:latin typeface="Calibri"/>
              </a:rPr>
              <a:t>Josh Bendorf</a:t>
            </a:r>
          </a:p>
          <a:p>
            <a:pPr algn="l">
              <a:defRPr/>
            </a:pPr>
            <a:r>
              <a:rPr lang="en-US" sz="1100" dirty="0">
                <a:solidFill>
                  <a:schemeClr val="tx1"/>
                </a:solidFill>
                <a:latin typeface="Calibri"/>
              </a:rPr>
              <a:t>Ag Climatologist Fellow, Midwest Climate Hub </a:t>
            </a:r>
          </a:p>
          <a:p>
            <a:pPr algn="l">
              <a:defRPr/>
            </a:pPr>
            <a:r>
              <a:rPr lang="en-US" sz="1100" dirty="0">
                <a:solidFill>
                  <a:schemeClr val="tx1"/>
                </a:solidFill>
                <a:latin typeface="Calibri"/>
                <a:hlinkClick r:id="rId8"/>
              </a:rPr>
              <a:t>joshua.bendorf@usda.gov</a:t>
            </a:r>
            <a:r>
              <a:rPr lang="en-US" sz="1100" dirty="0">
                <a:solidFill>
                  <a:schemeClr val="tx1"/>
                </a:solidFill>
                <a:latin typeface="Calibri"/>
              </a:rPr>
              <a:t> </a:t>
            </a:r>
          </a:p>
          <a:p>
            <a:pPr algn="l">
              <a:defRPr/>
            </a:pPr>
            <a:r>
              <a:rPr lang="en-US" sz="1200" dirty="0">
                <a:solidFill>
                  <a:schemeClr val="tx1"/>
                </a:solidFill>
                <a:latin typeface="Calibri"/>
              </a:rPr>
              <a:t> </a:t>
            </a:r>
          </a:p>
        </p:txBody>
      </p:sp>
      <p:sp>
        <p:nvSpPr>
          <p:cNvPr id="19" name="Subtitle 2">
            <a:extLst>
              <a:ext uri="{FF2B5EF4-FFF2-40B4-BE49-F238E27FC236}">
                <a16:creationId xmlns:a16="http://schemas.microsoft.com/office/drawing/2014/main" id="{C403D499-6E49-05E6-41EB-8705A7104013}"/>
              </a:ext>
            </a:extLst>
          </p:cNvPr>
          <p:cNvSpPr txBox="1">
            <a:spLocks/>
          </p:cNvSpPr>
          <p:nvPr/>
        </p:nvSpPr>
        <p:spPr>
          <a:xfrm>
            <a:off x="8534400" y="5847842"/>
            <a:ext cx="2876550" cy="7458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1200" b="1" dirty="0">
                <a:solidFill>
                  <a:schemeClr val="tx1"/>
                </a:solidFill>
                <a:latin typeface="Calibri"/>
              </a:rPr>
              <a:t>Bridgette Mason</a:t>
            </a:r>
          </a:p>
          <a:p>
            <a:pPr algn="l">
              <a:defRPr/>
            </a:pPr>
            <a:r>
              <a:rPr lang="en-US" sz="1100" dirty="0">
                <a:solidFill>
                  <a:schemeClr val="tx1"/>
                </a:solidFill>
                <a:latin typeface="Calibri"/>
              </a:rPr>
              <a:t>Assistant State Climatologist of Wisconsin</a:t>
            </a:r>
          </a:p>
          <a:p>
            <a:pPr algn="l">
              <a:defRPr/>
            </a:pPr>
            <a:r>
              <a:rPr lang="en-US" sz="1100" dirty="0">
                <a:solidFill>
                  <a:schemeClr val="tx1"/>
                </a:solidFill>
                <a:latin typeface="Calibri"/>
                <a:hlinkClick r:id="rId9"/>
              </a:rPr>
              <a:t>bmmason2@wisc.edu</a:t>
            </a:r>
            <a:r>
              <a:rPr lang="en-US" sz="1100" dirty="0">
                <a:solidFill>
                  <a:schemeClr val="tx1"/>
                </a:solidFill>
                <a:latin typeface="Calibri"/>
              </a:rPr>
              <a:t> </a:t>
            </a:r>
          </a:p>
        </p:txBody>
      </p:sp>
    </p:spTree>
    <p:extLst>
      <p:ext uri="{BB962C8B-B14F-4D97-AF65-F5344CB8AC3E}">
        <p14:creationId xmlns:p14="http://schemas.microsoft.com/office/powerpoint/2010/main" val="134091723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DE5F0-31B5-CE20-D6EE-4435582D5A9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68EE4B6-B1E0-71A1-9554-490CC6B46D75}"/>
              </a:ext>
            </a:extLst>
          </p:cNvPr>
          <p:cNvSpPr txBox="1"/>
          <p:nvPr/>
        </p:nvSpPr>
        <p:spPr>
          <a:xfrm>
            <a:off x="9296399" y="1447800"/>
            <a:ext cx="251460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Most of the state has seen </a:t>
            </a:r>
            <a:r>
              <a:rPr lang="en-US" b="1" dirty="0"/>
              <a:t>3-5+” </a:t>
            </a:r>
            <a:r>
              <a:rPr lang="en-US" dirty="0"/>
              <a:t>of precip over the past month.</a:t>
            </a:r>
          </a:p>
          <a:p>
            <a:endParaRPr lang="en-US" dirty="0"/>
          </a:p>
          <a:p>
            <a:pPr marL="285750" indent="-285750">
              <a:buFont typeface="Arial" panose="020B0604020202020204" pitchFamily="34" charset="0"/>
              <a:buChar char="•"/>
            </a:pPr>
            <a:r>
              <a:rPr lang="en-US" b="1" dirty="0">
                <a:sym typeface="Wingdings" panose="05000000000000000000" pitchFamily="2" charset="2"/>
              </a:rPr>
              <a:t>&gt;5”</a:t>
            </a:r>
            <a:r>
              <a:rPr lang="en-US" dirty="0">
                <a:sym typeface="Wingdings" panose="05000000000000000000" pitchFamily="2" charset="2"/>
              </a:rPr>
              <a:t> in the Driftless Region, Central Sands, and far SE.</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Pockets of </a:t>
            </a:r>
            <a:r>
              <a:rPr lang="en-US" b="1" dirty="0">
                <a:sym typeface="Wingdings" panose="05000000000000000000" pitchFamily="2" charset="2"/>
              </a:rPr>
              <a:t>3” or less </a:t>
            </a:r>
            <a:r>
              <a:rPr lang="en-US" dirty="0">
                <a:sym typeface="Wingdings" panose="05000000000000000000" pitchFamily="2" charset="2"/>
              </a:rPr>
              <a:t>scattered.</a:t>
            </a:r>
            <a:endParaRPr lang="en-US" dirty="0"/>
          </a:p>
        </p:txBody>
      </p:sp>
      <p:pic>
        <p:nvPicPr>
          <p:cNvPr id="6" name="Picture 5">
            <a:extLst>
              <a:ext uri="{FF2B5EF4-FFF2-40B4-BE49-F238E27FC236}">
                <a16:creationId xmlns:a16="http://schemas.microsoft.com/office/drawing/2014/main" id="{B1C9D579-10E0-3F43-B94D-73D8B557A9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4" y="1114426"/>
            <a:ext cx="8991592" cy="5057771"/>
          </a:xfrm>
          <a:prstGeom prst="rect">
            <a:avLst/>
          </a:prstGeom>
        </p:spPr>
      </p:pic>
      <p:sp>
        <p:nvSpPr>
          <p:cNvPr id="4" name="Rectangle 3">
            <a:extLst>
              <a:ext uri="{FF2B5EF4-FFF2-40B4-BE49-F238E27FC236}">
                <a16:creationId xmlns:a16="http://schemas.microsoft.com/office/drawing/2014/main" id="{CF885A00-D126-6660-3C53-402AC67C8543}"/>
              </a:ext>
            </a:extLst>
          </p:cNvPr>
          <p:cNvSpPr/>
          <p:nvPr/>
        </p:nvSpPr>
        <p:spPr>
          <a:xfrm>
            <a:off x="9144000" y="6439566"/>
            <a:ext cx="2743200"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r>
              <a:rPr lang="en-US" sz="1400" dirty="0">
                <a:hlinkClick r:id="rId4"/>
              </a:rPr>
              <a:t>https://water.weather.gov/precip/</a:t>
            </a:r>
            <a:r>
              <a:rPr lang="en-US" sz="1400" dirty="0"/>
              <a:t> </a:t>
            </a:r>
          </a:p>
        </p:txBody>
      </p:sp>
      <p:sp>
        <p:nvSpPr>
          <p:cNvPr id="8" name="Title 1">
            <a:extLst>
              <a:ext uri="{FF2B5EF4-FFF2-40B4-BE49-F238E27FC236}">
                <a16:creationId xmlns:a16="http://schemas.microsoft.com/office/drawing/2014/main" id="{688D1F7B-1CC0-9A7D-CF12-0999077F0D30}"/>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30 Day Precip</a:t>
            </a:r>
          </a:p>
        </p:txBody>
      </p:sp>
    </p:spTree>
    <p:extLst>
      <p:ext uri="{BB962C8B-B14F-4D97-AF65-F5344CB8AC3E}">
        <p14:creationId xmlns:p14="http://schemas.microsoft.com/office/powerpoint/2010/main" val="38710629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296D15-F7BE-4927-9D6B-2432043ABE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4915" y="1140362"/>
            <a:ext cx="5206697" cy="4023357"/>
          </a:xfrm>
          <a:prstGeom prst="rect">
            <a:avLst/>
          </a:prstGeom>
        </p:spPr>
      </p:pic>
      <p:sp>
        <p:nvSpPr>
          <p:cNvPr id="5" name="Rectangle 4"/>
          <p:cNvSpPr/>
          <p:nvPr/>
        </p:nvSpPr>
        <p:spPr>
          <a:xfrm>
            <a:off x="7737437" y="6474022"/>
            <a:ext cx="4378363"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defRPr/>
            </a:pPr>
            <a:r>
              <a:rPr lang="en-US" sz="1400" dirty="0">
                <a:solidFill>
                  <a:prstClr val="black"/>
                </a:solidFill>
                <a:latin typeface="Calibri"/>
                <a:hlinkClick r:id="rId4"/>
              </a:rPr>
              <a:t>https://hprcc.unl.edu/maps.php?map=ACISClimateMaps</a:t>
            </a:r>
            <a:r>
              <a:rPr lang="en-US" sz="1400" dirty="0">
                <a:solidFill>
                  <a:prstClr val="black"/>
                </a:solidFill>
                <a:latin typeface="Calibri"/>
              </a:rPr>
              <a:t> </a:t>
            </a:r>
          </a:p>
        </p:txBody>
      </p:sp>
      <p:sp>
        <p:nvSpPr>
          <p:cNvPr id="9" name="TextBox 8"/>
          <p:cNvSpPr txBox="1"/>
          <p:nvPr/>
        </p:nvSpPr>
        <p:spPr>
          <a:xfrm>
            <a:off x="457200" y="5334000"/>
            <a:ext cx="9829800" cy="1077218"/>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dirty="0">
                <a:latin typeface="Calibri"/>
              </a:rPr>
              <a:t>30-day totals of </a:t>
            </a:r>
            <a:r>
              <a:rPr lang="en-US" b="1" dirty="0">
                <a:latin typeface="Calibri"/>
              </a:rPr>
              <a:t>5+” </a:t>
            </a:r>
            <a:r>
              <a:rPr lang="en-US" dirty="0">
                <a:latin typeface="Calibri"/>
              </a:rPr>
              <a:t>around La Crosse, Green Bay, and Waukesha/Whitewater</a:t>
            </a:r>
          </a:p>
          <a:p>
            <a:pPr marL="285750" indent="-285750">
              <a:spcAft>
                <a:spcPts val="600"/>
              </a:spcAft>
              <a:buFont typeface="Arial" panose="020B0604020202020204" pitchFamily="34" charset="0"/>
              <a:buChar char="•"/>
              <a:defRPr/>
            </a:pPr>
            <a:r>
              <a:rPr lang="en-US" b="1" dirty="0">
                <a:latin typeface="Calibri"/>
              </a:rPr>
              <a:t>3-4” common </a:t>
            </a:r>
            <a:r>
              <a:rPr lang="en-US" dirty="0">
                <a:latin typeface="Calibri"/>
              </a:rPr>
              <a:t>across the state; </a:t>
            </a:r>
            <a:r>
              <a:rPr lang="en-US" b="1" dirty="0">
                <a:latin typeface="Calibri"/>
              </a:rPr>
              <a:t>near or slightly above</a:t>
            </a:r>
            <a:r>
              <a:rPr lang="en-US" dirty="0">
                <a:latin typeface="Calibri"/>
              </a:rPr>
              <a:t> the 30-year average</a:t>
            </a:r>
          </a:p>
          <a:p>
            <a:pPr marL="285750" indent="-285750">
              <a:spcAft>
                <a:spcPts val="600"/>
              </a:spcAft>
              <a:buFont typeface="Arial" panose="020B0604020202020204" pitchFamily="34" charset="0"/>
              <a:buChar char="•"/>
              <a:defRPr/>
            </a:pPr>
            <a:r>
              <a:rPr lang="en-US" dirty="0">
                <a:latin typeface="Calibri"/>
              </a:rPr>
              <a:t>Lowest totals from Madison up through the Fox Cities; </a:t>
            </a:r>
            <a:r>
              <a:rPr lang="en-US" b="1" dirty="0">
                <a:latin typeface="Calibri"/>
              </a:rPr>
              <a:t>&lt;70% </a:t>
            </a:r>
            <a:r>
              <a:rPr lang="en-US" dirty="0">
                <a:latin typeface="Calibri"/>
              </a:rPr>
              <a:t>of climatological average</a:t>
            </a:r>
          </a:p>
        </p:txBody>
      </p:sp>
      <p:pic>
        <p:nvPicPr>
          <p:cNvPr id="7" name="Picture 6">
            <a:extLst>
              <a:ext uri="{FF2B5EF4-FFF2-40B4-BE49-F238E27FC236}">
                <a16:creationId xmlns:a16="http://schemas.microsoft.com/office/drawing/2014/main" id="{7BE00281-D8DC-486D-87EB-849A115D5D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30386" y="1131584"/>
            <a:ext cx="5206697" cy="4023357"/>
          </a:xfrm>
          <a:prstGeom prst="rect">
            <a:avLst/>
          </a:prstGeom>
        </p:spPr>
      </p:pic>
      <p:sp>
        <p:nvSpPr>
          <p:cNvPr id="8" name="Title 1">
            <a:extLst>
              <a:ext uri="{FF2B5EF4-FFF2-40B4-BE49-F238E27FC236}">
                <a16:creationId xmlns:a16="http://schemas.microsoft.com/office/drawing/2014/main" id="{4E71B5FB-7C83-56A6-6E23-83338C76E7DC}"/>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30 Day Precip Total/% Avg.</a:t>
            </a:r>
          </a:p>
        </p:txBody>
      </p:sp>
    </p:spTree>
    <p:extLst>
      <p:ext uri="{BB962C8B-B14F-4D97-AF65-F5344CB8AC3E}">
        <p14:creationId xmlns:p14="http://schemas.microsoft.com/office/powerpoint/2010/main" val="110471596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236EF-06DE-669B-86BE-C980DF8D8AB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B10BBC-FCD5-81C3-80F1-8F43985591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4915" y="1140362"/>
            <a:ext cx="5206697" cy="4023357"/>
          </a:xfrm>
          <a:prstGeom prst="rect">
            <a:avLst/>
          </a:prstGeom>
        </p:spPr>
      </p:pic>
      <p:sp>
        <p:nvSpPr>
          <p:cNvPr id="5" name="Rectangle 4">
            <a:extLst>
              <a:ext uri="{FF2B5EF4-FFF2-40B4-BE49-F238E27FC236}">
                <a16:creationId xmlns:a16="http://schemas.microsoft.com/office/drawing/2014/main" id="{6E394D85-D53E-507F-6133-65CBD45FD337}"/>
              </a:ext>
            </a:extLst>
          </p:cNvPr>
          <p:cNvSpPr/>
          <p:nvPr/>
        </p:nvSpPr>
        <p:spPr>
          <a:xfrm>
            <a:off x="7737437" y="6474022"/>
            <a:ext cx="4378363"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defRPr/>
            </a:pPr>
            <a:r>
              <a:rPr lang="en-US" sz="1400" dirty="0">
                <a:solidFill>
                  <a:prstClr val="black"/>
                </a:solidFill>
                <a:latin typeface="Calibri"/>
                <a:hlinkClick r:id="rId4"/>
              </a:rPr>
              <a:t>https://hprcc.unl.edu/maps.php?map=ACISClimateMaps</a:t>
            </a:r>
            <a:r>
              <a:rPr lang="en-US" sz="1400" dirty="0">
                <a:solidFill>
                  <a:prstClr val="black"/>
                </a:solidFill>
                <a:latin typeface="Calibri"/>
              </a:rPr>
              <a:t> </a:t>
            </a:r>
          </a:p>
        </p:txBody>
      </p:sp>
      <p:pic>
        <p:nvPicPr>
          <p:cNvPr id="7" name="Picture 6">
            <a:extLst>
              <a:ext uri="{FF2B5EF4-FFF2-40B4-BE49-F238E27FC236}">
                <a16:creationId xmlns:a16="http://schemas.microsoft.com/office/drawing/2014/main" id="{AC5A0248-DFC2-01BC-74FD-901867E34F4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30386" y="1131584"/>
            <a:ext cx="5206697" cy="4023357"/>
          </a:xfrm>
          <a:prstGeom prst="rect">
            <a:avLst/>
          </a:prstGeom>
        </p:spPr>
      </p:pic>
      <p:sp>
        <p:nvSpPr>
          <p:cNvPr id="8" name="Title 1">
            <a:extLst>
              <a:ext uri="{FF2B5EF4-FFF2-40B4-BE49-F238E27FC236}">
                <a16:creationId xmlns:a16="http://schemas.microsoft.com/office/drawing/2014/main" id="{85D540B7-8DDF-9ECB-91B1-75B62B0E1018}"/>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90 Day Precip Total/% Avg.</a:t>
            </a:r>
          </a:p>
        </p:txBody>
      </p:sp>
      <p:sp>
        <p:nvSpPr>
          <p:cNvPr id="2" name="TextBox 1">
            <a:extLst>
              <a:ext uri="{FF2B5EF4-FFF2-40B4-BE49-F238E27FC236}">
                <a16:creationId xmlns:a16="http://schemas.microsoft.com/office/drawing/2014/main" id="{29F7FA63-7F1A-C9E9-D8AB-E878210C30B9}"/>
              </a:ext>
            </a:extLst>
          </p:cNvPr>
          <p:cNvSpPr txBox="1"/>
          <p:nvPr/>
        </p:nvSpPr>
        <p:spPr>
          <a:xfrm>
            <a:off x="457200" y="5334000"/>
            <a:ext cx="10439400" cy="1077218"/>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US" dirty="0">
                <a:latin typeface="Calibri"/>
              </a:rPr>
              <a:t>Highest </a:t>
            </a:r>
            <a:r>
              <a:rPr lang="en-US" dirty="0" err="1">
                <a:latin typeface="Calibri"/>
              </a:rPr>
              <a:t>precip</a:t>
            </a:r>
            <a:r>
              <a:rPr lang="en-US" dirty="0">
                <a:latin typeface="Calibri"/>
              </a:rPr>
              <a:t> totals near to the IL state line </a:t>
            </a:r>
            <a:r>
              <a:rPr lang="en-US" dirty="0">
                <a:latin typeface="Calibri"/>
                <a:sym typeface="Wingdings" panose="05000000000000000000" pitchFamily="2" charset="2"/>
              </a:rPr>
              <a:t> </a:t>
            </a:r>
            <a:r>
              <a:rPr lang="en-US" b="1" dirty="0">
                <a:latin typeface="Calibri"/>
                <a:sym typeface="Wingdings" panose="05000000000000000000" pitchFamily="2" charset="2"/>
              </a:rPr>
              <a:t>1 foot or more </a:t>
            </a:r>
            <a:r>
              <a:rPr lang="en-US" dirty="0">
                <a:latin typeface="Calibri"/>
                <a:sym typeface="Wingdings" panose="05000000000000000000" pitchFamily="2" charset="2"/>
              </a:rPr>
              <a:t>for some; </a:t>
            </a:r>
            <a:r>
              <a:rPr lang="en-US" b="1" dirty="0">
                <a:latin typeface="Calibri"/>
                <a:sym typeface="Wingdings" panose="05000000000000000000" pitchFamily="2" charset="2"/>
              </a:rPr>
              <a:t>130+” </a:t>
            </a:r>
            <a:r>
              <a:rPr lang="en-US" dirty="0">
                <a:latin typeface="Calibri"/>
                <a:sym typeface="Wingdings" panose="05000000000000000000" pitchFamily="2" charset="2"/>
              </a:rPr>
              <a:t>of average is common</a:t>
            </a:r>
          </a:p>
          <a:p>
            <a:pPr marL="285750" indent="-285750">
              <a:spcAft>
                <a:spcPts val="600"/>
              </a:spcAft>
              <a:buFont typeface="Arial" panose="020B0604020202020204" pitchFamily="34" charset="0"/>
              <a:buChar char="•"/>
              <a:defRPr/>
            </a:pPr>
            <a:r>
              <a:rPr lang="en-US" dirty="0">
                <a:latin typeface="Calibri"/>
                <a:sym typeface="Wingdings" panose="05000000000000000000" pitchFamily="2" charset="2"/>
              </a:rPr>
              <a:t>Many stations are at </a:t>
            </a:r>
            <a:r>
              <a:rPr lang="en-US" b="1" dirty="0">
                <a:latin typeface="Calibri"/>
                <a:sym typeface="Wingdings" panose="05000000000000000000" pitchFamily="2" charset="2"/>
              </a:rPr>
              <a:t>90%</a:t>
            </a:r>
            <a:r>
              <a:rPr lang="en-US" dirty="0">
                <a:latin typeface="Calibri"/>
                <a:sym typeface="Wingdings" panose="05000000000000000000" pitchFamily="2" charset="2"/>
              </a:rPr>
              <a:t> of 30-year average or greater</a:t>
            </a:r>
          </a:p>
          <a:p>
            <a:pPr marL="285750" indent="-285750">
              <a:spcAft>
                <a:spcPts val="600"/>
              </a:spcAft>
              <a:buFont typeface="Arial" panose="020B0604020202020204" pitchFamily="34" charset="0"/>
              <a:buChar char="•"/>
              <a:defRPr/>
            </a:pPr>
            <a:r>
              <a:rPr lang="en-US" b="1" dirty="0">
                <a:latin typeface="Calibri"/>
                <a:sym typeface="Wingdings" panose="05000000000000000000" pitchFamily="2" charset="2"/>
              </a:rPr>
              <a:t>&lt;90% </a:t>
            </a:r>
            <a:r>
              <a:rPr lang="en-US" dirty="0">
                <a:latin typeface="Calibri"/>
                <a:sym typeface="Wingdings" panose="05000000000000000000" pitchFamily="2" charset="2"/>
              </a:rPr>
              <a:t>of average can be found at stations in the far NW, Driftless, and Fox Cities area (</a:t>
            </a:r>
            <a:r>
              <a:rPr lang="en-US" b="1" dirty="0">
                <a:latin typeface="Calibri"/>
                <a:sym typeface="Wingdings" panose="05000000000000000000" pitchFamily="2" charset="2"/>
              </a:rPr>
              <a:t>7” or less</a:t>
            </a:r>
            <a:r>
              <a:rPr lang="en-US" dirty="0">
                <a:latin typeface="Calibri"/>
                <a:sym typeface="Wingdings" panose="05000000000000000000" pitchFamily="2" charset="2"/>
              </a:rPr>
              <a:t>)</a:t>
            </a:r>
            <a:endParaRPr lang="en-US" dirty="0">
              <a:latin typeface="Calibri"/>
            </a:endParaRPr>
          </a:p>
        </p:txBody>
      </p:sp>
    </p:spTree>
    <p:extLst>
      <p:ext uri="{BB962C8B-B14F-4D97-AF65-F5344CB8AC3E}">
        <p14:creationId xmlns:p14="http://schemas.microsoft.com/office/powerpoint/2010/main" val="241326071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65E1-4328-E2EB-775C-F1210925185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4D58F65-568C-C24E-2FA6-591920C4445A}"/>
              </a:ext>
            </a:extLst>
          </p:cNvPr>
          <p:cNvSpPr txBox="1">
            <a:spLocks/>
          </p:cNvSpPr>
          <p:nvPr/>
        </p:nvSpPr>
        <p:spPr>
          <a:xfrm>
            <a:off x="76200" y="76201"/>
            <a:ext cx="12039600" cy="860425"/>
          </a:xfrm>
          <a:prstGeom prst="rect">
            <a:avLst/>
          </a:prstGeom>
          <a:solidFill>
            <a:srgbClr val="0066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latin typeface="Calibri" panose="020F0502020204030204" pitchFamily="34" charset="0"/>
                <a:cs typeface="Calibri" panose="020F0502020204030204" pitchFamily="34" charset="0"/>
              </a:rPr>
              <a:t>2024 Precipitation (so far)</a:t>
            </a:r>
          </a:p>
        </p:txBody>
      </p:sp>
      <p:pic>
        <p:nvPicPr>
          <p:cNvPr id="2" name="Picture 1">
            <a:extLst>
              <a:ext uri="{FF2B5EF4-FFF2-40B4-BE49-F238E27FC236}">
                <a16:creationId xmlns:a16="http://schemas.microsoft.com/office/drawing/2014/main" id="{FDAC1B56-AFB6-6F90-C217-C73E32DE8B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2" y="1676399"/>
            <a:ext cx="5486398" cy="4239489"/>
          </a:xfrm>
          <a:prstGeom prst="rect">
            <a:avLst/>
          </a:prstGeom>
        </p:spPr>
      </p:pic>
      <p:sp>
        <p:nvSpPr>
          <p:cNvPr id="5" name="Rectangle 4">
            <a:extLst>
              <a:ext uri="{FF2B5EF4-FFF2-40B4-BE49-F238E27FC236}">
                <a16:creationId xmlns:a16="http://schemas.microsoft.com/office/drawing/2014/main" id="{AAC26FC3-91E7-F73C-D8C7-7A2E1FE4D790}"/>
              </a:ext>
            </a:extLst>
          </p:cNvPr>
          <p:cNvSpPr/>
          <p:nvPr/>
        </p:nvSpPr>
        <p:spPr>
          <a:xfrm>
            <a:off x="3906818" y="6347886"/>
            <a:ext cx="4378363" cy="307777"/>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defRPr/>
            </a:pPr>
            <a:r>
              <a:rPr lang="en-US" sz="1400" dirty="0">
                <a:solidFill>
                  <a:prstClr val="black"/>
                </a:solidFill>
                <a:latin typeface="Calibri"/>
                <a:hlinkClick r:id="rId4"/>
              </a:rPr>
              <a:t>https://hprcc.unl.edu/maps.php?map=ACISClimateMaps</a:t>
            </a:r>
            <a:r>
              <a:rPr lang="en-US" sz="1400" dirty="0">
                <a:solidFill>
                  <a:prstClr val="black"/>
                </a:solidFill>
                <a:latin typeface="Calibri"/>
              </a:rPr>
              <a:t> </a:t>
            </a:r>
          </a:p>
        </p:txBody>
      </p:sp>
      <p:pic>
        <p:nvPicPr>
          <p:cNvPr id="8" name="Picture 7">
            <a:extLst>
              <a:ext uri="{FF2B5EF4-FFF2-40B4-BE49-F238E27FC236}">
                <a16:creationId xmlns:a16="http://schemas.microsoft.com/office/drawing/2014/main" id="{4B2F60ED-86F5-1F59-71C6-D993AEDC81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48402" y="1676398"/>
            <a:ext cx="5486398" cy="4239489"/>
          </a:xfrm>
          <a:prstGeom prst="rect">
            <a:avLst/>
          </a:prstGeom>
        </p:spPr>
      </p:pic>
    </p:spTree>
    <p:extLst>
      <p:ext uri="{BB962C8B-B14F-4D97-AF65-F5344CB8AC3E}">
        <p14:creationId xmlns:p14="http://schemas.microsoft.com/office/powerpoint/2010/main" val="423828057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56B-3973-4D68-9CE3-59E0929E087B}"/>
              </a:ext>
            </a:extLst>
          </p:cNvPr>
          <p:cNvSpPr/>
          <p:nvPr/>
        </p:nvSpPr>
        <p:spPr>
          <a:xfrm>
            <a:off x="381000" y="5638800"/>
            <a:ext cx="4572000" cy="461665"/>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r>
              <a:rPr lang="en-US" sz="1200" dirty="0">
                <a:solidFill>
                  <a:srgbClr val="0070C0"/>
                </a:solidFill>
                <a:hlinkClick r:id="rId3">
                  <a:extLst>
                    <a:ext uri="{A12FA001-AC4F-418D-AE19-62706E023703}">
                      <ahyp:hlinkClr xmlns:ahyp="http://schemas.microsoft.com/office/drawing/2018/hyperlinkcolor" val="tx"/>
                    </a:ext>
                  </a:extLst>
                </a:hlinkClick>
              </a:rPr>
              <a:t>https://weather.msfc.nasa.gov/sport/case_studies/lis_CONUS.html</a:t>
            </a:r>
            <a:endParaRPr lang="en-US" sz="1200" dirty="0">
              <a:solidFill>
                <a:srgbClr val="0070C0"/>
              </a:solidFill>
            </a:endParaRPr>
          </a:p>
          <a:p>
            <a:pPr algn="ctr"/>
            <a:r>
              <a:rPr lang="en-US" sz="1200" dirty="0">
                <a:solidFill>
                  <a:srgbClr val="0070C0"/>
                </a:solidFill>
              </a:rPr>
              <a:t>  </a:t>
            </a:r>
            <a:r>
              <a:rPr lang="en-US" sz="1200" dirty="0">
                <a:solidFill>
                  <a:srgbClr val="0070C0"/>
                </a:solidFill>
                <a:hlinkClick r:id="rId4"/>
              </a:rPr>
              <a:t>https://www.drought.gov/states/wisconsin</a:t>
            </a:r>
            <a:r>
              <a:rPr lang="en-US" sz="1200" dirty="0">
                <a:solidFill>
                  <a:srgbClr val="0070C0"/>
                </a:solidFill>
              </a:rPr>
              <a:t> </a:t>
            </a:r>
          </a:p>
        </p:txBody>
      </p:sp>
      <p:sp>
        <p:nvSpPr>
          <p:cNvPr id="7" name="TextBox 6">
            <a:extLst>
              <a:ext uri="{FF2B5EF4-FFF2-40B4-BE49-F238E27FC236}">
                <a16:creationId xmlns:a16="http://schemas.microsoft.com/office/drawing/2014/main" id="{A1CDD06A-4A9C-4BCA-A200-A42747BB310B}"/>
              </a:ext>
            </a:extLst>
          </p:cNvPr>
          <p:cNvSpPr txBox="1"/>
          <p:nvPr/>
        </p:nvSpPr>
        <p:spPr>
          <a:xfrm>
            <a:off x="220646" y="1405369"/>
            <a:ext cx="5189553" cy="3308598"/>
          </a:xfrm>
          <a:prstGeom prst="rect">
            <a:avLst/>
          </a:prstGeom>
          <a:noFill/>
        </p:spPr>
        <p:txBody>
          <a:bodyPr wrap="square" rtlCol="0">
            <a:spAutoFit/>
          </a:bodyPr>
          <a:lstStyle/>
          <a:p>
            <a:pPr marL="174625" indent="-174625">
              <a:buFont typeface="Arial" panose="020B0604020202020204" pitchFamily="34" charset="0"/>
              <a:buChar char="•"/>
            </a:pPr>
            <a:r>
              <a:rPr lang="en-US" b="1" dirty="0"/>
              <a:t>Moisture improvement </a:t>
            </a:r>
            <a:r>
              <a:rPr lang="en-US" dirty="0"/>
              <a:t>in the state with the accumulated precip from last week, particularly in the SW.</a:t>
            </a:r>
            <a:endParaRPr lang="en-US" sz="1600" dirty="0"/>
          </a:p>
          <a:p>
            <a:endParaRPr lang="en-US" dirty="0"/>
          </a:p>
          <a:p>
            <a:pPr marL="174625" indent="-174625">
              <a:buFont typeface="Arial" panose="020B0604020202020204" pitchFamily="34" charset="0"/>
              <a:buChar char="•"/>
            </a:pPr>
            <a:r>
              <a:rPr lang="en-US" dirty="0"/>
              <a:t>Wetter-than-normal conditions in the SW corner up through the central sands and NE.</a:t>
            </a:r>
          </a:p>
          <a:p>
            <a:endParaRPr lang="en-US" sz="1200" i="1" u="sng" dirty="0"/>
          </a:p>
          <a:p>
            <a:r>
              <a:rPr lang="en-US" sz="1200" i="1" u="sng" dirty="0"/>
              <a:t>Model Notes</a:t>
            </a:r>
            <a:r>
              <a:rPr lang="en-US" sz="1200" i="1" dirty="0"/>
              <a:t>: </a:t>
            </a:r>
          </a:p>
          <a:p>
            <a:r>
              <a:rPr lang="en-US" sz="1200" i="1" dirty="0">
                <a:solidFill>
                  <a:srgbClr val="FF0000"/>
                </a:solidFill>
              </a:rPr>
              <a:t>Red</a:t>
            </a:r>
            <a:r>
              <a:rPr lang="en-US" sz="1200" i="1" dirty="0"/>
              <a:t> areas = top 5 driest in 100 years.</a:t>
            </a:r>
          </a:p>
          <a:p>
            <a:r>
              <a:rPr lang="en-US" sz="1200" i="1" dirty="0">
                <a:solidFill>
                  <a:srgbClr val="730000"/>
                </a:solidFill>
              </a:rPr>
              <a:t>Dark red </a:t>
            </a:r>
            <a:r>
              <a:rPr lang="en-US" sz="1200" i="1" dirty="0"/>
              <a:t>areas = top 2 driest in 100 years.</a:t>
            </a:r>
          </a:p>
          <a:p>
            <a:endParaRPr lang="en-US" sz="1200" i="1" dirty="0"/>
          </a:p>
          <a:p>
            <a:r>
              <a:rPr lang="en-US" sz="1200" i="1" dirty="0"/>
              <a:t>It’s worth noting that each soil moisture model has their own characteristics and input variables, so there tends to be variation between models. Thus, it’s worthwhile to look at multiple models opposed to just one.</a:t>
            </a:r>
          </a:p>
          <a:p>
            <a:endParaRPr lang="en-US" sz="500" dirty="0">
              <a:solidFill>
                <a:srgbClr val="FF0000"/>
              </a:solidFill>
            </a:endParaRPr>
          </a:p>
        </p:txBody>
      </p:sp>
      <p:sp>
        <p:nvSpPr>
          <p:cNvPr id="2" name="Title 1">
            <a:extLst>
              <a:ext uri="{FF2B5EF4-FFF2-40B4-BE49-F238E27FC236}">
                <a16:creationId xmlns:a16="http://schemas.microsoft.com/office/drawing/2014/main" id="{8AB7A7E8-AD21-367D-E966-DB6383C61B61}"/>
              </a:ext>
            </a:extLst>
          </p:cNvPr>
          <p:cNvSpPr>
            <a:spLocks noGrp="1"/>
          </p:cNvSpPr>
          <p:nvPr>
            <p:ph type="ctrTitle"/>
          </p:nvPr>
        </p:nvSpPr>
        <p:spPr>
          <a:xfrm>
            <a:off x="76200" y="76201"/>
            <a:ext cx="12039600" cy="860425"/>
          </a:xfrm>
          <a:solidFill>
            <a:srgbClr val="006600"/>
          </a:solidFill>
        </p:spPr>
        <p:txBody>
          <a:bodyPr/>
          <a:lstStyle/>
          <a:p>
            <a:pPr algn="ctr"/>
            <a:r>
              <a:rPr lang="en-US" sz="4800" dirty="0">
                <a:solidFill>
                  <a:schemeClr val="bg1"/>
                </a:solidFill>
                <a:latin typeface="Calibri" panose="020F0502020204030204" pitchFamily="34" charset="0"/>
                <a:cs typeface="Calibri" panose="020F0502020204030204" pitchFamily="34" charset="0"/>
              </a:rPr>
              <a:t>Soil Moisture Models</a:t>
            </a:r>
          </a:p>
        </p:txBody>
      </p:sp>
      <p:pic>
        <p:nvPicPr>
          <p:cNvPr id="4" name="Picture 3" descr="A screenshot of a map&#10;&#10;Description automatically generated">
            <a:extLst>
              <a:ext uri="{FF2B5EF4-FFF2-40B4-BE49-F238E27FC236}">
                <a16:creationId xmlns:a16="http://schemas.microsoft.com/office/drawing/2014/main" id="{6DBD1082-7487-2AF3-1F2C-F9CCED7A8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013692"/>
            <a:ext cx="5244623" cy="5780676"/>
          </a:xfrm>
          <a:prstGeom prst="rect">
            <a:avLst/>
          </a:prstGeom>
        </p:spPr>
      </p:pic>
    </p:spTree>
    <p:extLst>
      <p:ext uri="{BB962C8B-B14F-4D97-AF65-F5344CB8AC3E}">
        <p14:creationId xmlns:p14="http://schemas.microsoft.com/office/powerpoint/2010/main" val="24844230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56B-3973-4D68-9CE3-59E0929E087B}"/>
              </a:ext>
            </a:extLst>
          </p:cNvPr>
          <p:cNvSpPr/>
          <p:nvPr/>
        </p:nvSpPr>
        <p:spPr>
          <a:xfrm>
            <a:off x="3200400" y="6480522"/>
            <a:ext cx="5791200" cy="276999"/>
          </a:xfrm>
          <a:prstGeom prst="rect">
            <a:avLst/>
          </a:prstGeom>
          <a:solidFill>
            <a:schemeClr val="accent3">
              <a:lumMod val="40000"/>
              <a:lumOff val="60000"/>
            </a:schemeClr>
          </a:solidFill>
          <a:ln w="9525">
            <a:solidFill>
              <a:schemeClr val="accent3">
                <a:lumMod val="50000"/>
              </a:schemeClr>
            </a:solidFill>
          </a:ln>
        </p:spPr>
        <p:txBody>
          <a:bodyPr wrap="square">
            <a:spAutoFit/>
          </a:bodyPr>
          <a:lstStyle/>
          <a:p>
            <a:pPr algn="ctr"/>
            <a:r>
              <a:rPr lang="en-US" sz="1200" dirty="0">
                <a:solidFill>
                  <a:schemeClr val="bg1">
                    <a:lumMod val="65000"/>
                  </a:schemeClr>
                </a:solidFill>
                <a:hlinkClick r:id="rId3"/>
              </a:rPr>
              <a:t>https://www.cpc.ncep.noaa.gov/products/Soilmst_Monitoring/US/Soilmst/Soilmst.shtml</a:t>
            </a:r>
            <a:r>
              <a:rPr lang="en-US" sz="1200" dirty="0">
                <a:solidFill>
                  <a:schemeClr val="bg1">
                    <a:lumMod val="65000"/>
                  </a:schemeClr>
                </a:solidFill>
              </a:rPr>
              <a:t> </a:t>
            </a:r>
          </a:p>
        </p:txBody>
      </p:sp>
      <p:pic>
        <p:nvPicPr>
          <p:cNvPr id="3" name="Picture 2">
            <a:extLst>
              <a:ext uri="{FF2B5EF4-FFF2-40B4-BE49-F238E27FC236}">
                <a16:creationId xmlns:a16="http://schemas.microsoft.com/office/drawing/2014/main" id="{DB59B556-2583-106D-1AA6-E3B0E587783E}"/>
              </a:ext>
            </a:extLst>
          </p:cNvPr>
          <p:cNvPicPr>
            <a:picLocks noChangeAspect="1"/>
          </p:cNvPicPr>
          <p:nvPr/>
        </p:nvPicPr>
        <p:blipFill>
          <a:blip r:embed="rId4">
            <a:extLst>
              <a:ext uri="{28A0092B-C50C-407E-A947-70E740481C1C}">
                <a14:useLocalDpi xmlns:a14="http://schemas.microsoft.com/office/drawing/2010/main" val="0"/>
              </a:ext>
            </a:extLst>
          </a:blip>
          <a:srcRect t="7462" b="7462"/>
          <a:stretch/>
        </p:blipFill>
        <p:spPr>
          <a:xfrm>
            <a:off x="265204" y="1066800"/>
            <a:ext cx="5669280" cy="3725936"/>
          </a:xfrm>
          <a:prstGeom prst="rect">
            <a:avLst/>
          </a:prstGeom>
        </p:spPr>
      </p:pic>
      <p:pic>
        <p:nvPicPr>
          <p:cNvPr id="6" name="Picture 5">
            <a:extLst>
              <a:ext uri="{FF2B5EF4-FFF2-40B4-BE49-F238E27FC236}">
                <a16:creationId xmlns:a16="http://schemas.microsoft.com/office/drawing/2014/main" id="{862EB869-1261-F079-C8D5-BA206ABF7FC8}"/>
              </a:ext>
            </a:extLst>
          </p:cNvPr>
          <p:cNvPicPr>
            <a:picLocks noChangeAspect="1"/>
          </p:cNvPicPr>
          <p:nvPr/>
        </p:nvPicPr>
        <p:blipFill rotWithShape="1">
          <a:blip r:embed="rId5">
            <a:extLst>
              <a:ext uri="{28A0092B-C50C-407E-A947-70E740481C1C}">
                <a14:useLocalDpi xmlns:a14="http://schemas.microsoft.com/office/drawing/2010/main" val="0"/>
              </a:ext>
            </a:extLst>
          </a:blip>
          <a:srcRect t="11472" b="4583"/>
          <a:stretch/>
        </p:blipFill>
        <p:spPr>
          <a:xfrm>
            <a:off x="6233949" y="2649549"/>
            <a:ext cx="5669280" cy="3676453"/>
          </a:xfrm>
          <a:prstGeom prst="rect">
            <a:avLst/>
          </a:prstGeom>
        </p:spPr>
      </p:pic>
      <p:sp>
        <p:nvSpPr>
          <p:cNvPr id="2" name="Title 1">
            <a:extLst>
              <a:ext uri="{FF2B5EF4-FFF2-40B4-BE49-F238E27FC236}">
                <a16:creationId xmlns:a16="http://schemas.microsoft.com/office/drawing/2014/main" id="{43AC4523-9CDB-3A2F-2E79-5980914137CE}"/>
              </a:ext>
            </a:extLst>
          </p:cNvPr>
          <p:cNvSpPr>
            <a:spLocks noGrp="1"/>
          </p:cNvSpPr>
          <p:nvPr>
            <p:ph type="ctrTitle"/>
          </p:nvPr>
        </p:nvSpPr>
        <p:spPr>
          <a:xfrm>
            <a:off x="76200" y="76201"/>
            <a:ext cx="12039600" cy="860425"/>
          </a:xfrm>
          <a:solidFill>
            <a:srgbClr val="006600"/>
          </a:solidFill>
        </p:spPr>
        <p:txBody>
          <a:bodyPr/>
          <a:lstStyle/>
          <a:p>
            <a:pPr algn="ctr"/>
            <a:r>
              <a:rPr lang="en-US" sz="4800" dirty="0">
                <a:solidFill>
                  <a:schemeClr val="bg1"/>
                </a:solidFill>
                <a:latin typeface="Calibri" panose="020F0502020204030204" pitchFamily="34" charset="0"/>
                <a:cs typeface="Calibri" panose="020F0502020204030204" pitchFamily="34" charset="0"/>
              </a:rPr>
              <a:t>Soil Moisture Models</a:t>
            </a:r>
          </a:p>
        </p:txBody>
      </p:sp>
      <p:sp>
        <p:nvSpPr>
          <p:cNvPr id="4" name="Rectangle: Rounded Corners 3">
            <a:extLst>
              <a:ext uri="{FF2B5EF4-FFF2-40B4-BE49-F238E27FC236}">
                <a16:creationId xmlns:a16="http://schemas.microsoft.com/office/drawing/2014/main" id="{0703E689-79D9-B688-78AC-0BEEE1E1B6A4}"/>
              </a:ext>
            </a:extLst>
          </p:cNvPr>
          <p:cNvSpPr/>
          <p:nvPr/>
        </p:nvSpPr>
        <p:spPr>
          <a:xfrm>
            <a:off x="7467600" y="2624412"/>
            <a:ext cx="3124200" cy="381000"/>
          </a:xfrm>
          <a:prstGeom prst="round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24D3BCA-0C84-3C2D-A77C-13C0801914F1}"/>
              </a:ext>
            </a:extLst>
          </p:cNvPr>
          <p:cNvCxnSpPr>
            <a:cxnSpLocks/>
            <a:stCxn id="11" idx="2"/>
            <a:endCxn id="4" idx="0"/>
          </p:cNvCxnSpPr>
          <p:nvPr/>
        </p:nvCxnSpPr>
        <p:spPr>
          <a:xfrm>
            <a:off x="8953500" y="1969696"/>
            <a:ext cx="76200" cy="654716"/>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316FCF-1422-90C0-A69B-F01D8DE9E585}"/>
              </a:ext>
            </a:extLst>
          </p:cNvPr>
          <p:cNvSpPr txBox="1"/>
          <p:nvPr/>
        </p:nvSpPr>
        <p:spPr>
          <a:xfrm>
            <a:off x="7391400" y="1323365"/>
            <a:ext cx="3124200" cy="646331"/>
          </a:xfrm>
          <a:prstGeom prst="rect">
            <a:avLst/>
          </a:prstGeom>
          <a:noFill/>
        </p:spPr>
        <p:txBody>
          <a:bodyPr wrap="square" rtlCol="0">
            <a:spAutoFit/>
          </a:bodyPr>
          <a:lstStyle/>
          <a:p>
            <a:r>
              <a:rPr lang="en-US" dirty="0"/>
              <a:t>Soil moisture improvement statewide since late winter.</a:t>
            </a:r>
          </a:p>
        </p:txBody>
      </p:sp>
    </p:spTree>
    <p:extLst>
      <p:ext uri="{BB962C8B-B14F-4D97-AF65-F5344CB8AC3E}">
        <p14:creationId xmlns:p14="http://schemas.microsoft.com/office/powerpoint/2010/main" val="28780494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50702</TotalTime>
  <Words>2232</Words>
  <Application>Microsoft Office PowerPoint</Application>
  <PresentationFormat>Widescreen</PresentationFormat>
  <Paragraphs>248</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Wisconsin Ag Climate Outlook  Week of May 20, 2024</vt:lpstr>
      <vt:lpstr>Key Points</vt:lpstr>
      <vt:lpstr>PowerPoint Presentation</vt:lpstr>
      <vt:lpstr>PowerPoint Presentation</vt:lpstr>
      <vt:lpstr>PowerPoint Presentation</vt:lpstr>
      <vt:lpstr>PowerPoint Presentation</vt:lpstr>
      <vt:lpstr>PowerPoint Presentation</vt:lpstr>
      <vt:lpstr>Soil Moisture Models</vt:lpstr>
      <vt:lpstr>Soil Moisture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Felkley</dc:creator>
  <cp:lastModifiedBy>Natasha Paris</cp:lastModifiedBy>
  <cp:revision>1369</cp:revision>
  <cp:lastPrinted>2024-05-22T15:06:00Z</cp:lastPrinted>
  <dcterms:created xsi:type="dcterms:W3CDTF">2018-01-08T14:46:59Z</dcterms:created>
  <dcterms:modified xsi:type="dcterms:W3CDTF">2024-05-22T19:33:48Z</dcterms:modified>
</cp:coreProperties>
</file>