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87" r:id="rId2"/>
    <p:sldId id="955" r:id="rId3"/>
    <p:sldId id="944" r:id="rId4"/>
    <p:sldId id="966" r:id="rId5"/>
    <p:sldId id="928" r:id="rId6"/>
    <p:sldId id="965" r:id="rId7"/>
    <p:sldId id="967" r:id="rId8"/>
    <p:sldId id="983" r:id="rId9"/>
    <p:sldId id="926" r:id="rId10"/>
    <p:sldId id="964" r:id="rId11"/>
    <p:sldId id="973" r:id="rId12"/>
    <p:sldId id="985" r:id="rId13"/>
    <p:sldId id="979" r:id="rId14"/>
    <p:sldId id="346" r:id="rId15"/>
    <p:sldId id="913" r:id="rId16"/>
    <p:sldId id="984" r:id="rId17"/>
    <p:sldId id="968" r:id="rId18"/>
    <p:sldId id="987" r:id="rId19"/>
    <p:sldId id="988" r:id="rId20"/>
    <p:sldId id="977" r:id="rId21"/>
    <p:sldId id="989" r:id="rId22"/>
    <p:sldId id="978" r:id="rId23"/>
    <p:sldId id="919" r:id="rId24"/>
    <p:sldId id="990" r:id="rId25"/>
    <p:sldId id="950" r:id="rId26"/>
    <p:sldId id="969" r:id="rId27"/>
    <p:sldId id="970" r:id="rId28"/>
    <p:sldId id="359" r:id="rId29"/>
    <p:sldId id="991" r:id="rId30"/>
    <p:sldId id="956" r:id="rId31"/>
    <p:sldId id="976" r:id="rId32"/>
    <p:sldId id="34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91449C-D53D-5AA1-E0C2-3300A5EB172F}" name="Joshua N. Bendorf" initials="JNB" userId="S-1-5-21-1988654269-749095786-1135226976-81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watzke, Laurie - ARS" initials="NLA" lastIdx="2" clrIdx="0">
    <p:extLst>
      <p:ext uri="{19B8F6BF-5375-455C-9EA6-DF929625EA0E}">
        <p15:presenceInfo xmlns:p15="http://schemas.microsoft.com/office/powerpoint/2012/main" userId="S::Laurie.Nowatzke@usda.gov::7769e82f-be09-43d9-9cee-f8e483644a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0000"/>
    <a:srgbClr val="E60000"/>
    <a:srgbClr val="A2B63C"/>
    <a:srgbClr val="636F25"/>
    <a:srgbClr val="FFFFFF"/>
    <a:srgbClr val="7EF47E"/>
    <a:srgbClr val="FF9700"/>
    <a:srgbClr val="00007F"/>
    <a:srgbClr val="007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224" autoAdjust="0"/>
  </p:normalViewPr>
  <p:slideViewPr>
    <p:cSldViewPr showGuides="1">
      <p:cViewPr varScale="1">
        <p:scale>
          <a:sx n="99" d="100"/>
          <a:sy n="99" d="100"/>
        </p:scale>
        <p:origin x="84" y="168"/>
      </p:cViewPr>
      <p:guideLst>
        <p:guide orient="horz" pos="2160"/>
        <p:guide pos="2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Paris" userId="54b993ee-ad4a-4e38-a9ed-eaf3975e1e63" providerId="ADAL" clId="{71B11F4A-1D08-4783-A025-B019EA95BD98}"/>
    <pc:docChg chg="modSld">
      <pc:chgData name="Natasha Paris" userId="54b993ee-ad4a-4e38-a9ed-eaf3975e1e63" providerId="ADAL" clId="{71B11F4A-1D08-4783-A025-B019EA95BD98}" dt="2024-04-25T17:01:21.394" v="304" actId="20577"/>
      <pc:docMkLst>
        <pc:docMk/>
      </pc:docMkLst>
      <pc:sldChg chg="modSp mod delCm modCm">
        <pc:chgData name="Natasha Paris" userId="54b993ee-ad4a-4e38-a9ed-eaf3975e1e63" providerId="ADAL" clId="{71B11F4A-1D08-4783-A025-B019EA95BD98}" dt="2024-04-25T17:01:21.394" v="304" actId="20577"/>
        <pc:sldMkLst>
          <pc:docMk/>
          <pc:sldMk cId="972264970" sldId="991"/>
        </pc:sldMkLst>
        <pc:spChg chg="mod">
          <ac:chgData name="Natasha Paris" userId="54b993ee-ad4a-4e38-a9ed-eaf3975e1e63" providerId="ADAL" clId="{71B11F4A-1D08-4783-A025-B019EA95BD98}" dt="2024-04-25T17:01:21.394" v="304" actId="20577"/>
          <ac:spMkLst>
            <pc:docMk/>
            <pc:sldMk cId="972264970" sldId="991"/>
            <ac:spMk id="4" creationId="{91B422A9-045B-4DD2-E52E-6ABCF9D6A9A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Natasha Paris" userId="54b993ee-ad4a-4e38-a9ed-eaf3975e1e63" providerId="ADAL" clId="{71B11F4A-1D08-4783-A025-B019EA95BD98}" dt="2024-04-25T16:58:16.988" v="149"/>
              <pc2:cmMkLst xmlns:pc2="http://schemas.microsoft.com/office/powerpoint/2019/9/main/command">
                <pc:docMk/>
                <pc:sldMk cId="972264970" sldId="991"/>
                <pc2:cmMk id="{0BA0C73C-0F38-40FA-9158-F8A72A424036}"/>
              </pc2:cmMkLst>
            </pc226:cmChg>
            <pc226:cmChg xmlns:pc226="http://schemas.microsoft.com/office/powerpoint/2022/06/main/command" chg="del mod">
              <pc226:chgData name="Natasha Paris" userId="54b993ee-ad4a-4e38-a9ed-eaf3975e1e63" providerId="ADAL" clId="{71B11F4A-1D08-4783-A025-B019EA95BD98}" dt="2024-04-25T16:58:19.092" v="150"/>
              <pc2:cmMkLst xmlns:pc2="http://schemas.microsoft.com/office/powerpoint/2019/9/main/command">
                <pc:docMk/>
                <pc:sldMk cId="972264970" sldId="991"/>
                <pc2:cmMk id="{EB0AF544-44B9-434E-9652-CC9CE5BFB3B9}"/>
              </pc2:cmMkLst>
            </pc226:cmChg>
            <pc226:cmChg xmlns:pc226="http://schemas.microsoft.com/office/powerpoint/2022/06/main/command" chg="del mod">
              <pc226:chgData name="Natasha Paris" userId="54b993ee-ad4a-4e38-a9ed-eaf3975e1e63" providerId="ADAL" clId="{71B11F4A-1D08-4783-A025-B019EA95BD98}" dt="2024-04-25T16:58:20.941" v="151"/>
              <pc2:cmMkLst xmlns:pc2="http://schemas.microsoft.com/office/powerpoint/2019/9/main/command">
                <pc:docMk/>
                <pc:sldMk cId="972264970" sldId="991"/>
                <pc2:cmMk id="{47B6BBED-A4BB-47B0-A6B2-6D34D9E293DC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42BD-50E8-4622-B37D-5A1EBAB03192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3E7D5-D65F-4DCB-850F-F452CC12F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8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8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FE9F3-13A2-5C62-1F61-E45EF02B3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97680-6420-2059-FF54-0161DA8EA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9229C-ADCB-43D4-A675-A10D21E66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50253-9BF8-B166-9F81-4C008DBD7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1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FE9F3-13A2-5C62-1F61-E45EF02B3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97680-6420-2059-FF54-0161DA8EA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9229C-ADCB-43D4-A675-A10D21E66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50253-9BF8-B166-9F81-4C008DBD7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83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2B1C4-4C13-6825-48FB-2E27AF83A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1AC17E-2AD8-9372-0DDE-F86D920AA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27B9E-8B60-3C44-2815-712CF8CF0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C0CED-2C1D-CD60-9FE6-5A722BE683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947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48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45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DE827-A61F-7063-2F37-84D568349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65972-2911-B9FB-1B3C-F601F7DBC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9DCCD5-C721-DC80-E1C1-08E2B1C9A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DC147-F568-99CA-1FAA-169B7258E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6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E3A19-42EB-3437-38C0-1BFCE0A3A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08E356-BA39-C876-0F64-5C7F067AA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67009-191F-593E-7033-2086DF63B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464F2-C419-6C79-0D25-A7AA69264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12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FE9F3-13A2-5C62-1F61-E45EF02B3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97680-6420-2059-FF54-0161DA8EA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9229C-ADCB-43D4-A675-A10D21E66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50253-9BF8-B166-9F81-4C008DBD7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29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FE9F3-13A2-5C62-1F61-E45EF02B3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97680-6420-2059-FF54-0161DA8EA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9229C-ADCB-43D4-A675-A10D21E66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50253-9BF8-B166-9F81-4C008DBD72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78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DF506-30FB-6AE5-7ECC-18584F38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5EFED-BB7F-2F2E-9A97-7BCB1B2D2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739A7-6133-7FAF-C0FF-8FBB6BEC9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D9035-3BD4-04B2-CF65-8C1542A033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9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5CF3A6E-F01A-C968-3733-261E6A523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24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DF506-30FB-6AE5-7ECC-18584F38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5EFED-BB7F-2F2E-9A97-7BCB1B2D2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739A7-6133-7FAF-C0FF-8FBB6BEC9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D9035-3BD4-04B2-CF65-8C1542A033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88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9327D-AAE7-F832-B283-F2CA55E0B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40EB0-58D3-7E51-696F-F33D6E911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81A4C-E21F-5B49-D943-1E2C92BCC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490E7-4DFC-8A21-BF4F-9CF1ABFD4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13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8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84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5B415-3F79-705E-6FE4-9DFA0FCFF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637AE-CC51-C862-923B-C0AE364CD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D1C34-C8A1-34E0-C67C-114A7C467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7A720-8D08-30AA-CD72-343582CC99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60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5BDE3-5FB5-73C2-7814-DE979E2C7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B7FFF-6848-3DB8-C210-BAB8EAD0D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C15648-F74F-572E-9C87-7328CB76E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FB3DD-FC5F-27A8-3262-6E9E08437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1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1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FCFF3-FD52-BBF0-7438-FFBE84E06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433E06-EDBE-F7F7-68BF-2E46A10065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24B6D-F562-0B0F-41CD-7EFAF9919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30994-336B-E05E-18D8-E3AD741C7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20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30147-D9EF-E879-905C-3CA3ED54D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F0B959C-E6E4-B69D-C43C-F8C3D2408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086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872A-A653-4430-53BD-2C99E7E53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E3A90-1D9B-20A9-78BC-AFF8FDA94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E8070-86A1-26A8-1263-7C8601EBB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C41D3-F196-BB3B-C908-0273AD897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90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1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9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733E2-2F92-AF9D-B573-F18199B3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07D1B4-4568-22CF-3253-5382D01B2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ABD86-935C-0021-79C8-4FE607631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350B7-1631-13D5-B5B6-514D6099A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5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56EB1-19BE-4122-9F8A-F528D8A47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C3BD83-DA69-D16D-6430-2F4D23483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827222-181F-7929-F3CB-9707A04CC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489D3-4468-E9E9-1652-B94D581BCB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28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F2CDC-7AB8-AEB0-1D64-C6A558CD8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1511B2-D284-9326-0926-FE0D6D2BE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4E8FD-BD05-5B04-FC3F-FE7D883B4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7C50B-3BC6-3BA6-43AF-0832CCE1B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466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39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41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97084-80F0-4C75-A41B-0B8C82145DA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Dennis.todey@ars.usda.gov" TargetMode="External"/><Relationship Id="rId13" Type="http://schemas.openxmlformats.org/officeDocument/2006/relationships/hyperlink" Target="mailto:bmmason2@wisc.edu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kristin.foehringer@usda.gov" TargetMode="External"/><Relationship Id="rId12" Type="http://schemas.openxmlformats.org/officeDocument/2006/relationships/hyperlink" Target="mailto:Joshua.bendorf@usda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jvavrus@wisc.edu" TargetMode="External"/><Relationship Id="rId11" Type="http://schemas.openxmlformats.org/officeDocument/2006/relationships/image" Target="../media/image6.PNG"/><Relationship Id="rId5" Type="http://schemas.openxmlformats.org/officeDocument/2006/relationships/hyperlink" Target="mailto:Natasha.paris@wisc.edu" TargetMode="External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Drought/Monitoring/smp_new.s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onet.wisc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onet.wisc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gindrought.unl.edu/Other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oughtmonitor.unl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://droughtmonitor.unl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roughtmonitor.unl.ed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s://hprcc.unl.edu/maps.php?map=ACISClimateMap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onet.wisc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onet.wisc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gindrought.unl.edu/Other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gindrought.unl.edu/Other.asp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gindrought.unl.edu/Other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pc.ncep.noaa.gov/qpf/p168i.g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votalweather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pc.ncep.noaa.gov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pc.ncep.noaa.gov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pc.ncep.noaa.gov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ureadvisorysystem.wi.gov/runoffrisk/inde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ter.weather.gov/precip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xyzC9A5ppgAo2NoE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oshua.Bendorf@usda.go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corahs.org/Content.aspx?page=applicat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Joshua.bendorf@usda.gov" TargetMode="External"/><Relationship Id="rId3" Type="http://schemas.openxmlformats.org/officeDocument/2006/relationships/image" Target="../media/image41.jpg"/><Relationship Id="rId7" Type="http://schemas.openxmlformats.org/officeDocument/2006/relationships/hyperlink" Target="mailto:Dennis.todey@ars.usda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ristin.foehringer@usda.gov" TargetMode="External"/><Relationship Id="rId5" Type="http://schemas.openxmlformats.org/officeDocument/2006/relationships/hyperlink" Target="mailto:sjvavrus@wisc.edu" TargetMode="External"/><Relationship Id="rId4" Type="http://schemas.openxmlformats.org/officeDocument/2006/relationships/hyperlink" Target="mailto:Natasha.paris@wisc.edu" TargetMode="External"/><Relationship Id="rId9" Type="http://schemas.openxmlformats.org/officeDocument/2006/relationships/hyperlink" Target="mailto:bmmason2@wisc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ter.weather.gov/preci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hprcc.unl.edu/maps.php?map=ACISClimateMa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hprcc.unl.edu/maps.php?map=ACISClimateMap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hprcc.unl.edu/maps.php?map=ACISClimateMap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.weather.gov/ahp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msfc.nasa.gov/sport/case_studies/lis_CONU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36"/>
            <a:ext cx="12192000" cy="265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5" y="473616"/>
            <a:ext cx="2613455" cy="45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76400" y="2156724"/>
            <a:ext cx="8686800" cy="1927225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Wisconsin Ag Climate Outlook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br>
              <a:rPr lang="en-US" sz="31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rgbClr val="FF0000"/>
                </a:solidFill>
              </a:rPr>
              <a:t>Week of April 22, 2024</a:t>
            </a:r>
            <a:endParaRPr lang="en-US" sz="3100" i="1" dirty="0">
              <a:solidFill>
                <a:srgbClr val="FF0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88195" y="4266396"/>
            <a:ext cx="2552700" cy="91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Natasha Paris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Crops Educator – Adams, Green Lake, Marquette, Waushara Cos.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5"/>
              </a:rPr>
              <a:t>natasha.paris@wisc.edu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22AD2A9-F6C7-D041-BF6D-74D9C0293868}"/>
              </a:ext>
            </a:extLst>
          </p:cNvPr>
          <p:cNvSpPr txBox="1">
            <a:spLocks/>
          </p:cNvSpPr>
          <p:nvPr/>
        </p:nvSpPr>
        <p:spPr>
          <a:xfrm>
            <a:off x="5943600" y="5638535"/>
            <a:ext cx="2438400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Steve Vavrus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State Climatologist of Wisconsin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6"/>
              </a:rPr>
              <a:t>sjvavrus@wisc.edu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A5C82D-39C6-4BDB-B66B-C85258A92073}"/>
              </a:ext>
            </a:extLst>
          </p:cNvPr>
          <p:cNvSpPr txBox="1">
            <a:spLocks/>
          </p:cNvSpPr>
          <p:nvPr/>
        </p:nvSpPr>
        <p:spPr>
          <a:xfrm>
            <a:off x="3867150" y="4266396"/>
            <a:ext cx="262890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Kristin Foehringer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NRCS State Working Lands Climate Smart Specialist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7"/>
              </a:rPr>
              <a:t>kristin.foehringer@usda.gov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r>
              <a:rPr lang="en-US" sz="125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82BBB33-37E3-0F98-C73C-75C0332E3336}"/>
              </a:ext>
            </a:extLst>
          </p:cNvPr>
          <p:cNvSpPr txBox="1">
            <a:spLocks/>
          </p:cNvSpPr>
          <p:nvPr/>
        </p:nvSpPr>
        <p:spPr>
          <a:xfrm>
            <a:off x="7885953" y="4266396"/>
            <a:ext cx="2286747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Dennis Todey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Director, Midwest Climate Hub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8"/>
              </a:rPr>
              <a:t>dennis.todey@usda.gov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  <a:p>
            <a:pPr algn="l">
              <a:defRPr/>
            </a:pPr>
            <a:r>
              <a:rPr lang="en-US" sz="125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pic>
        <p:nvPicPr>
          <p:cNvPr id="4" name="Picture 3" descr="A blue and green logo&#10;&#10;Description automatically generated">
            <a:extLst>
              <a:ext uri="{FF2B5EF4-FFF2-40B4-BE49-F238E27FC236}">
                <a16:creationId xmlns:a16="http://schemas.microsoft.com/office/drawing/2014/main" id="{0C092952-1684-1D28-D15F-D6059DE918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2176"/>
            <a:ext cx="1600200" cy="64008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5E83679-ACF8-6B50-1850-2FEEE2B56C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82176"/>
            <a:ext cx="2091690" cy="640080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99917B66-9587-E5DB-D7B2-59947E89A9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67" y="473616"/>
            <a:ext cx="3334215" cy="45720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CFC318C2-C71C-E429-6AFC-0FBC10E4A942}"/>
              </a:ext>
            </a:extLst>
          </p:cNvPr>
          <p:cNvSpPr txBox="1">
            <a:spLocks/>
          </p:cNvSpPr>
          <p:nvPr/>
        </p:nvSpPr>
        <p:spPr>
          <a:xfrm>
            <a:off x="1905000" y="5642782"/>
            <a:ext cx="287655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Josh Bendorf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Ag Climatologist Fellow, Midwest Climate Hub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12"/>
              </a:rPr>
              <a:t>joshua.bendorf@usda.gov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r>
              <a:rPr lang="en-US" sz="125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91C2C-BAE8-0CA7-C8F8-3E77BC481D66}"/>
              </a:ext>
            </a:extLst>
          </p:cNvPr>
          <p:cNvSpPr txBox="1">
            <a:spLocks/>
          </p:cNvSpPr>
          <p:nvPr/>
        </p:nvSpPr>
        <p:spPr>
          <a:xfrm>
            <a:off x="9544050" y="5596471"/>
            <a:ext cx="2438400" cy="990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  <a:latin typeface="Calibri"/>
              </a:rPr>
              <a:t>Bridgette Mason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Assistant State Climatologist of Wisconsin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13"/>
              </a:rPr>
              <a:t>bmmason2@wisc.edu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29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ADB56B-3973-4D68-9CE3-59E0929E087B}"/>
              </a:ext>
            </a:extLst>
          </p:cNvPr>
          <p:cNvSpPr/>
          <p:nvPr/>
        </p:nvSpPr>
        <p:spPr>
          <a:xfrm>
            <a:off x="3200400" y="6400800"/>
            <a:ext cx="579120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https://www.cpc.ncep.noaa.gov/products/Drought/Monitoring/smp_new.shtml#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EB869-1261-F079-C8D5-BA206ABF7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8300" y="1066800"/>
            <a:ext cx="8915400" cy="522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AC4523-9CDB-3A2F-2E79-598091413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76201"/>
            <a:ext cx="12039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Moisture Models</a:t>
            </a:r>
          </a:p>
        </p:txBody>
      </p:sp>
    </p:spTree>
    <p:extLst>
      <p:ext uri="{BB962C8B-B14F-4D97-AF65-F5344CB8AC3E}">
        <p14:creationId xmlns:p14="http://schemas.microsoft.com/office/powerpoint/2010/main" val="26456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418AF-81F3-B2E7-97B2-EC8F2979B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B223A5-59BD-36B7-DCD3-C6CD1A655842}"/>
              </a:ext>
            </a:extLst>
          </p:cNvPr>
          <p:cNvSpPr/>
          <p:nvPr/>
        </p:nvSpPr>
        <p:spPr>
          <a:xfrm>
            <a:off x="9536042" y="6454383"/>
            <a:ext cx="257975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https://wisconet.wisc.edu/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58C49C-105C-6FC6-753A-67E225C10D2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Moisture - Wisconet</a:t>
            </a:r>
          </a:p>
        </p:txBody>
      </p:sp>
      <p:pic>
        <p:nvPicPr>
          <p:cNvPr id="5" name="Picture 4" descr="A map of wisconsin with blue dots&#10;&#10;Description automatically generated">
            <a:extLst>
              <a:ext uri="{FF2B5EF4-FFF2-40B4-BE49-F238E27FC236}">
                <a16:creationId xmlns:a16="http://schemas.microsoft.com/office/drawing/2014/main" id="{DCADF658-A030-C76A-2513-91F552FA75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t="7507" r="12064" b="9383"/>
          <a:stretch/>
        </p:blipFill>
        <p:spPr>
          <a:xfrm>
            <a:off x="1737360" y="1097280"/>
            <a:ext cx="6217921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418AF-81F3-B2E7-97B2-EC8F2979B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B223A5-59BD-36B7-DCD3-C6CD1A655842}"/>
              </a:ext>
            </a:extLst>
          </p:cNvPr>
          <p:cNvSpPr/>
          <p:nvPr/>
        </p:nvSpPr>
        <p:spPr>
          <a:xfrm>
            <a:off x="9006851" y="6324600"/>
            <a:ext cx="257975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https://wisconet.wisc.edu/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58C49C-105C-6FC6-753A-67E225C10D2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Moisture - Wisconet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473B9-DE2E-8702-6BC8-C3705DC77155}"/>
              </a:ext>
            </a:extLst>
          </p:cNvPr>
          <p:cNvSpPr txBox="1"/>
          <p:nvPr/>
        </p:nvSpPr>
        <p:spPr>
          <a:xfrm>
            <a:off x="1219200" y="6136775"/>
            <a:ext cx="502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/>
              <a:t>Current</a:t>
            </a:r>
            <a:r>
              <a:rPr lang="en-US" sz="1400" dirty="0"/>
              <a:t>: 	7-day average ending on 4/22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Last Week: 	</a:t>
            </a:r>
            <a:r>
              <a:rPr lang="en-US" sz="1400" dirty="0"/>
              <a:t>7-day average ending on 4/15</a:t>
            </a:r>
          </a:p>
        </p:txBody>
      </p:sp>
      <p:pic>
        <p:nvPicPr>
          <p:cNvPr id="5" name="Picture 4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E171E5BF-1A64-9740-83DB-E4CEF5B3C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1121220"/>
            <a:ext cx="10789920" cy="4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1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8D614-0755-C639-601B-620EDAD86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BFD36C-6669-5922-B185-8C95377B3F4D}"/>
              </a:ext>
            </a:extLst>
          </p:cNvPr>
          <p:cNvSpPr/>
          <p:nvPr/>
        </p:nvSpPr>
        <p:spPr>
          <a:xfrm>
            <a:off x="4495800" y="6407923"/>
            <a:ext cx="32004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https://agindrought.unl.edu/Other.aspx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B3D913-7713-BCDD-B2BE-B95ABB9BAD15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NASS Subsoil Moisture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A39D6-C9D3-E692-2C2C-7157AE31D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526309"/>
            <a:ext cx="5943599" cy="4592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C895A-F7D9-8052-3134-4DEE28B14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524000"/>
            <a:ext cx="5943599" cy="45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23667" y="6400800"/>
            <a:ext cx="253973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http://droughtmonitor.unl.edu/</a:t>
            </a:r>
            <a:r>
              <a:rPr lang="en-US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1067271"/>
            <a:ext cx="3962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Compared to last week:</a:t>
            </a:r>
          </a:p>
          <a:p>
            <a:pPr marL="461963" lvl="1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Minor changes in drought category area (-/+).</a:t>
            </a:r>
          </a:p>
          <a:p>
            <a:pPr marL="287338" lvl="1">
              <a:spcAft>
                <a:spcPts val="300"/>
              </a:spcAft>
            </a:pPr>
            <a:endParaRPr lang="en-US" sz="1600" dirty="0"/>
          </a:p>
          <a:p>
            <a:pPr marL="174625" indent="-174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Ohio is drought-free</a:t>
            </a:r>
          </a:p>
          <a:p>
            <a:pPr marL="174625" indent="-174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Indiana, Michigan (lower), &amp; Illinois are mostly drought-free.</a:t>
            </a:r>
          </a:p>
          <a:p>
            <a:pPr marL="174625" indent="-174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D3 level drought persists in eastern IA.</a:t>
            </a:r>
          </a:p>
          <a:p>
            <a:pPr marL="631825" lvl="1" indent="-174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199</a:t>
            </a:r>
            <a:r>
              <a:rPr lang="en-US" sz="1600" baseline="30000" dirty="0"/>
              <a:t>th</a:t>
            </a:r>
            <a:r>
              <a:rPr lang="en-US" sz="1600" dirty="0"/>
              <a:t> consecutive week of IA having at least D1 conditions somewhere in the state</a:t>
            </a:r>
          </a:p>
          <a:p>
            <a:pPr marL="0" lvl="1">
              <a:spcAft>
                <a:spcPts val="1800"/>
              </a:spcAft>
            </a:pPr>
            <a:r>
              <a:rPr lang="en-US" sz="1200" i="1" u="sng" dirty="0"/>
              <a:t>Note</a:t>
            </a:r>
            <a:r>
              <a:rPr lang="en-US" sz="1200" i="1" dirty="0"/>
              <a:t>: D0 is not considered drought.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A842D-7F8D-3E44-7D04-8D39C6526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1" y="1051560"/>
            <a:ext cx="7336714" cy="56692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AF6021-E891-4C51-E706-039F9A9F4186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Drought Monitor</a:t>
            </a:r>
          </a:p>
        </p:txBody>
      </p:sp>
    </p:spTree>
    <p:extLst>
      <p:ext uri="{BB962C8B-B14F-4D97-AF65-F5344CB8AC3E}">
        <p14:creationId xmlns:p14="http://schemas.microsoft.com/office/powerpoint/2010/main" val="26321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48599" y="1051559"/>
            <a:ext cx="3733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Amount of state in: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D882"/>
                </a:highlight>
              </a:rPr>
              <a:t>D1-D4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–</a:t>
            </a:r>
            <a:r>
              <a:rPr lang="en-US" sz="2000" dirty="0"/>
              <a:t> 28.3%	</a:t>
            </a:r>
            <a:r>
              <a:rPr lang="en-US" sz="2000" b="1" dirty="0"/>
              <a:t>--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AA00"/>
                </a:highlight>
              </a:rPr>
              <a:t>D2-D4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–</a:t>
            </a:r>
            <a:r>
              <a:rPr lang="en-US" sz="2000" dirty="0"/>
              <a:t>   5.3%	</a:t>
            </a:r>
            <a:r>
              <a:rPr lang="en-US" sz="2000" b="1" dirty="0">
                <a:solidFill>
                  <a:srgbClr val="00B050"/>
                </a:solidFill>
              </a:rPr>
              <a:t>↓</a:t>
            </a:r>
            <a:endParaRPr lang="en-US" sz="2000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E60000"/>
                </a:highlight>
              </a:rPr>
              <a:t>D3-D4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–</a:t>
            </a:r>
            <a:r>
              <a:rPr lang="en-US" sz="2000" dirty="0"/>
              <a:t>   0.0%	</a:t>
            </a:r>
            <a:r>
              <a:rPr lang="en-US" sz="2000" b="1" dirty="0"/>
              <a:t>--</a:t>
            </a:r>
            <a:endParaRPr lang="en-US" sz="2000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highlight>
                  <a:srgbClr val="730000"/>
                </a:highlight>
              </a:rPr>
              <a:t>D4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–         0.0</a:t>
            </a:r>
            <a:r>
              <a:rPr lang="en-US" sz="2000" dirty="0"/>
              <a:t>%	</a:t>
            </a:r>
            <a:r>
              <a:rPr lang="en-US" sz="2000" b="1" dirty="0"/>
              <a:t>--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sz="1200" i="1" u="sng" dirty="0"/>
              <a:t>Note</a:t>
            </a:r>
            <a:r>
              <a:rPr lang="en-US" sz="1200" i="1" dirty="0"/>
              <a:t>: </a:t>
            </a:r>
            <a:r>
              <a:rPr lang="en-US" sz="1200" b="1" dirty="0">
                <a:solidFill>
                  <a:srgbClr val="FF0000"/>
                </a:solidFill>
              </a:rPr>
              <a:t>↑</a:t>
            </a:r>
            <a:r>
              <a:rPr lang="en-US" sz="1200" b="1" dirty="0">
                <a:solidFill>
                  <a:srgbClr val="00B050"/>
                </a:solidFill>
              </a:rPr>
              <a:t>↓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/>
              <a:t>indicate change from mid-February. Red up arrows indicate increase in drought area; vice-versa for green arrows.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12FDE-CA6C-4ECC-9B6E-31A36E6CF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051559"/>
            <a:ext cx="7315196" cy="5652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0BE77C-D9F8-12BA-E51F-4FE41463F8E6}"/>
              </a:ext>
            </a:extLst>
          </p:cNvPr>
          <p:cNvSpPr/>
          <p:nvPr/>
        </p:nvSpPr>
        <p:spPr>
          <a:xfrm>
            <a:off x="230171" y="6384028"/>
            <a:ext cx="253973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http://droughtmonitor.unl.edu/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7184EC-7EC8-6A01-C86D-FD828C83D019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Drought Monitor</a:t>
            </a:r>
          </a:p>
        </p:txBody>
      </p:sp>
      <p:pic>
        <p:nvPicPr>
          <p:cNvPr id="3" name="Picture 2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E6A47D48-5A89-0FE3-328D-C5730A3F9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72" y="3667660"/>
            <a:ext cx="3929653" cy="30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81B8A-E0A9-F862-E1C7-68427B7CE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F2AACE-3C2E-1EC2-EDC1-EE5AF50C26E9}"/>
              </a:ext>
            </a:extLst>
          </p:cNvPr>
          <p:cNvSpPr/>
          <p:nvPr/>
        </p:nvSpPr>
        <p:spPr>
          <a:xfrm>
            <a:off x="4826133" y="6474022"/>
            <a:ext cx="253973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http://droughtmonitor.unl.edu/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9F25C0-D95C-EB25-C3E7-93FCB5497269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USDM Time Series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EBB7B-95D1-FDC9-AFD0-67B94F2765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882" y="1072813"/>
            <a:ext cx="9572235" cy="52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3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02442-DC0A-CF22-7321-7B9C2AB71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D809AF-95E4-79AA-E721-914F7FA17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915" y="1140362"/>
            <a:ext cx="5206698" cy="4023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B9B69B-25BC-3827-4E8D-3D0352B0A945}"/>
              </a:ext>
            </a:extLst>
          </p:cNvPr>
          <p:cNvSpPr/>
          <p:nvPr/>
        </p:nvSpPr>
        <p:spPr>
          <a:xfrm>
            <a:off x="7737437" y="6474022"/>
            <a:ext cx="437836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4"/>
              </a:rPr>
              <a:t>https://hprcc.unl.edu/maps.php?map=ACISClimateMaps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84E60-969E-66D6-2B7D-9677B1DD0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386" y="1131584"/>
            <a:ext cx="5206698" cy="40233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DF7E663-DD09-1E3F-87B2-BC335EF79366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Day Temperatures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15EDB-8E20-90FC-32F5-516277ED98A1}"/>
              </a:ext>
            </a:extLst>
          </p:cNvPr>
          <p:cNvSpPr txBox="1"/>
          <p:nvPr/>
        </p:nvSpPr>
        <p:spPr>
          <a:xfrm>
            <a:off x="457200" y="5334000"/>
            <a:ext cx="982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Temperatures over the last 30 days ranged from </a:t>
            </a:r>
            <a:r>
              <a:rPr lang="en-US" b="1" dirty="0">
                <a:latin typeface="Calibri"/>
              </a:rPr>
              <a:t>42-46°F</a:t>
            </a:r>
            <a:r>
              <a:rPr lang="en-US" dirty="0">
                <a:latin typeface="Calibri"/>
              </a:rPr>
              <a:t> in the S to </a:t>
            </a:r>
            <a:r>
              <a:rPr lang="en-US" b="1" dirty="0">
                <a:latin typeface="Calibri"/>
              </a:rPr>
              <a:t>34-38°F</a:t>
            </a:r>
            <a:r>
              <a:rPr lang="en-US" dirty="0">
                <a:latin typeface="Calibri"/>
              </a:rPr>
              <a:t> in the far N.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/>
              </a:rPr>
              <a:t>Warmer closer to Lake Michigan </a:t>
            </a:r>
            <a:r>
              <a:rPr lang="en-US" sz="1600" dirty="0">
                <a:latin typeface="Calibri"/>
                <a:sym typeface="Wingdings" panose="05000000000000000000" pitchFamily="2" charset="2"/>
              </a:rPr>
              <a:t> </a:t>
            </a:r>
            <a:r>
              <a:rPr lang="en-US" sz="1600" b="1" dirty="0">
                <a:latin typeface="Calibri"/>
                <a:sym typeface="Wingdings" panose="05000000000000000000" pitchFamily="2" charset="2"/>
              </a:rPr>
              <a:t>2-4</a:t>
            </a:r>
            <a:r>
              <a:rPr lang="en-US" sz="1600" b="1" dirty="0">
                <a:latin typeface="Calibri"/>
              </a:rPr>
              <a:t>°</a:t>
            </a:r>
            <a:r>
              <a:rPr lang="en-US" sz="1600" b="1" dirty="0">
                <a:latin typeface="Calibri"/>
                <a:sym typeface="Wingdings" panose="05000000000000000000" pitchFamily="2" charset="2"/>
              </a:rPr>
              <a:t>F</a:t>
            </a:r>
            <a:r>
              <a:rPr lang="en-US" sz="1600" dirty="0">
                <a:latin typeface="Calibri"/>
                <a:sym typeface="Wingdings" panose="05000000000000000000" pitchFamily="2" charset="2"/>
              </a:rPr>
              <a:t> above normal.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/>
                <a:sym typeface="Wingdings" panose="05000000000000000000" pitchFamily="2" charset="2"/>
              </a:rPr>
              <a:t>Cooler over in the Driftless Region  near normal or </a:t>
            </a:r>
            <a:r>
              <a:rPr lang="en-US" sz="1600" b="1" dirty="0">
                <a:latin typeface="Calibri"/>
                <a:sym typeface="Wingdings" panose="05000000000000000000" pitchFamily="2" charset="2"/>
              </a:rPr>
              <a:t>&lt;1-2</a:t>
            </a:r>
            <a:r>
              <a:rPr lang="en-US" sz="1600" b="1" dirty="0">
                <a:latin typeface="Calibri"/>
              </a:rPr>
              <a:t>°</a:t>
            </a:r>
            <a:r>
              <a:rPr lang="en-US" sz="1600" b="1" dirty="0">
                <a:latin typeface="Calibri"/>
                <a:sym typeface="Wingdings" panose="05000000000000000000" pitchFamily="2" charset="2"/>
              </a:rPr>
              <a:t>F </a:t>
            </a:r>
            <a:r>
              <a:rPr lang="en-US" sz="1600" dirty="0">
                <a:latin typeface="Calibri"/>
                <a:sym typeface="Wingdings" panose="05000000000000000000" pitchFamily="2" charset="2"/>
              </a:rPr>
              <a:t>below normal</a:t>
            </a:r>
            <a:endParaRPr lang="en-US" sz="1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4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418AF-81F3-B2E7-97B2-EC8F2979B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B223A5-59BD-36B7-DCD3-C6CD1A655842}"/>
              </a:ext>
            </a:extLst>
          </p:cNvPr>
          <p:cNvSpPr/>
          <p:nvPr/>
        </p:nvSpPr>
        <p:spPr>
          <a:xfrm>
            <a:off x="9536042" y="6454383"/>
            <a:ext cx="257975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https://wisconet.wisc.edu/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58C49C-105C-6FC6-753A-67E225C10D2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Temperature - Wisconet</a:t>
            </a:r>
          </a:p>
        </p:txBody>
      </p:sp>
      <p:pic>
        <p:nvPicPr>
          <p:cNvPr id="3" name="Picture 2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9872EA54-4C86-A4C8-300A-9AA7B9597B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t="7778" r="12667" b="10000"/>
          <a:stretch/>
        </p:blipFill>
        <p:spPr>
          <a:xfrm>
            <a:off x="1737360" y="1097280"/>
            <a:ext cx="6205564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418AF-81F3-B2E7-97B2-EC8F2979B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B223A5-59BD-36B7-DCD3-C6CD1A655842}"/>
              </a:ext>
            </a:extLst>
          </p:cNvPr>
          <p:cNvSpPr/>
          <p:nvPr/>
        </p:nvSpPr>
        <p:spPr>
          <a:xfrm>
            <a:off x="9006851" y="6324600"/>
            <a:ext cx="257975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https://wisconet.wisc.edu/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58C49C-105C-6FC6-753A-67E225C10D2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Temperature - Wisconet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473B9-DE2E-8702-6BC8-C3705DC77155}"/>
              </a:ext>
            </a:extLst>
          </p:cNvPr>
          <p:cNvSpPr txBox="1"/>
          <p:nvPr/>
        </p:nvSpPr>
        <p:spPr>
          <a:xfrm>
            <a:off x="1219200" y="6136775"/>
            <a:ext cx="502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/>
              <a:t>Current</a:t>
            </a:r>
            <a:r>
              <a:rPr lang="en-US" sz="1400" dirty="0"/>
              <a:t>: 	7-day average ending on 4/22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Last Week: 	</a:t>
            </a:r>
            <a:r>
              <a:rPr lang="en-US" sz="1400" dirty="0"/>
              <a:t>7-day average ending on 4/15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1E5BF-1A64-9740-83DB-E4CEF5B3C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40" y="1121220"/>
            <a:ext cx="10789919" cy="4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12039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524001"/>
            <a:ext cx="10972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 moisture levels improved slightly from last week due in part to rainfall.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Temperatures have been near or slightly above average for this time of year, with 4” soil temps in the mid to upper 40s.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Corn and soybean planting has begun in the state.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on the lookout for some rainy days and the risk of freeze during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30970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10983-CC70-66BC-9130-AE5B59F11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8DF8E3-C673-3DEB-55C2-A656B4191D70}"/>
              </a:ext>
            </a:extLst>
          </p:cNvPr>
          <p:cNvSpPr/>
          <p:nvPr/>
        </p:nvSpPr>
        <p:spPr>
          <a:xfrm>
            <a:off x="8839200" y="6467095"/>
            <a:ext cx="32004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https://agindrought.unl.edu/Other.aspx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ABB482-8081-1E7E-07B5-90097AE27D03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NASS Crop Progress – Corn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3111F-8F50-9803-D830-F2E4B3684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066799"/>
            <a:ext cx="7238999" cy="5593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E5133-D0BD-6989-D644-B6B98CB74BB8}"/>
              </a:ext>
            </a:extLst>
          </p:cNvPr>
          <p:cNvSpPr txBox="1"/>
          <p:nvPr/>
        </p:nvSpPr>
        <p:spPr>
          <a:xfrm>
            <a:off x="7924800" y="1524000"/>
            <a:ext cx="3487689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Planting is running </a:t>
            </a:r>
            <a:r>
              <a:rPr lang="en-US" sz="2000" b="1" dirty="0"/>
              <a:t>at or ahead</a:t>
            </a:r>
            <a:r>
              <a:rPr lang="en-US" sz="2000" dirty="0"/>
              <a:t> of the 5-year average in WI and state to the S and W. </a:t>
            </a:r>
          </a:p>
          <a:p>
            <a:pPr marL="6318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Wisconsin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highlight>
                  <a:srgbClr val="FFFF00"/>
                </a:highlight>
                <a:sym typeface="Wingdings" panose="05000000000000000000" pitchFamily="2" charset="2"/>
              </a:rPr>
              <a:t>2% complete</a:t>
            </a:r>
            <a:r>
              <a:rPr lang="en-US" dirty="0">
                <a:sym typeface="Wingdings" panose="05000000000000000000" pitchFamily="2" charset="2"/>
              </a:rPr>
              <a:t>; on pace with the 5-year average.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10983-CC70-66BC-9130-AE5B59F11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8DF8E3-C673-3DEB-55C2-A656B4191D70}"/>
              </a:ext>
            </a:extLst>
          </p:cNvPr>
          <p:cNvSpPr/>
          <p:nvPr/>
        </p:nvSpPr>
        <p:spPr>
          <a:xfrm>
            <a:off x="8839200" y="6467095"/>
            <a:ext cx="32004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https://agindrought.unl.edu/Other.aspx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ABB482-8081-1E7E-07B5-90097AE27D03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NASS Crop Progress – Soybean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3111F-8F50-9803-D830-F2E4B3684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066799"/>
            <a:ext cx="7238999" cy="5593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E5133-D0BD-6989-D644-B6B98CB74BB8}"/>
              </a:ext>
            </a:extLst>
          </p:cNvPr>
          <p:cNvSpPr txBox="1"/>
          <p:nvPr/>
        </p:nvSpPr>
        <p:spPr>
          <a:xfrm>
            <a:off x="7924800" y="1524000"/>
            <a:ext cx="348768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Planting is running </a:t>
            </a:r>
            <a:r>
              <a:rPr lang="en-US" sz="2000" b="1" dirty="0"/>
              <a:t>at or ahead</a:t>
            </a:r>
            <a:r>
              <a:rPr lang="en-US" sz="2000" dirty="0"/>
              <a:t> of the 5-year average in WI and state to the S and W. </a:t>
            </a:r>
          </a:p>
          <a:p>
            <a:pPr marL="6318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Wisconsin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highlight>
                  <a:srgbClr val="FFFF00"/>
                </a:highlight>
                <a:sym typeface="Wingdings" panose="05000000000000000000" pitchFamily="2" charset="2"/>
              </a:rPr>
              <a:t>2% complete</a:t>
            </a:r>
            <a:r>
              <a:rPr lang="en-US" dirty="0">
                <a:sym typeface="Wingdings" panose="05000000000000000000" pitchFamily="2" charset="2"/>
              </a:rPr>
              <a:t>; ahead of the 5-year average.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03557-5223-98D0-0C19-F8951BE63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D12048-DA55-DE1F-0EFD-013C653C107D}"/>
              </a:ext>
            </a:extLst>
          </p:cNvPr>
          <p:cNvSpPr/>
          <p:nvPr/>
        </p:nvSpPr>
        <p:spPr>
          <a:xfrm>
            <a:off x="8839200" y="6467095"/>
            <a:ext cx="32004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https://agindrought.unl.edu/Other.aspx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B61B7F-E0DC-BAD7-E394-C28F076725CE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NASS Crop Progress – Winter Wheat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54545-716A-C55C-1514-32EA4D6FA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066799"/>
            <a:ext cx="7238998" cy="5593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94A6B-91EB-6EC5-64E6-15E338993808}"/>
              </a:ext>
            </a:extLst>
          </p:cNvPr>
          <p:cNvSpPr txBox="1"/>
          <p:nvPr/>
        </p:nvSpPr>
        <p:spPr>
          <a:xfrm>
            <a:off x="7924800" y="1524000"/>
            <a:ext cx="348768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states around Wisconsin, winter wheat condition is </a:t>
            </a:r>
            <a:r>
              <a:rPr lang="en-US" sz="2000" b="1" dirty="0"/>
              <a:t>&gt;70-80% </a:t>
            </a:r>
            <a:r>
              <a:rPr lang="en-US" sz="2000" dirty="0"/>
              <a:t>good to excellent.</a:t>
            </a:r>
          </a:p>
          <a:p>
            <a:pPr marL="6318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/>
              <a:t>Improvement</a:t>
            </a:r>
            <a:r>
              <a:rPr lang="en-US" dirty="0"/>
              <a:t> from last week.</a:t>
            </a:r>
          </a:p>
        </p:txBody>
      </p:sp>
    </p:spTree>
    <p:extLst>
      <p:ext uri="{BB962C8B-B14F-4D97-AF65-F5344CB8AC3E}">
        <p14:creationId xmlns:p14="http://schemas.microsoft.com/office/powerpoint/2010/main" val="30858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9600" y="6369605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4400" y="1143000"/>
            <a:ext cx="3276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very active week is forecasted for the state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ym typeface="Wingdings" panose="05000000000000000000" pitchFamily="2" charset="2"/>
              </a:rPr>
              <a:t>2.0” or more for most.</a:t>
            </a:r>
            <a:endParaRPr lang="en-US" sz="2400" b="1" dirty="0"/>
          </a:p>
          <a:p>
            <a:pPr marL="687388" lvl="1"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Multiple rounds of precip forecasted to impact the state Friday through Monday.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A91E1-5345-A808-F5CE-8971C66F7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499" y="1005840"/>
            <a:ext cx="8082498" cy="56678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E9C4CD-24F1-1127-CC60-2205835F19DB}"/>
              </a:ext>
            </a:extLst>
          </p:cNvPr>
          <p:cNvSpPr/>
          <p:nvPr/>
        </p:nvSpPr>
        <p:spPr>
          <a:xfrm>
            <a:off x="914400" y="5715000"/>
            <a:ext cx="1813560" cy="5271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AFC232-F98F-C123-778D-AB1915310C0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727960" y="5715662"/>
            <a:ext cx="6126340" cy="2629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6AC01C-920B-F20B-7A38-C4C77912D529}"/>
              </a:ext>
            </a:extLst>
          </p:cNvPr>
          <p:cNvSpPr txBox="1"/>
          <p:nvPr/>
        </p:nvSpPr>
        <p:spPr>
          <a:xfrm>
            <a:off x="8854300" y="5468778"/>
            <a:ext cx="2936822" cy="4924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Forecast for 4/23/24 thru 4/30/24</a:t>
            </a:r>
          </a:p>
          <a:p>
            <a:pPr algn="ctr"/>
            <a:r>
              <a:rPr lang="en-US" sz="1200" dirty="0"/>
              <a:t>(12Z = 7am CDT)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16140-72E7-D0AD-D44B-A47233AA741D}"/>
              </a:ext>
            </a:extLst>
          </p:cNvPr>
          <p:cNvSpPr txBox="1"/>
          <p:nvPr/>
        </p:nvSpPr>
        <p:spPr>
          <a:xfrm>
            <a:off x="8996901" y="6242180"/>
            <a:ext cx="300396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https://www.wpc.ncep.noaa.gov/qpf/p168i.gif</a:t>
            </a:r>
            <a:endParaRPr lang="en-US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1F3AB5-A5B1-C9EA-82F3-1A0134D13BC0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Day Precip Forecast</a:t>
            </a:r>
          </a:p>
        </p:txBody>
      </p:sp>
    </p:spTree>
    <p:extLst>
      <p:ext uri="{BB962C8B-B14F-4D97-AF65-F5344CB8AC3E}">
        <p14:creationId xmlns:p14="http://schemas.microsoft.com/office/powerpoint/2010/main" val="2479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9600" y="6369605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" y="96491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/>
              <a:t>Morning of April 24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16140-72E7-D0AD-D44B-A47233AA741D}"/>
              </a:ext>
            </a:extLst>
          </p:cNvPr>
          <p:cNvSpPr txBox="1"/>
          <p:nvPr/>
        </p:nvSpPr>
        <p:spPr>
          <a:xfrm>
            <a:off x="7543800" y="6469153"/>
            <a:ext cx="4553146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NAM model forecast - </a:t>
            </a:r>
            <a:r>
              <a:rPr lang="en-US" sz="1400" dirty="0">
                <a:hlinkClick r:id="rId3"/>
              </a:rPr>
              <a:t>https://www.pivotalweather.com/</a:t>
            </a:r>
            <a:r>
              <a:rPr lang="en-US" sz="1400" dirty="0"/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1F3AB5-A5B1-C9EA-82F3-1A0134D13BC0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Freeze/Frost Risk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5D9F3-5FFC-E735-920D-D59758E1D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3832"/>
            <a:ext cx="3840480" cy="33452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B6BAF7-8622-1F3E-CC0F-ECE39E79F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346" y="2133600"/>
            <a:ext cx="3840480" cy="3536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8C00AD-C034-4C39-69B3-4F666FA46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2" y="2815630"/>
            <a:ext cx="3840480" cy="34068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2787C6-D22A-8423-B703-446476F996A1}"/>
              </a:ext>
            </a:extLst>
          </p:cNvPr>
          <p:cNvSpPr txBox="1"/>
          <p:nvPr/>
        </p:nvSpPr>
        <p:spPr>
          <a:xfrm>
            <a:off x="8359142" y="236813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/>
              <a:t>Morning of April 26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561510-0399-DE3B-47D2-AF484A87BEA1}"/>
              </a:ext>
            </a:extLst>
          </p:cNvPr>
          <p:cNvSpPr txBox="1"/>
          <p:nvPr/>
        </p:nvSpPr>
        <p:spPr>
          <a:xfrm>
            <a:off x="4456286" y="167822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/>
              <a:t>Morning of April 25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38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5606534"/>
            <a:ext cx="111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Beginning of May: </a:t>
            </a:r>
            <a:r>
              <a:rPr lang="en-US" sz="2000" dirty="0"/>
              <a:t>Temperatures likely to be </a:t>
            </a:r>
            <a:r>
              <a:rPr lang="en-US" sz="2000" u="sng" dirty="0"/>
              <a:t>above normal</a:t>
            </a:r>
            <a:r>
              <a:rPr lang="en-US" sz="2000" dirty="0"/>
              <a:t>. Precipitation is leaning </a:t>
            </a:r>
            <a:r>
              <a:rPr lang="en-US" sz="2000" u="sng" dirty="0"/>
              <a:t>above normal</a:t>
            </a:r>
            <a:r>
              <a:rPr lang="en-US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8C804-A26F-6FD5-FAD5-366F1C214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647" y="1116374"/>
            <a:ext cx="11332707" cy="4389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89213C-B839-FD47-8D0B-FE845A16EAB7}"/>
              </a:ext>
            </a:extLst>
          </p:cNvPr>
          <p:cNvSpPr/>
          <p:nvPr/>
        </p:nvSpPr>
        <p:spPr>
          <a:xfrm>
            <a:off x="4803315" y="6474022"/>
            <a:ext cx="258537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http://www.cpc.ncep.noaa.gov/</a:t>
            </a:r>
            <a:r>
              <a:rPr lang="en-US" sz="140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2DE750-DC5D-D595-B9E6-B5D9BE05E518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8-14 Day Temp &amp; Precip Outlook</a:t>
            </a:r>
          </a:p>
        </p:txBody>
      </p:sp>
    </p:spTree>
    <p:extLst>
      <p:ext uri="{BB962C8B-B14F-4D97-AF65-F5344CB8AC3E}">
        <p14:creationId xmlns:p14="http://schemas.microsoft.com/office/powerpoint/2010/main" val="26567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DD977-E3A2-E819-797F-4B19515CE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8013B36-6FD0-5EFA-5B5F-C29E32FE7669}"/>
              </a:ext>
            </a:extLst>
          </p:cNvPr>
          <p:cNvSpPr txBox="1"/>
          <p:nvPr/>
        </p:nvSpPr>
        <p:spPr>
          <a:xfrm>
            <a:off x="685800" y="5606534"/>
            <a:ext cx="111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Month of May: </a:t>
            </a:r>
            <a:r>
              <a:rPr lang="en-US" sz="2000" dirty="0"/>
              <a:t>Temperatures likely to be </a:t>
            </a:r>
            <a:r>
              <a:rPr lang="en-US" sz="2000" u="sng" dirty="0"/>
              <a:t>above normal</a:t>
            </a:r>
            <a:r>
              <a:rPr lang="en-US" sz="2000" dirty="0"/>
              <a:t>. Precipitation is showing </a:t>
            </a:r>
            <a:r>
              <a:rPr lang="en-US" sz="2000" u="sng" dirty="0"/>
              <a:t>equal chances</a:t>
            </a:r>
            <a:r>
              <a:rPr lang="en-US"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03C1E-FCDF-52F8-BABC-CD6ECB7C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325" y="1103282"/>
            <a:ext cx="11225351" cy="4389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DE9229-9C59-F383-76ED-5C2E7FC4FF3E}"/>
              </a:ext>
            </a:extLst>
          </p:cNvPr>
          <p:cNvSpPr/>
          <p:nvPr/>
        </p:nvSpPr>
        <p:spPr>
          <a:xfrm>
            <a:off x="4803315" y="6474022"/>
            <a:ext cx="258537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http://www.cpc.ncep.noaa.gov/</a:t>
            </a:r>
            <a:r>
              <a:rPr lang="en-US" sz="140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82DDCD-701A-41BA-323B-084B8A66521E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Day Temp &amp; Precip Outlook</a:t>
            </a:r>
          </a:p>
        </p:txBody>
      </p:sp>
    </p:spTree>
    <p:extLst>
      <p:ext uri="{BB962C8B-B14F-4D97-AF65-F5344CB8AC3E}">
        <p14:creationId xmlns:p14="http://schemas.microsoft.com/office/powerpoint/2010/main" val="13867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55D31-597F-A909-332A-7D5B9B4E8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C762B60-D440-85B8-E4F8-41CC6C45A334}"/>
              </a:ext>
            </a:extLst>
          </p:cNvPr>
          <p:cNvSpPr txBox="1"/>
          <p:nvPr/>
        </p:nvSpPr>
        <p:spPr>
          <a:xfrm>
            <a:off x="685800" y="5606534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Late Spring into Summer: </a:t>
            </a:r>
            <a:r>
              <a:rPr lang="en-US" sz="2000" dirty="0"/>
              <a:t>Temperatures leaning towards </a:t>
            </a:r>
            <a:r>
              <a:rPr lang="en-US" sz="2000" u="sng" dirty="0"/>
              <a:t>above normal</a:t>
            </a:r>
            <a:r>
              <a:rPr lang="en-US" sz="2000" dirty="0"/>
              <a:t>. Precipitation indications are for </a:t>
            </a:r>
            <a:r>
              <a:rPr lang="en-US" sz="2000" u="sng" dirty="0"/>
              <a:t>equal chances</a:t>
            </a:r>
            <a:r>
              <a:rPr lang="en-US" sz="2000" dirty="0"/>
              <a:t> of above/at/below average.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4E81B-342A-FA99-40BE-BD8B9D666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78" y="1108028"/>
            <a:ext cx="11349644" cy="4389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4F63BF-31E6-4D65-8E68-85568446E3C0}"/>
              </a:ext>
            </a:extLst>
          </p:cNvPr>
          <p:cNvSpPr/>
          <p:nvPr/>
        </p:nvSpPr>
        <p:spPr>
          <a:xfrm>
            <a:off x="4803315" y="6474022"/>
            <a:ext cx="258537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http://www.cpc.ncep.noaa.gov/</a:t>
            </a:r>
            <a:r>
              <a:rPr lang="en-US" sz="1400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23659E-3F1D-06A5-E36A-3C90DFD75A6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Day Temp &amp; Precip Outlook</a:t>
            </a:r>
          </a:p>
        </p:txBody>
      </p:sp>
    </p:spTree>
    <p:extLst>
      <p:ext uri="{BB962C8B-B14F-4D97-AF65-F5344CB8AC3E}">
        <p14:creationId xmlns:p14="http://schemas.microsoft.com/office/powerpoint/2010/main" val="36973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3000"/>
            <a:ext cx="11353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Current conditions: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At least 1” of rainfall</a:t>
            </a:r>
            <a:r>
              <a:rPr lang="en-US" dirty="0"/>
              <a:t> for many in the state last week, capping a 30-day period where many have seen </a:t>
            </a:r>
            <a:r>
              <a:rPr lang="en-US" u="sng" dirty="0"/>
              <a:t>above-normal</a:t>
            </a:r>
            <a:r>
              <a:rPr lang="en-US" dirty="0"/>
              <a:t> precip totals.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April temps have been </a:t>
            </a:r>
            <a:r>
              <a:rPr lang="en-US" u="sng" dirty="0"/>
              <a:t>at or a few degrees above normal</a:t>
            </a:r>
            <a:r>
              <a:rPr lang="en-US" dirty="0"/>
              <a:t> for most.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Impact: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Soil moisture conditions </a:t>
            </a:r>
            <a:r>
              <a:rPr lang="en-US" u="sng" dirty="0"/>
              <a:t>improved slightly</a:t>
            </a:r>
            <a:r>
              <a:rPr lang="en-US" dirty="0"/>
              <a:t> for most Wisconet stations.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Soil temperatures are in the </a:t>
            </a:r>
            <a:r>
              <a:rPr lang="en-US" u="sng" dirty="0"/>
              <a:t>mid to upper 40s</a:t>
            </a:r>
            <a:r>
              <a:rPr lang="en-US" dirty="0"/>
              <a:t> statewide.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 Drought Monitor conditions in the state remain </a:t>
            </a:r>
            <a:r>
              <a:rPr lang="en-US" u="sng" dirty="0"/>
              <a:t>mostly unchanged</a:t>
            </a:r>
            <a:r>
              <a:rPr lang="en-US" dirty="0"/>
              <a:t> from last week; removal of D2 drought from the Prairie du Chien area.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Corn and soybean planting is </a:t>
            </a:r>
            <a:r>
              <a:rPr lang="en-US" u="sng" dirty="0"/>
              <a:t>underway</a:t>
            </a:r>
            <a:r>
              <a:rPr lang="en-US" dirty="0"/>
              <a:t> in the state, running </a:t>
            </a:r>
            <a:r>
              <a:rPr lang="en-US" u="sng" dirty="0"/>
              <a:t>near the 5-year average pace</a:t>
            </a:r>
            <a:r>
              <a:rPr lang="en-US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Outlook: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rainy week is forecasted to wrap up April – some could see multiple inches of precip.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will likely be </a:t>
            </a:r>
            <a:r>
              <a:rPr lang="en-US" u="sng" dirty="0"/>
              <a:t>warmer-than-average</a:t>
            </a:r>
            <a:r>
              <a:rPr lang="en-US" dirty="0"/>
              <a:t>, with some uncertainty for precip (“equal chances”).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warmer-than-normal conditions have a higher probability to </a:t>
            </a:r>
            <a:r>
              <a:rPr lang="en-US" u="sng" dirty="0"/>
              <a:t>persist</a:t>
            </a:r>
            <a:r>
              <a:rPr lang="en-US" dirty="0"/>
              <a:t> into early summer.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i="1" dirty="0"/>
              <a:t>A transition to La Nina is expected by </a:t>
            </a:r>
            <a:r>
              <a:rPr lang="en-US" sz="1600" i="1" u="sng" dirty="0"/>
              <a:t>June</a:t>
            </a:r>
            <a:r>
              <a:rPr lang="en-US" sz="1600" i="1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CE42BC-A517-3FE2-5B9C-2B5AD99B8085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Take-Home Points</a:t>
            </a:r>
          </a:p>
        </p:txBody>
      </p:sp>
    </p:spTree>
    <p:extLst>
      <p:ext uri="{BB962C8B-B14F-4D97-AF65-F5344CB8AC3E}">
        <p14:creationId xmlns:p14="http://schemas.microsoft.com/office/powerpoint/2010/main" val="41757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175C7-6B4E-60D6-6A78-D339A8D07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422A9-045B-4DD2-E52E-6ABCF9D6A9AE}"/>
              </a:ext>
            </a:extLst>
          </p:cNvPr>
          <p:cNvSpPr txBox="1"/>
          <p:nvPr/>
        </p:nvSpPr>
        <p:spPr>
          <a:xfrm>
            <a:off x="419100" y="948690"/>
            <a:ext cx="11353800" cy="534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Planting Considerations</a:t>
            </a:r>
          </a:p>
          <a:p>
            <a:pPr marL="51752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planting early, consider planting depth adjustments to ensure planting into moisture. Also, check insurance policies.</a:t>
            </a:r>
          </a:p>
          <a:p>
            <a:pPr marL="51752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Tillage may be tempting to dry out topsoil, but subsoil is often still dry so consider using methods which conserve </a:t>
            </a:r>
            <a:r>
              <a:rPr lang="en-US" sz="130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soil moisture.</a:t>
            </a:r>
            <a:endParaRPr lang="en-US" sz="13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Nutrient &amp; Herbicide Applications</a:t>
            </a:r>
            <a:endParaRPr lang="en-US" sz="16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175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Consider using a preplant nitrate test to assess if there is nitrogen left over from last year due to drought conditions.</a:t>
            </a:r>
          </a:p>
          <a:p>
            <a:pPr marL="5175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Observe soil moisture conditions before doing fieldwork to avoid soil compaction.</a:t>
            </a:r>
          </a:p>
          <a:p>
            <a:pPr marL="5175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Read herbicide labels from products used last year to assess if carryover is a possibility due to warmth and lack of moisture.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Manure Applications</a:t>
            </a:r>
          </a:p>
          <a:p>
            <a:pPr marL="4619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DATCP</a:t>
            </a:r>
            <a:r>
              <a:rPr lang="en-US" sz="1300" dirty="0"/>
              <a:t> is forecasting widespread moderate to severe runoff risk by later in the week, so consider delaying application until after precipitation.</a:t>
            </a:r>
          </a:p>
          <a:p>
            <a:pPr marL="4619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Early season manure applications into warm soil conditions may lead to increased mineralization/nitrification and potential for N loss if receive “typical” heavy spring rainfall events, particularly if not applied to a growing cover crop or if the cash crop will not be planted soon after application.</a:t>
            </a:r>
            <a:endParaRPr lang="en-US" sz="1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Small Grains</a:t>
            </a:r>
          </a:p>
          <a:p>
            <a:pPr marL="5175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Wheat N typically goes on at green up, which will be earlier than normal with warm conditions.</a:t>
            </a:r>
          </a:p>
          <a:p>
            <a:pPr marL="51752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Potential for earlier planting of spring grains, if warmer weather continues. However, there is still a risk with potential for freeze.</a:t>
            </a:r>
            <a:endParaRPr lang="en-US" sz="13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Breaking Dormancy</a:t>
            </a:r>
          </a:p>
          <a:p>
            <a:pPr marL="51752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Potential risk of freeze damage this week for perennial fruit crops that have budded out.</a:t>
            </a:r>
          </a:p>
          <a:p>
            <a:pPr marL="51752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When seeding alfalfa, be aware that it can germinate at 32-34°F but will die if temperatures drop below 24°F, so it is best to wait to plant alfalfa until those low temperatures are unlikely</a:t>
            </a:r>
            <a:r>
              <a:rPr lang="en-US" sz="13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6BC95B-8140-0E17-B148-E536204824A2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Agronomic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9722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3F8533-7858-4573-A259-1DC9C035FAB2}"/>
              </a:ext>
            </a:extLst>
          </p:cNvPr>
          <p:cNvSpPr txBox="1"/>
          <p:nvPr/>
        </p:nvSpPr>
        <p:spPr>
          <a:xfrm>
            <a:off x="9296399" y="1447800"/>
            <a:ext cx="2514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of the state saw </a:t>
            </a:r>
            <a:r>
              <a:rPr lang="en-US" b="1" dirty="0"/>
              <a:t>1” or more </a:t>
            </a:r>
            <a:r>
              <a:rPr lang="en-US" dirty="0"/>
              <a:t>of precip last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Areas in yellow saw </a:t>
            </a:r>
            <a:r>
              <a:rPr lang="en-US" b="1" dirty="0"/>
              <a:t>&gt;2”</a:t>
            </a:r>
            <a:r>
              <a:rPr lang="en-US" dirty="0"/>
              <a:t> of precip.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Severe winds </a:t>
            </a:r>
            <a:r>
              <a:rPr lang="en-US" dirty="0"/>
              <a:t>accompanied the storms that brought a lot of this rain.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2AE54-207C-1A8B-E68A-EB5AC37AB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2" y="1114426"/>
            <a:ext cx="8991596" cy="50577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49AB0B-53A5-880C-744B-E9CAD499932E}"/>
              </a:ext>
            </a:extLst>
          </p:cNvPr>
          <p:cNvSpPr/>
          <p:nvPr/>
        </p:nvSpPr>
        <p:spPr>
          <a:xfrm>
            <a:off x="9144000" y="6439566"/>
            <a:ext cx="27432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https://water.weather.gov/precip/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0B43B4-4F54-B8CA-CDFE-F6C0E8794863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Day Precip</a:t>
            </a:r>
          </a:p>
        </p:txBody>
      </p:sp>
    </p:spTree>
    <p:extLst>
      <p:ext uri="{BB962C8B-B14F-4D97-AF65-F5344CB8AC3E}">
        <p14:creationId xmlns:p14="http://schemas.microsoft.com/office/powerpoint/2010/main" val="556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371600"/>
            <a:ext cx="1112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 you a regular user of the Wisconsin Ag Climate Outlook (WACO)? Or maybe you are viewing these slides for the first time this week? Either way, we want to hear </a:t>
            </a:r>
            <a:r>
              <a:rPr lang="en-US" sz="2400" b="1" u="sng" dirty="0"/>
              <a:t>your</a:t>
            </a:r>
            <a:r>
              <a:rPr lang="en-US" sz="2400" dirty="0"/>
              <a:t> feedback on this new resource! Please take a few minutes and fill out this survey:</a:t>
            </a:r>
          </a:p>
          <a:p>
            <a:endParaRPr lang="en-US" sz="2400" dirty="0"/>
          </a:p>
          <a:p>
            <a:r>
              <a:rPr lang="en-US" sz="3600" b="1" dirty="0">
                <a:hlinkClick r:id="rId3"/>
              </a:rPr>
              <a:t>LINK TO SURVEY</a:t>
            </a:r>
            <a:endParaRPr lang="en-US" sz="3600" b="1" dirty="0"/>
          </a:p>
          <a:p>
            <a:endParaRPr lang="en-US" sz="2400" dirty="0"/>
          </a:p>
          <a:p>
            <a:r>
              <a:rPr lang="en-US" sz="2400" dirty="0"/>
              <a:t>Your feedback will help us better serve your ag-climate data needs through WACO.</a:t>
            </a:r>
          </a:p>
          <a:p>
            <a:endParaRPr lang="en-US" sz="2400" dirty="0"/>
          </a:p>
          <a:p>
            <a:r>
              <a:rPr lang="en-US" sz="2400" dirty="0"/>
              <a:t>If you have any trouble accessing or filling out the survey, please email Josh Bendorf at </a:t>
            </a:r>
            <a:r>
              <a:rPr lang="en-US" sz="2400" dirty="0">
                <a:hlinkClick r:id="rId4"/>
              </a:rPr>
              <a:t>Joshua.Bendorf@usda.gov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Thank you!!</a:t>
            </a:r>
          </a:p>
          <a:p>
            <a:r>
              <a:rPr lang="en-US" sz="2400" dirty="0"/>
              <a:t>-The WACO Team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B0794A-8DD1-A2CB-9381-0035DA9227C8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Survey</a:t>
            </a:r>
          </a:p>
        </p:txBody>
      </p:sp>
    </p:spTree>
    <p:extLst>
      <p:ext uri="{BB962C8B-B14F-4D97-AF65-F5344CB8AC3E}">
        <p14:creationId xmlns:p14="http://schemas.microsoft.com/office/powerpoint/2010/main" val="17435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61041-0C50-1AC9-3993-844A5B842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3BEB0F-3533-3BAC-469E-0D3D44CFF0D9}"/>
              </a:ext>
            </a:extLst>
          </p:cNvPr>
          <p:cNvSpPr txBox="1"/>
          <p:nvPr/>
        </p:nvSpPr>
        <p:spPr>
          <a:xfrm>
            <a:off x="457200" y="1143000"/>
            <a:ext cx="1135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CoCoRaHS – </a:t>
            </a:r>
            <a:r>
              <a:rPr lang="en-US" sz="3200" b="1" u="sng" dirty="0"/>
              <a:t>Co</a:t>
            </a:r>
            <a:r>
              <a:rPr lang="en-US" sz="3200" b="1" dirty="0"/>
              <a:t>mmunity </a:t>
            </a:r>
            <a:r>
              <a:rPr lang="en-US" sz="3200" b="1" u="sng" dirty="0"/>
              <a:t>Co</a:t>
            </a:r>
            <a:r>
              <a:rPr lang="en-US" sz="3200" b="1" dirty="0"/>
              <a:t>llaborative </a:t>
            </a:r>
            <a:r>
              <a:rPr lang="en-US" sz="3200" b="1" u="sng" dirty="0"/>
              <a:t>Ra</a:t>
            </a:r>
            <a:r>
              <a:rPr lang="en-US" sz="3200" b="1" dirty="0"/>
              <a:t>in, </a:t>
            </a:r>
            <a:r>
              <a:rPr lang="en-US" sz="3200" b="1" u="sng" dirty="0"/>
              <a:t>H</a:t>
            </a:r>
            <a:r>
              <a:rPr lang="en-US" sz="3200" b="1" dirty="0"/>
              <a:t>ail, &amp; </a:t>
            </a:r>
            <a:r>
              <a:rPr lang="en-US" sz="3200" b="1" u="sng" dirty="0"/>
              <a:t>S</a:t>
            </a:r>
            <a:r>
              <a:rPr lang="en-US" sz="3200" b="1" dirty="0"/>
              <a:t>now Network</a:t>
            </a: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D23476-B2BE-017B-9C8E-F9BF104A1304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 Science Opportunity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DB164-A1CA-C049-43BE-701D0C443158}"/>
              </a:ext>
            </a:extLst>
          </p:cNvPr>
          <p:cNvSpPr txBox="1"/>
          <p:nvPr/>
        </p:nvSpPr>
        <p:spPr>
          <a:xfrm>
            <a:off x="457200" y="2286000"/>
            <a:ext cx="67818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Mission</a:t>
            </a:r>
          </a:p>
          <a:p>
            <a:pPr>
              <a:spcAft>
                <a:spcPts val="1200"/>
              </a:spcAft>
            </a:pPr>
            <a:r>
              <a:rPr lang="en-US" sz="1200" b="1" dirty="0"/>
              <a:t>(From cocorahs.org)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Provide accurate high-quality precipitation data for end-users;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Increasing the density of precipitation data available throughout the country;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Encouraging citizens to have fun participating in meteorological science and heightening their awareness about weather;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Providing weather education opportunities.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62202-BB7A-24E6-0966-E14C5CBD5722}"/>
              </a:ext>
            </a:extLst>
          </p:cNvPr>
          <p:cNvSpPr/>
          <p:nvPr/>
        </p:nvSpPr>
        <p:spPr>
          <a:xfrm>
            <a:off x="7315200" y="5640765"/>
            <a:ext cx="4495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/>
              <a:t>Sign Up Here: </a:t>
            </a:r>
            <a:r>
              <a:rPr lang="en-US" sz="1400" dirty="0">
                <a:hlinkClick r:id="rId3"/>
              </a:rPr>
              <a:t>https://cocorahs.org/Content.aspx?page=application</a:t>
            </a:r>
            <a:r>
              <a:rPr lang="en-US" sz="1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9C2D6B-482A-4F4E-C699-D3BC489AC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298569"/>
            <a:ext cx="2819400" cy="29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3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4757086"/>
            <a:ext cx="10613655" cy="1981200"/>
          </a:xfrm>
          <a:prstGeom prst="rect">
            <a:avLst/>
          </a:prstGeom>
          <a:solidFill>
            <a:srgbClr val="A2B63C"/>
          </a:solidFill>
        </p:spPr>
        <p:txBody>
          <a:bodyPr vert="horz" lIns="91440" tIns="45720" rIns="91440" bIns="45720" numCol="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16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8" name="Picture 7" descr="A tractor in a field&#10;&#10;Description automatically generated">
            <a:extLst>
              <a:ext uri="{FF2B5EF4-FFF2-40B4-BE49-F238E27FC236}">
                <a16:creationId xmlns:a16="http://schemas.microsoft.com/office/drawing/2014/main" id="{58AE063F-F7BB-AF36-A8C8-60BCEA27BA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 b="6264"/>
          <a:stretch/>
        </p:blipFill>
        <p:spPr>
          <a:xfrm>
            <a:off x="685800" y="1071076"/>
            <a:ext cx="10613655" cy="353788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0EEB1A12-5B4D-4C41-77E1-B3A8DDEA6D90}"/>
              </a:ext>
            </a:extLst>
          </p:cNvPr>
          <p:cNvSpPr txBox="1">
            <a:spLocks/>
          </p:cNvSpPr>
          <p:nvPr/>
        </p:nvSpPr>
        <p:spPr>
          <a:xfrm>
            <a:off x="685800" y="1103304"/>
            <a:ext cx="1562100" cy="35777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Photo Credit: USDA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A9DEE6-AD83-90BC-6734-242D262C4029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Info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5B00913-1871-A5C9-6F80-0E2B3097F2AD}"/>
              </a:ext>
            </a:extLst>
          </p:cNvPr>
          <p:cNvSpPr txBox="1">
            <a:spLocks/>
          </p:cNvSpPr>
          <p:nvPr/>
        </p:nvSpPr>
        <p:spPr>
          <a:xfrm>
            <a:off x="720171" y="4810749"/>
            <a:ext cx="2552700" cy="91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Natasha Paris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Crops Educator – Adams, Green Lake, Marquette, Waushara Cos.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4"/>
              </a:rPr>
              <a:t>natasha.paris@wisc.edu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903310D-48B8-0556-849C-EE26BC689890}"/>
              </a:ext>
            </a:extLst>
          </p:cNvPr>
          <p:cNvSpPr txBox="1">
            <a:spLocks/>
          </p:cNvSpPr>
          <p:nvPr/>
        </p:nvSpPr>
        <p:spPr>
          <a:xfrm>
            <a:off x="5385346" y="5856190"/>
            <a:ext cx="2438400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Steve Vavrus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State Climatologist of Wisconsin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5"/>
              </a:rPr>
              <a:t>sjvavrus@wisc.edu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881CA07-A8D9-C341-76AF-5E90F7BB2FD0}"/>
              </a:ext>
            </a:extLst>
          </p:cNvPr>
          <p:cNvSpPr txBox="1">
            <a:spLocks/>
          </p:cNvSpPr>
          <p:nvPr/>
        </p:nvSpPr>
        <p:spPr>
          <a:xfrm>
            <a:off x="4070896" y="4841367"/>
            <a:ext cx="262890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Kristin Foehringer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NRCS State Working Lands Climate Smart Specialist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6"/>
              </a:rPr>
              <a:t>kristin.foehringer@usda.gov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114CF49-748D-B939-EF13-D4B78D5B909B}"/>
              </a:ext>
            </a:extLst>
          </p:cNvPr>
          <p:cNvSpPr txBox="1">
            <a:spLocks/>
          </p:cNvSpPr>
          <p:nvPr/>
        </p:nvSpPr>
        <p:spPr>
          <a:xfrm>
            <a:off x="7315200" y="4841367"/>
            <a:ext cx="2286747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Dennis Todey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Director, Midwest Climate Hub 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7"/>
              </a:rPr>
              <a:t>dennis.todey@usda.gov</a:t>
            </a:r>
            <a:endParaRPr lang="en-US" sz="1100" dirty="0">
              <a:solidFill>
                <a:schemeClr val="tx1"/>
              </a:solidFill>
              <a:latin typeface="Calibri"/>
            </a:endParaRP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FF55BC4-48CC-4CBA-1AFB-5C5F4CEA28CE}"/>
              </a:ext>
            </a:extLst>
          </p:cNvPr>
          <p:cNvSpPr txBox="1">
            <a:spLocks/>
          </p:cNvSpPr>
          <p:nvPr/>
        </p:nvSpPr>
        <p:spPr>
          <a:xfrm>
            <a:off x="1466850" y="5840041"/>
            <a:ext cx="287655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Josh Bendorf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Ag Climatologist Fellow, Midwest Climate Hub 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8"/>
              </a:rPr>
              <a:t>joshua.bendorf@usda.gov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  <a:p>
            <a:pPr algn="l"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403D499-6E49-05E6-41EB-8705A7104013}"/>
              </a:ext>
            </a:extLst>
          </p:cNvPr>
          <p:cNvSpPr txBox="1">
            <a:spLocks/>
          </p:cNvSpPr>
          <p:nvPr/>
        </p:nvSpPr>
        <p:spPr>
          <a:xfrm>
            <a:off x="8534400" y="5847842"/>
            <a:ext cx="2876550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Bridgette Mason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</a:rPr>
              <a:t>Assistant State Climatologist of Wisconsin</a:t>
            </a:r>
          </a:p>
          <a:p>
            <a:pPr algn="l">
              <a:defRPr/>
            </a:pPr>
            <a:r>
              <a:rPr lang="en-US" sz="1100" dirty="0">
                <a:solidFill>
                  <a:schemeClr val="tx1"/>
                </a:solidFill>
                <a:latin typeface="Calibri"/>
                <a:hlinkClick r:id="rId9"/>
              </a:rPr>
              <a:t>bmmason2@wisc.edu</a:t>
            </a:r>
            <a:r>
              <a:rPr lang="en-US" sz="11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9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DE5F0-31B5-CE20-D6EE-4435582D5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68EE4B6-B1E0-71A1-9554-490CC6B46D75}"/>
              </a:ext>
            </a:extLst>
          </p:cNvPr>
          <p:cNvSpPr txBox="1"/>
          <p:nvPr/>
        </p:nvSpPr>
        <p:spPr>
          <a:xfrm>
            <a:off x="9296399" y="1447800"/>
            <a:ext cx="2514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 state has seen </a:t>
            </a:r>
            <a:r>
              <a:rPr lang="en-US" b="1" dirty="0"/>
              <a:t>4-6+” </a:t>
            </a:r>
            <a:r>
              <a:rPr lang="en-US" dirty="0"/>
              <a:t>of precip over the past month.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Highest amounts in the SC part of the state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&gt;6”</a:t>
            </a:r>
            <a:r>
              <a:rPr lang="en-US" dirty="0">
                <a:sym typeface="Wingdings" panose="05000000000000000000" pitchFamily="2" charset="2"/>
              </a:rPr>
              <a:t> widespread.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C9D579-10E0-3F43-B94D-73D8B557A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3" y="1114426"/>
            <a:ext cx="8991594" cy="50577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885A00-D126-6660-3C53-402AC67C8543}"/>
              </a:ext>
            </a:extLst>
          </p:cNvPr>
          <p:cNvSpPr/>
          <p:nvPr/>
        </p:nvSpPr>
        <p:spPr>
          <a:xfrm>
            <a:off x="9144000" y="6439566"/>
            <a:ext cx="27432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https://water.weather.gov/precip/</a:t>
            </a:r>
            <a:r>
              <a:rPr lang="en-US" sz="140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8D1F7B-1CC0-9A7D-CF12-0999077F0D30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Day Precip</a:t>
            </a:r>
          </a:p>
        </p:txBody>
      </p:sp>
    </p:spTree>
    <p:extLst>
      <p:ext uri="{BB962C8B-B14F-4D97-AF65-F5344CB8AC3E}">
        <p14:creationId xmlns:p14="http://schemas.microsoft.com/office/powerpoint/2010/main" val="38710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296D15-F7BE-4927-9D6B-2432043AB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915" y="1140362"/>
            <a:ext cx="5206698" cy="40233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7437" y="6474022"/>
            <a:ext cx="437836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4"/>
              </a:rPr>
              <a:t>https://hprcc.unl.edu/maps.php?map=ACISClimateMaps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334000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Highest precip totals in the SC/SE (5-6+”); 150-200+% of average.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Majority of stations are above the long-term 30-day average.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Below average totals at stations in the Driftless Region &amp; along the Lake Michigan shoreline.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00281-D8DC-486D-87EB-849A115D5D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386" y="1131584"/>
            <a:ext cx="5206698" cy="40233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71B5FB-7C83-56A6-6E23-83338C76E7DC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Day Precip Total/% Avg.</a:t>
            </a:r>
          </a:p>
        </p:txBody>
      </p:sp>
    </p:spTree>
    <p:extLst>
      <p:ext uri="{BB962C8B-B14F-4D97-AF65-F5344CB8AC3E}">
        <p14:creationId xmlns:p14="http://schemas.microsoft.com/office/powerpoint/2010/main" val="11047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236EF-06DE-669B-86BE-C980DF8D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10BBC-FCD5-81C3-80F1-8F4398559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915" y="1140362"/>
            <a:ext cx="5206698" cy="40233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394D85-D53E-507F-6133-65CBD45FD337}"/>
              </a:ext>
            </a:extLst>
          </p:cNvPr>
          <p:cNvSpPr/>
          <p:nvPr/>
        </p:nvSpPr>
        <p:spPr>
          <a:xfrm>
            <a:off x="7737437" y="6474022"/>
            <a:ext cx="437836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4"/>
              </a:rPr>
              <a:t>https://hprcc.unl.edu/maps.php?map=ACISClimateMaps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A0248-DFC2-01BC-74FD-901867E34F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386" y="1131584"/>
            <a:ext cx="5206698" cy="40233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5D540B7-8DDF-9ECB-91B1-75B62B0E1018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Day Precip Total/% Avg.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7FA63-7F1A-C9E9-D8AB-E878210C30B9}"/>
              </a:ext>
            </a:extLst>
          </p:cNvPr>
          <p:cNvSpPr txBox="1"/>
          <p:nvPr/>
        </p:nvSpPr>
        <p:spPr>
          <a:xfrm>
            <a:off x="457200" y="5334000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Highest precip totals in the SE (&gt;9”) and lowest in the NW (&lt;3”).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150+% of long-term average precip common from Dubuque to Sheboygan (&amp; points south).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50-90% of average is common across the NC/NW.</a:t>
            </a:r>
          </a:p>
        </p:txBody>
      </p:sp>
    </p:spTree>
    <p:extLst>
      <p:ext uri="{BB962C8B-B14F-4D97-AF65-F5344CB8AC3E}">
        <p14:creationId xmlns:p14="http://schemas.microsoft.com/office/powerpoint/2010/main" val="24132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D65E1-4328-E2EB-775C-F12109251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4D58F65-568C-C24E-2FA6-591920C4445A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Precipitation since Jan.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AC1B56-AFB6-6F90-C217-C73E32DE8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1676399"/>
            <a:ext cx="5486400" cy="4239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C26FC3-91E7-F73C-D8C7-7A2E1FE4D790}"/>
              </a:ext>
            </a:extLst>
          </p:cNvPr>
          <p:cNvSpPr/>
          <p:nvPr/>
        </p:nvSpPr>
        <p:spPr>
          <a:xfrm>
            <a:off x="3906818" y="6347886"/>
            <a:ext cx="437836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4"/>
              </a:rPr>
              <a:t>https://hprcc.unl.edu/maps.php?map=ACISClimateMaps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F60ED-86F5-1F59-71C6-D993AEDC81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1" y="1676398"/>
            <a:ext cx="5486400" cy="42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01C84-DD44-3CE7-34F7-BB9DCB1FD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6736162-F139-E81A-A0D1-C80E2A600DCF}"/>
              </a:ext>
            </a:extLst>
          </p:cNvPr>
          <p:cNvSpPr/>
          <p:nvPr/>
        </p:nvSpPr>
        <p:spPr>
          <a:xfrm>
            <a:off x="8991600" y="5712023"/>
            <a:ext cx="29718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https://water.weather.gov/ahps/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D0467-B452-62C7-9081-4DA37EBB31C2}"/>
              </a:ext>
            </a:extLst>
          </p:cNvPr>
          <p:cNvSpPr txBox="1"/>
          <p:nvPr/>
        </p:nvSpPr>
        <p:spPr>
          <a:xfrm>
            <a:off x="8991600" y="1441798"/>
            <a:ext cx="2812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/>
              </a:rPr>
              <a:t>Only a few gauges remain near flood stage (yellow). The majority are running at normal levels.</a:t>
            </a:r>
            <a:endParaRPr lang="en-US" i="1" dirty="0"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AC0716-CE68-973B-FEBE-27D27C84A2A9}"/>
              </a:ext>
            </a:extLst>
          </p:cNvPr>
          <p:cNvSpPr txBox="1">
            <a:spLocks/>
          </p:cNvSpPr>
          <p:nvPr/>
        </p:nvSpPr>
        <p:spPr>
          <a:xfrm>
            <a:off x="76200" y="76201"/>
            <a:ext cx="12039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River Levels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02349-807C-0D7B-4CED-59EBDE36D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98166"/>
            <a:ext cx="874538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ADB56B-3973-4D68-9CE3-59E0929E087B}"/>
              </a:ext>
            </a:extLst>
          </p:cNvPr>
          <p:cNvSpPr/>
          <p:nvPr/>
        </p:nvSpPr>
        <p:spPr>
          <a:xfrm>
            <a:off x="609599" y="6031046"/>
            <a:ext cx="257489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https://weather.msfc.nasa.gov/sport/case_studies/lis_CONUS.html</a:t>
            </a:r>
            <a:r>
              <a:rPr lang="en-US" sz="1200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DD06A-4A9C-4BCA-A200-A42747BB310B}"/>
              </a:ext>
            </a:extLst>
          </p:cNvPr>
          <p:cNvSpPr txBox="1"/>
          <p:nvPr/>
        </p:nvSpPr>
        <p:spPr>
          <a:xfrm>
            <a:off x="220647" y="1405369"/>
            <a:ext cx="33528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b="1" dirty="0"/>
              <a:t>Moisture improvement </a:t>
            </a:r>
            <a:r>
              <a:rPr lang="en-US" dirty="0"/>
              <a:t>in the central &amp; southern regions with the precip received last week.</a:t>
            </a:r>
            <a:endParaRPr lang="en-US" sz="1600" dirty="0"/>
          </a:p>
          <a:p>
            <a:endParaRPr lang="en-US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Driest soil moisture conditions in east central area, according to this model.</a:t>
            </a:r>
          </a:p>
          <a:p>
            <a:endParaRPr lang="en-US" dirty="0"/>
          </a:p>
          <a:p>
            <a:r>
              <a:rPr lang="en-US" sz="1200" i="1" u="sng" dirty="0"/>
              <a:t>Model Notes</a:t>
            </a:r>
            <a:r>
              <a:rPr lang="en-US" sz="1200" i="1" dirty="0"/>
              <a:t>: </a:t>
            </a:r>
          </a:p>
          <a:p>
            <a:r>
              <a:rPr lang="en-US" sz="1200" i="1" dirty="0">
                <a:solidFill>
                  <a:srgbClr val="FF0000"/>
                </a:solidFill>
              </a:rPr>
              <a:t>Red</a:t>
            </a:r>
            <a:r>
              <a:rPr lang="en-US" sz="1200" i="1" dirty="0"/>
              <a:t> areas = top 5 driest in 100 years.</a:t>
            </a:r>
          </a:p>
          <a:p>
            <a:r>
              <a:rPr lang="en-US" sz="1200" i="1" dirty="0">
                <a:solidFill>
                  <a:srgbClr val="730000"/>
                </a:solidFill>
              </a:rPr>
              <a:t>Dark red </a:t>
            </a:r>
            <a:r>
              <a:rPr lang="en-US" sz="1200" i="1" dirty="0"/>
              <a:t>areas = top 2 driest in 100 years.</a:t>
            </a:r>
          </a:p>
          <a:p>
            <a:endParaRPr lang="en-US" sz="1200" i="1" dirty="0"/>
          </a:p>
          <a:p>
            <a:r>
              <a:rPr lang="en-US" sz="1200" i="1" dirty="0"/>
              <a:t>It’s worth noting that each soil moisture model has </a:t>
            </a:r>
          </a:p>
          <a:p>
            <a:r>
              <a:rPr lang="en-US" sz="1200" i="1" dirty="0"/>
              <a:t>their own characteristics and input variables, so </a:t>
            </a:r>
          </a:p>
          <a:p>
            <a:r>
              <a:rPr lang="en-US" sz="1200" i="1" dirty="0"/>
              <a:t>there tends to be variation between models. Thus, </a:t>
            </a:r>
          </a:p>
          <a:p>
            <a:r>
              <a:rPr lang="en-US" sz="1200" i="1" dirty="0"/>
              <a:t>it’s worthwhile to look at multiple models opposed </a:t>
            </a:r>
          </a:p>
          <a:p>
            <a:r>
              <a:rPr lang="en-US" sz="1200" i="1" dirty="0"/>
              <a:t>to just one.</a:t>
            </a:r>
          </a:p>
          <a:p>
            <a:endParaRPr lang="en-US" sz="5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386BE-576D-F908-50E8-169C1CE09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1117032"/>
            <a:ext cx="8039952" cy="5359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7A7E8-AD21-367D-E966-DB6383C61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76201"/>
            <a:ext cx="12039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Moisture Models</a:t>
            </a:r>
          </a:p>
        </p:txBody>
      </p:sp>
    </p:spTree>
    <p:extLst>
      <p:ext uri="{BB962C8B-B14F-4D97-AF65-F5344CB8AC3E}">
        <p14:creationId xmlns:p14="http://schemas.microsoft.com/office/powerpoint/2010/main" val="24844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49625</TotalTime>
  <Words>2008</Words>
  <Application>Microsoft Office PowerPoint</Application>
  <PresentationFormat>Widescreen</PresentationFormat>
  <Paragraphs>246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Wisconsin Ag Climate Outlook  Week of April 22, 2024</vt:lpstr>
      <vt:lpstr>Key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Moisture Models</vt:lpstr>
      <vt:lpstr>Soil Moisture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Felkley</dc:creator>
  <cp:lastModifiedBy>Natasha Paris</cp:lastModifiedBy>
  <cp:revision>1361</cp:revision>
  <dcterms:created xsi:type="dcterms:W3CDTF">2018-01-08T14:46:59Z</dcterms:created>
  <dcterms:modified xsi:type="dcterms:W3CDTF">2024-04-25T17:01:24Z</dcterms:modified>
</cp:coreProperties>
</file>