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3"/>
  </p:notesMasterIdLst>
  <p:sldIdLst>
    <p:sldId id="287" r:id="rId2"/>
    <p:sldId id="955" r:id="rId3"/>
    <p:sldId id="944" r:id="rId4"/>
    <p:sldId id="928" r:id="rId5"/>
    <p:sldId id="965" r:id="rId6"/>
    <p:sldId id="967" r:id="rId7"/>
    <p:sldId id="983" r:id="rId8"/>
    <p:sldId id="926" r:id="rId9"/>
    <p:sldId id="964" r:id="rId10"/>
    <p:sldId id="986" r:id="rId11"/>
    <p:sldId id="973" r:id="rId12"/>
    <p:sldId id="979" r:id="rId13"/>
    <p:sldId id="346" r:id="rId14"/>
    <p:sldId id="913" r:id="rId15"/>
    <p:sldId id="984" r:id="rId16"/>
    <p:sldId id="968" r:id="rId17"/>
    <p:sldId id="988" r:id="rId18"/>
    <p:sldId id="974" r:id="rId19"/>
    <p:sldId id="987" r:id="rId20"/>
    <p:sldId id="977" r:id="rId21"/>
    <p:sldId id="978" r:id="rId22"/>
    <p:sldId id="989" r:id="rId23"/>
    <p:sldId id="919" r:id="rId24"/>
    <p:sldId id="950" r:id="rId25"/>
    <p:sldId id="969" r:id="rId26"/>
    <p:sldId id="970" r:id="rId27"/>
    <p:sldId id="359" r:id="rId28"/>
    <p:sldId id="972" r:id="rId29"/>
    <p:sldId id="956" r:id="rId30"/>
    <p:sldId id="976" r:id="rId31"/>
    <p:sldId id="34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5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91449C-D53D-5AA1-E0C2-3300A5EB172F}" name="Joshua N. Bendorf" initials="JNB" userId="S-1-5-21-1988654269-749095786-1135226976-816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owatzke, Laurie - ARS" initials="NLA" lastIdx="2" clrIdx="0">
    <p:extLst>
      <p:ext uri="{19B8F6BF-5375-455C-9EA6-DF929625EA0E}">
        <p15:presenceInfo xmlns:p15="http://schemas.microsoft.com/office/powerpoint/2012/main" userId="S::Laurie.Nowatzke@usda.gov::7769e82f-be09-43d9-9cee-f8e483644a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B0000"/>
    <a:srgbClr val="EC0000"/>
    <a:srgbClr val="00007F"/>
    <a:srgbClr val="E60000"/>
    <a:srgbClr val="A2B63C"/>
    <a:srgbClr val="636F25"/>
    <a:srgbClr val="FFFFFF"/>
    <a:srgbClr val="7EF47E"/>
    <a:srgbClr val="FF97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35BD45-2350-124E-B907-99AEB21903BA}" v="43" dt="2024-04-17T21:43:05.5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35"/>
    <p:restoredTop sz="85600"/>
  </p:normalViewPr>
  <p:slideViewPr>
    <p:cSldViewPr snapToGrid="0">
      <p:cViewPr varScale="1">
        <p:scale>
          <a:sx n="91" d="100"/>
          <a:sy n="91" d="100"/>
        </p:scale>
        <p:origin x="1272" y="96"/>
      </p:cViewPr>
      <p:guideLst>
        <p:guide orient="horz" pos="2160"/>
        <p:guide pos="2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asha Paris" userId="54b993ee-ad4a-4e38-a9ed-eaf3975e1e63" providerId="ADAL" clId="{8F071107-8C88-4541-9927-9C59EFB5E818}"/>
    <pc:docChg chg="modSld">
      <pc:chgData name="Natasha Paris" userId="54b993ee-ad4a-4e38-a9ed-eaf3975e1e63" providerId="ADAL" clId="{8F071107-8C88-4541-9927-9C59EFB5E818}" dt="2024-04-18T15:18:27.606" v="314" actId="20577"/>
      <pc:docMkLst>
        <pc:docMk/>
      </pc:docMkLst>
      <pc:sldChg chg="modSp mod">
        <pc:chgData name="Natasha Paris" userId="54b993ee-ad4a-4e38-a9ed-eaf3975e1e63" providerId="ADAL" clId="{8F071107-8C88-4541-9927-9C59EFB5E818}" dt="2024-04-18T15:18:27.606" v="314" actId="20577"/>
        <pc:sldMkLst>
          <pc:docMk/>
          <pc:sldMk cId="2814977233" sldId="972"/>
        </pc:sldMkLst>
        <pc:spChg chg="mod">
          <ac:chgData name="Natasha Paris" userId="54b993ee-ad4a-4e38-a9ed-eaf3975e1e63" providerId="ADAL" clId="{8F071107-8C88-4541-9927-9C59EFB5E818}" dt="2024-04-18T15:18:27.606" v="314" actId="20577"/>
          <ac:spMkLst>
            <pc:docMk/>
            <pc:sldMk cId="2814977233" sldId="972"/>
            <ac:spMk id="4" creationId="{91B422A9-045B-4DD2-E52E-6ABCF9D6A9A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7B42BD-50E8-4622-B37D-5A1EBAB03192}" type="datetimeFigureOut">
              <a:rPr lang="en-US" smtClean="0"/>
              <a:t>4/18/2024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53E7D5-D65F-4DCB-850F-F452CC12FD13}" type="slidenum">
              <a:rPr lang="en-US" smtClean="0"/>
              <a:t>‹#›</a:t>
            </a:fld>
            <a:endParaRPr lang="en-US"/>
          </a:p>
        </p:txBody>
      </p:sp>
    </p:spTree>
    <p:extLst>
      <p:ext uri="{BB962C8B-B14F-4D97-AF65-F5344CB8AC3E}">
        <p14:creationId xmlns:p14="http://schemas.microsoft.com/office/powerpoint/2010/main" val="1872381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53E7D5-D65F-4DCB-850F-F452CC12FD13}" type="slidenum">
              <a:rPr lang="en-US" smtClean="0"/>
              <a:t>2</a:t>
            </a:fld>
            <a:endParaRPr lang="en-US"/>
          </a:p>
        </p:txBody>
      </p:sp>
    </p:spTree>
    <p:extLst>
      <p:ext uri="{BB962C8B-B14F-4D97-AF65-F5344CB8AC3E}">
        <p14:creationId xmlns:p14="http://schemas.microsoft.com/office/powerpoint/2010/main" val="3785718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FE9F3-13A2-5C62-1F61-E45EF02B36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D97680-6420-2059-FF54-0161DA8EA38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919229C-ADCB-43D4-A675-A10D21E662C0}"/>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EA750253-9BF8-B166-9F81-4C008DBD7251}"/>
              </a:ext>
            </a:extLst>
          </p:cNvPr>
          <p:cNvSpPr>
            <a:spLocks noGrp="1"/>
          </p:cNvSpPr>
          <p:nvPr>
            <p:ph type="sldNum" sz="quarter" idx="10"/>
          </p:nvPr>
        </p:nvSpPr>
        <p:spPr/>
        <p:txBody>
          <a:bodyPr/>
          <a:lstStyle/>
          <a:p>
            <a:fld id="{3753E7D5-D65F-4DCB-850F-F452CC12FD13}" type="slidenum">
              <a:rPr lang="en-US" smtClean="0"/>
              <a:t>11</a:t>
            </a:fld>
            <a:endParaRPr lang="en-US"/>
          </a:p>
        </p:txBody>
      </p:sp>
    </p:spTree>
    <p:extLst>
      <p:ext uri="{BB962C8B-B14F-4D97-AF65-F5344CB8AC3E}">
        <p14:creationId xmlns:p14="http://schemas.microsoft.com/office/powerpoint/2010/main" val="1491561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2B1C4-4C13-6825-48FB-2E27AF83A0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1AC17E-2AD8-9372-0DDE-F86D920AA2C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EB27B9E-8B60-3C44-2815-712CF8CF0F68}"/>
              </a:ext>
            </a:extLst>
          </p:cNvPr>
          <p:cNvSpPr>
            <a:spLocks noGrp="1"/>
          </p:cNvSpPr>
          <p:nvPr>
            <p:ph type="body" idx="1"/>
          </p:nvPr>
        </p:nvSpPr>
        <p:spPr/>
        <p:txBody>
          <a:bodyPr/>
          <a:lstStyle/>
          <a:p>
            <a:endParaRPr lang="en-US" sz="1200"/>
          </a:p>
        </p:txBody>
      </p:sp>
      <p:sp>
        <p:nvSpPr>
          <p:cNvPr id="4" name="Slide Number Placeholder 3">
            <a:extLst>
              <a:ext uri="{FF2B5EF4-FFF2-40B4-BE49-F238E27FC236}">
                <a16:creationId xmlns:a16="http://schemas.microsoft.com/office/drawing/2014/main" id="{212C0CED-2C1D-CD60-9FE6-5A722BE6830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3E7D5-D65F-4DCB-850F-F452CC12FD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5947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10"/>
          </p:nvPr>
        </p:nvSpPr>
        <p:spPr/>
        <p:txBody>
          <a:bodyPr/>
          <a:lstStyle/>
          <a:p>
            <a:fld id="{3753E7D5-D65F-4DCB-850F-F452CC12FD13}" type="slidenum">
              <a:rPr lang="en-US" smtClean="0"/>
              <a:t>13</a:t>
            </a:fld>
            <a:endParaRPr lang="en-US"/>
          </a:p>
        </p:txBody>
      </p:sp>
    </p:spTree>
    <p:extLst>
      <p:ext uri="{BB962C8B-B14F-4D97-AF65-F5344CB8AC3E}">
        <p14:creationId xmlns:p14="http://schemas.microsoft.com/office/powerpoint/2010/main" val="1704148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10"/>
          </p:nvPr>
        </p:nvSpPr>
        <p:spPr/>
        <p:txBody>
          <a:bodyPr/>
          <a:lstStyle/>
          <a:p>
            <a:fld id="{3753E7D5-D65F-4DCB-850F-F452CC12FD13}" type="slidenum">
              <a:rPr lang="en-US" smtClean="0"/>
              <a:t>14</a:t>
            </a:fld>
            <a:endParaRPr lang="en-US"/>
          </a:p>
        </p:txBody>
      </p:sp>
    </p:spTree>
    <p:extLst>
      <p:ext uri="{BB962C8B-B14F-4D97-AF65-F5344CB8AC3E}">
        <p14:creationId xmlns:p14="http://schemas.microsoft.com/office/powerpoint/2010/main" val="2741645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DE827-A61F-7063-2F37-84D5683498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765972-2911-B9FB-1B3C-F601F7DBC74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29DCCD5-C721-DC80-E1C1-08E2B1C9A7C6}"/>
              </a:ext>
            </a:extLst>
          </p:cNvPr>
          <p:cNvSpPr>
            <a:spLocks noGrp="1"/>
          </p:cNvSpPr>
          <p:nvPr>
            <p:ph type="body" idx="1"/>
          </p:nvPr>
        </p:nvSpPr>
        <p:spPr/>
        <p:txBody>
          <a:bodyPr/>
          <a:lstStyle/>
          <a:p>
            <a:endParaRPr lang="en-US" b="1"/>
          </a:p>
        </p:txBody>
      </p:sp>
      <p:sp>
        <p:nvSpPr>
          <p:cNvPr id="4" name="Slide Number Placeholder 3">
            <a:extLst>
              <a:ext uri="{FF2B5EF4-FFF2-40B4-BE49-F238E27FC236}">
                <a16:creationId xmlns:a16="http://schemas.microsoft.com/office/drawing/2014/main" id="{C40DC147-F568-99CA-1FAA-169B7258E7DD}"/>
              </a:ext>
            </a:extLst>
          </p:cNvPr>
          <p:cNvSpPr>
            <a:spLocks noGrp="1"/>
          </p:cNvSpPr>
          <p:nvPr>
            <p:ph type="sldNum" sz="quarter" idx="10"/>
          </p:nvPr>
        </p:nvSpPr>
        <p:spPr/>
        <p:txBody>
          <a:bodyPr/>
          <a:lstStyle/>
          <a:p>
            <a:fld id="{3753E7D5-D65F-4DCB-850F-F452CC12FD13}" type="slidenum">
              <a:rPr lang="en-US" smtClean="0"/>
              <a:t>15</a:t>
            </a:fld>
            <a:endParaRPr lang="en-US"/>
          </a:p>
        </p:txBody>
      </p:sp>
    </p:spTree>
    <p:extLst>
      <p:ext uri="{BB962C8B-B14F-4D97-AF65-F5344CB8AC3E}">
        <p14:creationId xmlns:p14="http://schemas.microsoft.com/office/powerpoint/2010/main" val="4039668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E3A19-42EB-3437-38C0-1BFCE0A3A6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08E356-BA39-C876-0F64-5C7F067AA43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8867009-191F-593E-7033-2086DF63BE85}"/>
              </a:ext>
            </a:extLst>
          </p:cNvPr>
          <p:cNvSpPr>
            <a:spLocks noGrp="1"/>
          </p:cNvSpPr>
          <p:nvPr>
            <p:ph type="body" idx="1"/>
          </p:nvPr>
        </p:nvSpPr>
        <p:spPr/>
        <p:txBody>
          <a:bodyPr/>
          <a:lstStyle/>
          <a:p>
            <a:endParaRPr lang="en-US" sz="1200"/>
          </a:p>
        </p:txBody>
      </p:sp>
      <p:sp>
        <p:nvSpPr>
          <p:cNvPr id="4" name="Slide Number Placeholder 3">
            <a:extLst>
              <a:ext uri="{FF2B5EF4-FFF2-40B4-BE49-F238E27FC236}">
                <a16:creationId xmlns:a16="http://schemas.microsoft.com/office/drawing/2014/main" id="{CE7464F2-C419-6C79-0D25-A7AA692649F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3E7D5-D65F-4DCB-850F-F452CC12FD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5512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E3A19-42EB-3437-38C0-1BFCE0A3A6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08E356-BA39-C876-0F64-5C7F067AA43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8867009-191F-593E-7033-2086DF63BE85}"/>
              </a:ext>
            </a:extLst>
          </p:cNvPr>
          <p:cNvSpPr>
            <a:spLocks noGrp="1"/>
          </p:cNvSpPr>
          <p:nvPr>
            <p:ph type="body" idx="1"/>
          </p:nvPr>
        </p:nvSpPr>
        <p:spPr/>
        <p:txBody>
          <a:bodyPr/>
          <a:lstStyle/>
          <a:p>
            <a:endParaRPr lang="en-US" sz="1200"/>
          </a:p>
        </p:txBody>
      </p:sp>
      <p:sp>
        <p:nvSpPr>
          <p:cNvPr id="4" name="Slide Number Placeholder 3">
            <a:extLst>
              <a:ext uri="{FF2B5EF4-FFF2-40B4-BE49-F238E27FC236}">
                <a16:creationId xmlns:a16="http://schemas.microsoft.com/office/drawing/2014/main" id="{CE7464F2-C419-6C79-0D25-A7AA692649F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3E7D5-D65F-4DCB-850F-F452CC12FD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8628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2EB77-F48F-CCFB-FED1-969E90F5D6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FCBF88-EB9A-4DB7-E864-34189DBEF36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1B2CD61-C256-B2E0-3A6F-CAF84541503F}"/>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B725BC3D-CEA5-C861-0010-9E3771F79744}"/>
              </a:ext>
            </a:extLst>
          </p:cNvPr>
          <p:cNvSpPr>
            <a:spLocks noGrp="1"/>
          </p:cNvSpPr>
          <p:nvPr>
            <p:ph type="sldNum" sz="quarter" idx="10"/>
          </p:nvPr>
        </p:nvSpPr>
        <p:spPr/>
        <p:txBody>
          <a:bodyPr/>
          <a:lstStyle/>
          <a:p>
            <a:fld id="{3753E7D5-D65F-4DCB-850F-F452CC12FD13}" type="slidenum">
              <a:rPr lang="en-US" smtClean="0"/>
              <a:t>18</a:t>
            </a:fld>
            <a:endParaRPr lang="en-US"/>
          </a:p>
        </p:txBody>
      </p:sp>
    </p:spTree>
    <p:extLst>
      <p:ext uri="{BB962C8B-B14F-4D97-AF65-F5344CB8AC3E}">
        <p14:creationId xmlns:p14="http://schemas.microsoft.com/office/powerpoint/2010/main" val="1830072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2EB77-F48F-CCFB-FED1-969E90F5D6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FCBF88-EB9A-4DB7-E864-34189DBEF36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1B2CD61-C256-B2E0-3A6F-CAF84541503F}"/>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B725BC3D-CEA5-C861-0010-9E3771F79744}"/>
              </a:ext>
            </a:extLst>
          </p:cNvPr>
          <p:cNvSpPr>
            <a:spLocks noGrp="1"/>
          </p:cNvSpPr>
          <p:nvPr>
            <p:ph type="sldNum" sz="quarter" idx="10"/>
          </p:nvPr>
        </p:nvSpPr>
        <p:spPr/>
        <p:txBody>
          <a:bodyPr/>
          <a:lstStyle/>
          <a:p>
            <a:fld id="{3753E7D5-D65F-4DCB-850F-F452CC12FD13}" type="slidenum">
              <a:rPr lang="en-US" smtClean="0"/>
              <a:t>19</a:t>
            </a:fld>
            <a:endParaRPr lang="en-US"/>
          </a:p>
        </p:txBody>
      </p:sp>
    </p:spTree>
    <p:extLst>
      <p:ext uri="{BB962C8B-B14F-4D97-AF65-F5344CB8AC3E}">
        <p14:creationId xmlns:p14="http://schemas.microsoft.com/office/powerpoint/2010/main" val="240830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DF506-30FB-6AE5-7ECC-18584F382D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F5EFED-BB7F-2F2E-9A97-7BCB1B2D215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8A739A7-6133-7FAF-C0FF-8FBB6BEC9646}"/>
              </a:ext>
            </a:extLst>
          </p:cNvPr>
          <p:cNvSpPr>
            <a:spLocks noGrp="1"/>
          </p:cNvSpPr>
          <p:nvPr>
            <p:ph type="body" idx="1"/>
          </p:nvPr>
        </p:nvSpPr>
        <p:spPr/>
        <p:txBody>
          <a:bodyPr/>
          <a:lstStyle/>
          <a:p>
            <a:endParaRPr lang="en-US" sz="1200"/>
          </a:p>
        </p:txBody>
      </p:sp>
      <p:sp>
        <p:nvSpPr>
          <p:cNvPr id="4" name="Slide Number Placeholder 3">
            <a:extLst>
              <a:ext uri="{FF2B5EF4-FFF2-40B4-BE49-F238E27FC236}">
                <a16:creationId xmlns:a16="http://schemas.microsoft.com/office/drawing/2014/main" id="{178D9035-3BD4-04B2-CF65-8C1542A0336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3E7D5-D65F-4DCB-850F-F452CC12FD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692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5CF3A6E-F01A-C968-3733-261E6A5232E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09024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9327D-AAE7-F832-B283-F2CA55E0BC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240EB0-58D3-7E51-696F-F33D6E91103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DC81A4C-E21F-5B49-D943-1E2C92BCC84A}"/>
              </a:ext>
            </a:extLst>
          </p:cNvPr>
          <p:cNvSpPr>
            <a:spLocks noGrp="1"/>
          </p:cNvSpPr>
          <p:nvPr>
            <p:ph type="body" idx="1"/>
          </p:nvPr>
        </p:nvSpPr>
        <p:spPr/>
        <p:txBody>
          <a:bodyPr/>
          <a:lstStyle/>
          <a:p>
            <a:endParaRPr lang="en-US" sz="1200"/>
          </a:p>
        </p:txBody>
      </p:sp>
      <p:sp>
        <p:nvSpPr>
          <p:cNvPr id="4" name="Slide Number Placeholder 3">
            <a:extLst>
              <a:ext uri="{FF2B5EF4-FFF2-40B4-BE49-F238E27FC236}">
                <a16:creationId xmlns:a16="http://schemas.microsoft.com/office/drawing/2014/main" id="{44B490E7-4DFC-8A21-BF4F-9CF1ABFD4EE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3E7D5-D65F-4DCB-850F-F452CC12FD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6138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9327D-AAE7-F832-B283-F2CA55E0BC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240EB0-58D3-7E51-696F-F33D6E91103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DC81A4C-E21F-5B49-D943-1E2C92BCC84A}"/>
              </a:ext>
            </a:extLst>
          </p:cNvPr>
          <p:cNvSpPr>
            <a:spLocks noGrp="1"/>
          </p:cNvSpPr>
          <p:nvPr>
            <p:ph type="body" idx="1"/>
          </p:nvPr>
        </p:nvSpPr>
        <p:spPr/>
        <p:txBody>
          <a:bodyPr/>
          <a:lstStyle/>
          <a:p>
            <a:endParaRPr lang="en-US" sz="1200"/>
          </a:p>
        </p:txBody>
      </p:sp>
      <p:sp>
        <p:nvSpPr>
          <p:cNvPr id="4" name="Slide Number Placeholder 3">
            <a:extLst>
              <a:ext uri="{FF2B5EF4-FFF2-40B4-BE49-F238E27FC236}">
                <a16:creationId xmlns:a16="http://schemas.microsoft.com/office/drawing/2014/main" id="{44B490E7-4DFC-8A21-BF4F-9CF1ABFD4EE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3E7D5-D65F-4DCB-850F-F452CC12FD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54427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53E7D5-D65F-4DCB-850F-F452CC12FD13}" type="slidenum">
              <a:rPr lang="en-US" smtClean="0"/>
              <a:t>23</a:t>
            </a:fld>
            <a:endParaRPr lang="en-US"/>
          </a:p>
        </p:txBody>
      </p:sp>
    </p:spTree>
    <p:extLst>
      <p:ext uri="{BB962C8B-B14F-4D97-AF65-F5344CB8AC3E}">
        <p14:creationId xmlns:p14="http://schemas.microsoft.com/office/powerpoint/2010/main" val="288628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3753E7D5-D65F-4DCB-850F-F452CC12FD13}" type="slidenum">
              <a:rPr lang="en-US" smtClean="0"/>
              <a:t>24</a:t>
            </a:fld>
            <a:endParaRPr lang="en-US"/>
          </a:p>
        </p:txBody>
      </p:sp>
    </p:spTree>
    <p:extLst>
      <p:ext uri="{BB962C8B-B14F-4D97-AF65-F5344CB8AC3E}">
        <p14:creationId xmlns:p14="http://schemas.microsoft.com/office/powerpoint/2010/main" val="7291848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5B415-3F79-705E-6FE4-9DFA0FCFFE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8637AE-CC51-C862-923B-C0AE364CDEB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CDD1C34-C8A1-34E0-C67C-114A7C467837}"/>
              </a:ext>
            </a:extLst>
          </p:cNvPr>
          <p:cNvSpPr>
            <a:spLocks noGrp="1"/>
          </p:cNvSpPr>
          <p:nvPr>
            <p:ph type="body" idx="1"/>
          </p:nvPr>
        </p:nvSpPr>
        <p:spPr/>
        <p:txBody>
          <a:bodyPr/>
          <a:lstStyle/>
          <a:p>
            <a:endParaRPr lang="en-US" sz="1200"/>
          </a:p>
        </p:txBody>
      </p:sp>
      <p:sp>
        <p:nvSpPr>
          <p:cNvPr id="4" name="Slide Number Placeholder 3">
            <a:extLst>
              <a:ext uri="{FF2B5EF4-FFF2-40B4-BE49-F238E27FC236}">
                <a16:creationId xmlns:a16="http://schemas.microsoft.com/office/drawing/2014/main" id="{6147A720-8D08-30AA-CD72-343582CC996F}"/>
              </a:ext>
            </a:extLst>
          </p:cNvPr>
          <p:cNvSpPr>
            <a:spLocks noGrp="1"/>
          </p:cNvSpPr>
          <p:nvPr>
            <p:ph type="sldNum" sz="quarter" idx="10"/>
          </p:nvPr>
        </p:nvSpPr>
        <p:spPr/>
        <p:txBody>
          <a:bodyPr/>
          <a:lstStyle/>
          <a:p>
            <a:fld id="{3753E7D5-D65F-4DCB-850F-F452CC12FD13}" type="slidenum">
              <a:rPr lang="en-US" smtClean="0"/>
              <a:t>25</a:t>
            </a:fld>
            <a:endParaRPr lang="en-US"/>
          </a:p>
        </p:txBody>
      </p:sp>
    </p:spTree>
    <p:extLst>
      <p:ext uri="{BB962C8B-B14F-4D97-AF65-F5344CB8AC3E}">
        <p14:creationId xmlns:p14="http://schemas.microsoft.com/office/powerpoint/2010/main" val="36058602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5BDE3-5FB5-73C2-7814-DE979E2C79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AB7FFF-6848-3DB8-C210-BAB8EAD0DD6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0C15648-F74F-572E-9C87-7328CB76E5E4}"/>
              </a:ext>
            </a:extLst>
          </p:cNvPr>
          <p:cNvSpPr>
            <a:spLocks noGrp="1"/>
          </p:cNvSpPr>
          <p:nvPr>
            <p:ph type="body" idx="1"/>
          </p:nvPr>
        </p:nvSpPr>
        <p:spPr/>
        <p:txBody>
          <a:bodyPr/>
          <a:lstStyle/>
          <a:p>
            <a:endParaRPr lang="en-US" sz="1200"/>
          </a:p>
        </p:txBody>
      </p:sp>
      <p:sp>
        <p:nvSpPr>
          <p:cNvPr id="4" name="Slide Number Placeholder 3">
            <a:extLst>
              <a:ext uri="{FF2B5EF4-FFF2-40B4-BE49-F238E27FC236}">
                <a16:creationId xmlns:a16="http://schemas.microsoft.com/office/drawing/2014/main" id="{612FB3DD-FC5F-27A8-3262-6E9E08437A28}"/>
              </a:ext>
            </a:extLst>
          </p:cNvPr>
          <p:cNvSpPr>
            <a:spLocks noGrp="1"/>
          </p:cNvSpPr>
          <p:nvPr>
            <p:ph type="sldNum" sz="quarter" idx="10"/>
          </p:nvPr>
        </p:nvSpPr>
        <p:spPr/>
        <p:txBody>
          <a:bodyPr/>
          <a:lstStyle/>
          <a:p>
            <a:fld id="{3753E7D5-D65F-4DCB-850F-F452CC12FD13}" type="slidenum">
              <a:rPr lang="en-US" smtClean="0"/>
              <a:t>26</a:t>
            </a:fld>
            <a:endParaRPr lang="en-US"/>
          </a:p>
        </p:txBody>
      </p:sp>
    </p:spTree>
    <p:extLst>
      <p:ext uri="{BB962C8B-B14F-4D97-AF65-F5344CB8AC3E}">
        <p14:creationId xmlns:p14="http://schemas.microsoft.com/office/powerpoint/2010/main" val="8129410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53E7D5-D65F-4DCB-850F-F452CC12FD13}" type="slidenum">
              <a:rPr lang="en-US" smtClean="0"/>
              <a:t>27</a:t>
            </a:fld>
            <a:endParaRPr lang="en-US"/>
          </a:p>
        </p:txBody>
      </p:sp>
    </p:spTree>
    <p:extLst>
      <p:ext uri="{BB962C8B-B14F-4D97-AF65-F5344CB8AC3E}">
        <p14:creationId xmlns:p14="http://schemas.microsoft.com/office/powerpoint/2010/main" val="20780211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FCFF3-FD52-BBF0-7438-FFBE84E065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433E06-EDBE-F7F7-68BF-2E46A100659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8424B6D-F562-0B0F-41CD-7EFAF9919D8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130994-336B-E05E-18D8-E3AD741C7BF2}"/>
              </a:ext>
            </a:extLst>
          </p:cNvPr>
          <p:cNvSpPr>
            <a:spLocks noGrp="1"/>
          </p:cNvSpPr>
          <p:nvPr>
            <p:ph type="sldNum" sz="quarter" idx="10"/>
          </p:nvPr>
        </p:nvSpPr>
        <p:spPr/>
        <p:txBody>
          <a:bodyPr/>
          <a:lstStyle/>
          <a:p>
            <a:fld id="{3753E7D5-D65F-4DCB-850F-F452CC12FD13}" type="slidenum">
              <a:rPr lang="en-US" smtClean="0"/>
              <a:t>28</a:t>
            </a:fld>
            <a:endParaRPr lang="en-US"/>
          </a:p>
        </p:txBody>
      </p:sp>
    </p:spTree>
    <p:extLst>
      <p:ext uri="{BB962C8B-B14F-4D97-AF65-F5344CB8AC3E}">
        <p14:creationId xmlns:p14="http://schemas.microsoft.com/office/powerpoint/2010/main" val="28132207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53E7D5-D65F-4DCB-850F-F452CC12FD13}" type="slidenum">
              <a:rPr lang="en-US" smtClean="0"/>
              <a:t>29</a:t>
            </a:fld>
            <a:endParaRPr lang="en-US"/>
          </a:p>
        </p:txBody>
      </p:sp>
    </p:spTree>
    <p:extLst>
      <p:ext uri="{BB962C8B-B14F-4D97-AF65-F5344CB8AC3E}">
        <p14:creationId xmlns:p14="http://schemas.microsoft.com/office/powerpoint/2010/main" val="17081933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D872A-A653-4430-53BD-2C99E7E534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4E3A90-1D9B-20A9-78BC-AFF8FDA9435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F6E8070-86A1-26A8-1263-7C8601EBB71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62C41D3-F196-BB3B-C908-0273AD8970AD}"/>
              </a:ext>
            </a:extLst>
          </p:cNvPr>
          <p:cNvSpPr>
            <a:spLocks noGrp="1"/>
          </p:cNvSpPr>
          <p:nvPr>
            <p:ph type="sldNum" sz="quarter" idx="10"/>
          </p:nvPr>
        </p:nvSpPr>
        <p:spPr/>
        <p:txBody>
          <a:bodyPr/>
          <a:lstStyle/>
          <a:p>
            <a:fld id="{3753E7D5-D65F-4DCB-850F-F452CC12FD13}" type="slidenum">
              <a:rPr lang="en-US" smtClean="0"/>
              <a:t>30</a:t>
            </a:fld>
            <a:endParaRPr lang="en-US"/>
          </a:p>
        </p:txBody>
      </p:sp>
    </p:spTree>
    <p:extLst>
      <p:ext uri="{BB962C8B-B14F-4D97-AF65-F5344CB8AC3E}">
        <p14:creationId xmlns:p14="http://schemas.microsoft.com/office/powerpoint/2010/main" val="3613190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3E7D5-D65F-4DCB-850F-F452CC12FD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5903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53E7D5-D65F-4DCB-850F-F452CC12FD13}" type="slidenum">
              <a:rPr lang="en-US" smtClean="0"/>
              <a:t>31</a:t>
            </a:fld>
            <a:endParaRPr lang="en-US"/>
          </a:p>
        </p:txBody>
      </p:sp>
    </p:spTree>
    <p:extLst>
      <p:ext uri="{BB962C8B-B14F-4D97-AF65-F5344CB8AC3E}">
        <p14:creationId xmlns:p14="http://schemas.microsoft.com/office/powerpoint/2010/main" val="3135313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733E2-2F92-AF9D-B573-F18199B3F4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07D1B4-4568-22CF-3253-5382D01B2A1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CDABD86-935C-0021-79C8-4FE607631C89}"/>
              </a:ext>
            </a:extLst>
          </p:cNvPr>
          <p:cNvSpPr>
            <a:spLocks noGrp="1"/>
          </p:cNvSpPr>
          <p:nvPr>
            <p:ph type="body" idx="1"/>
          </p:nvPr>
        </p:nvSpPr>
        <p:spPr/>
        <p:txBody>
          <a:bodyPr/>
          <a:lstStyle/>
          <a:p>
            <a:endParaRPr lang="en-US" sz="1200"/>
          </a:p>
        </p:txBody>
      </p:sp>
      <p:sp>
        <p:nvSpPr>
          <p:cNvPr id="4" name="Slide Number Placeholder 3">
            <a:extLst>
              <a:ext uri="{FF2B5EF4-FFF2-40B4-BE49-F238E27FC236}">
                <a16:creationId xmlns:a16="http://schemas.microsoft.com/office/drawing/2014/main" id="{8C7350B7-1631-13D5-B5B6-514D6099AEE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3E7D5-D65F-4DCB-850F-F452CC12FD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6256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56EB1-19BE-4122-9F8A-F528D8A474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C3BD83-DA69-D16D-6430-2F4D2348361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7827222-181F-7929-F3CB-9707A04CC51C}"/>
              </a:ext>
            </a:extLst>
          </p:cNvPr>
          <p:cNvSpPr>
            <a:spLocks noGrp="1"/>
          </p:cNvSpPr>
          <p:nvPr>
            <p:ph type="body" idx="1"/>
          </p:nvPr>
        </p:nvSpPr>
        <p:spPr/>
        <p:txBody>
          <a:bodyPr/>
          <a:lstStyle/>
          <a:p>
            <a:endParaRPr lang="en-US" sz="1200"/>
          </a:p>
        </p:txBody>
      </p:sp>
      <p:sp>
        <p:nvSpPr>
          <p:cNvPr id="4" name="Slide Number Placeholder 3">
            <a:extLst>
              <a:ext uri="{FF2B5EF4-FFF2-40B4-BE49-F238E27FC236}">
                <a16:creationId xmlns:a16="http://schemas.microsoft.com/office/drawing/2014/main" id="{EDD489D3-4468-E9E9-1652-B94D581BCBC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3E7D5-D65F-4DCB-850F-F452CC12FD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4285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F2CDC-7AB8-AEB0-1D64-C6A558CD8F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1511B2-D284-9326-0926-FE0D6D2BEED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744E8FD-BD05-5B04-FC3F-FE7D883B4E35}"/>
              </a:ext>
            </a:extLst>
          </p:cNvPr>
          <p:cNvSpPr>
            <a:spLocks noGrp="1"/>
          </p:cNvSpPr>
          <p:nvPr>
            <p:ph type="body" idx="1"/>
          </p:nvPr>
        </p:nvSpPr>
        <p:spPr/>
        <p:txBody>
          <a:bodyPr/>
          <a:lstStyle/>
          <a:p>
            <a:endParaRPr lang="en-US" sz="1200"/>
          </a:p>
        </p:txBody>
      </p:sp>
      <p:sp>
        <p:nvSpPr>
          <p:cNvPr id="4" name="Slide Number Placeholder 3">
            <a:extLst>
              <a:ext uri="{FF2B5EF4-FFF2-40B4-BE49-F238E27FC236}">
                <a16:creationId xmlns:a16="http://schemas.microsoft.com/office/drawing/2014/main" id="{1277C50B-3BC6-3BA6-43AF-0832CCE1BF3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3E7D5-D65F-4DCB-850F-F452CC12FD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4466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8039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6416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FE9F3-13A2-5C62-1F61-E45EF02B36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D97680-6420-2059-FF54-0161DA8EA38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919229C-ADCB-43D4-A675-A10D21E662C0}"/>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EA750253-9BF8-B166-9F81-4C008DBD7251}"/>
              </a:ext>
            </a:extLst>
          </p:cNvPr>
          <p:cNvSpPr>
            <a:spLocks noGrp="1"/>
          </p:cNvSpPr>
          <p:nvPr>
            <p:ph type="sldNum" sz="quarter" idx="10"/>
          </p:nvPr>
        </p:nvSpPr>
        <p:spPr/>
        <p:txBody>
          <a:bodyPr/>
          <a:lstStyle/>
          <a:p>
            <a:fld id="{3753E7D5-D65F-4DCB-850F-F452CC12FD13}" type="slidenum">
              <a:rPr lang="en-US" smtClean="0"/>
              <a:t>10</a:t>
            </a:fld>
            <a:endParaRPr lang="en-US"/>
          </a:p>
        </p:txBody>
      </p:sp>
    </p:spTree>
    <p:extLst>
      <p:ext uri="{BB962C8B-B14F-4D97-AF65-F5344CB8AC3E}">
        <p14:creationId xmlns:p14="http://schemas.microsoft.com/office/powerpoint/2010/main" val="3346510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4797084-80F0-4C75-A41B-0B8C82145DA0}"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53EDA8-827D-4D81-9069-CCA896D65110}" type="slidenum">
              <a:rPr lang="en-US" smtClean="0"/>
              <a:t>‹#›</a:t>
            </a:fld>
            <a:endParaRPr lang="en-US"/>
          </a:p>
        </p:txBody>
      </p:sp>
    </p:spTree>
    <p:extLst>
      <p:ext uri="{BB962C8B-B14F-4D97-AF65-F5344CB8AC3E}">
        <p14:creationId xmlns:p14="http://schemas.microsoft.com/office/powerpoint/2010/main" val="3412588803"/>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797084-80F0-4C75-A41B-0B8C82145DA0}"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53EDA8-827D-4D81-9069-CCA896D65110}" type="slidenum">
              <a:rPr lang="en-US" smtClean="0"/>
              <a:t>‹#›</a:t>
            </a:fld>
            <a:endParaRPr lang="en-US"/>
          </a:p>
        </p:txBody>
      </p:sp>
    </p:spTree>
    <p:extLst>
      <p:ext uri="{BB962C8B-B14F-4D97-AF65-F5344CB8AC3E}">
        <p14:creationId xmlns:p14="http://schemas.microsoft.com/office/powerpoint/2010/main" val="2463017114"/>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797084-80F0-4C75-A41B-0B8C82145DA0}"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53EDA8-827D-4D81-9069-CCA896D65110}" type="slidenum">
              <a:rPr lang="en-US" smtClean="0"/>
              <a:t>‹#›</a:t>
            </a:fld>
            <a:endParaRPr lang="en-US"/>
          </a:p>
        </p:txBody>
      </p:sp>
    </p:spTree>
    <p:extLst>
      <p:ext uri="{BB962C8B-B14F-4D97-AF65-F5344CB8AC3E}">
        <p14:creationId xmlns:p14="http://schemas.microsoft.com/office/powerpoint/2010/main" val="2306647634"/>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797084-80F0-4C75-A41B-0B8C82145DA0}"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53EDA8-827D-4D81-9069-CCA896D65110}" type="slidenum">
              <a:rPr lang="en-US" smtClean="0"/>
              <a:t>‹#›</a:t>
            </a:fld>
            <a:endParaRPr lang="en-US"/>
          </a:p>
        </p:txBody>
      </p:sp>
    </p:spTree>
    <p:extLst>
      <p:ext uri="{BB962C8B-B14F-4D97-AF65-F5344CB8AC3E}">
        <p14:creationId xmlns:p14="http://schemas.microsoft.com/office/powerpoint/2010/main" val="2715110907"/>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797084-80F0-4C75-A41B-0B8C82145DA0}"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53EDA8-827D-4D81-9069-CCA896D65110}" type="slidenum">
              <a:rPr lang="en-US" smtClean="0"/>
              <a:t>‹#›</a:t>
            </a:fld>
            <a:endParaRPr lang="en-US"/>
          </a:p>
        </p:txBody>
      </p:sp>
    </p:spTree>
    <p:extLst>
      <p:ext uri="{BB962C8B-B14F-4D97-AF65-F5344CB8AC3E}">
        <p14:creationId xmlns:p14="http://schemas.microsoft.com/office/powerpoint/2010/main" val="833675557"/>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797084-80F0-4C75-A41B-0B8C82145DA0}" type="datetimeFigureOut">
              <a:rPr lang="en-US" smtClean="0"/>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53EDA8-827D-4D81-9069-CCA896D65110}" type="slidenum">
              <a:rPr lang="en-US" smtClean="0"/>
              <a:t>‹#›</a:t>
            </a:fld>
            <a:endParaRPr lang="en-US"/>
          </a:p>
        </p:txBody>
      </p:sp>
    </p:spTree>
    <p:extLst>
      <p:ext uri="{BB962C8B-B14F-4D97-AF65-F5344CB8AC3E}">
        <p14:creationId xmlns:p14="http://schemas.microsoft.com/office/powerpoint/2010/main" val="2261673034"/>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797084-80F0-4C75-A41B-0B8C82145DA0}" type="datetimeFigureOut">
              <a:rPr lang="en-US" smtClean="0"/>
              <a:t>4/18/2024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53EDA8-827D-4D81-9069-CCA896D65110}" type="slidenum">
              <a:rPr lang="en-US" smtClean="0"/>
              <a:t>‹#›</a:t>
            </a:fld>
            <a:endParaRPr lang="en-US"/>
          </a:p>
        </p:txBody>
      </p:sp>
    </p:spTree>
    <p:extLst>
      <p:ext uri="{BB962C8B-B14F-4D97-AF65-F5344CB8AC3E}">
        <p14:creationId xmlns:p14="http://schemas.microsoft.com/office/powerpoint/2010/main" val="1501769091"/>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797084-80F0-4C75-A41B-0B8C82145DA0}" type="datetimeFigureOut">
              <a:rPr lang="en-US" smtClean="0"/>
              <a:t>4/18/2024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53EDA8-827D-4D81-9069-CCA896D65110}" type="slidenum">
              <a:rPr lang="en-US" smtClean="0"/>
              <a:t>‹#›</a:t>
            </a:fld>
            <a:endParaRPr lang="en-US"/>
          </a:p>
        </p:txBody>
      </p:sp>
    </p:spTree>
    <p:extLst>
      <p:ext uri="{BB962C8B-B14F-4D97-AF65-F5344CB8AC3E}">
        <p14:creationId xmlns:p14="http://schemas.microsoft.com/office/powerpoint/2010/main" val="3616524348"/>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797084-80F0-4C75-A41B-0B8C82145DA0}" type="datetimeFigureOut">
              <a:rPr lang="en-US" smtClean="0"/>
              <a:t>4/18/2024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53EDA8-827D-4D81-9069-CCA896D65110}" type="slidenum">
              <a:rPr lang="en-US" smtClean="0"/>
              <a:t>‹#›</a:t>
            </a:fld>
            <a:endParaRPr lang="en-US"/>
          </a:p>
        </p:txBody>
      </p:sp>
    </p:spTree>
    <p:extLst>
      <p:ext uri="{BB962C8B-B14F-4D97-AF65-F5344CB8AC3E}">
        <p14:creationId xmlns:p14="http://schemas.microsoft.com/office/powerpoint/2010/main" val="3927946731"/>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797084-80F0-4C75-A41B-0B8C82145DA0}" type="datetimeFigureOut">
              <a:rPr lang="en-US" smtClean="0"/>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53EDA8-827D-4D81-9069-CCA896D65110}" type="slidenum">
              <a:rPr lang="en-US" smtClean="0"/>
              <a:t>‹#›</a:t>
            </a:fld>
            <a:endParaRPr lang="en-US"/>
          </a:p>
        </p:txBody>
      </p:sp>
    </p:spTree>
    <p:extLst>
      <p:ext uri="{BB962C8B-B14F-4D97-AF65-F5344CB8AC3E}">
        <p14:creationId xmlns:p14="http://schemas.microsoft.com/office/powerpoint/2010/main" val="2984941371"/>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797084-80F0-4C75-A41B-0B8C82145DA0}" type="datetimeFigureOut">
              <a:rPr lang="en-US" smtClean="0"/>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53EDA8-827D-4D81-9069-CCA896D65110}" type="slidenum">
              <a:rPr lang="en-US" smtClean="0"/>
              <a:t>‹#›</a:t>
            </a:fld>
            <a:endParaRPr lang="en-US"/>
          </a:p>
        </p:txBody>
      </p:sp>
    </p:spTree>
    <p:extLst>
      <p:ext uri="{BB962C8B-B14F-4D97-AF65-F5344CB8AC3E}">
        <p14:creationId xmlns:p14="http://schemas.microsoft.com/office/powerpoint/2010/main" val="2742125286"/>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0000"/>
            <a:lum/>
            <a:extLst>
              <a:ext uri="{BEBA8EAE-BF5A-486C-A8C5-ECC9F3942E4B}">
                <a14:imgProps xmlns:a14="http://schemas.microsoft.com/office/drawing/2010/main">
                  <a14:imgLayer r:embed="rId14">
                    <a14:imgEffect>
                      <a14:saturation sat="0"/>
                    </a14:imgEffect>
                  </a14:imgLayer>
                </a14:imgProps>
              </a:ext>
            </a:extLst>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797084-80F0-4C75-A41B-0B8C82145DA0}" type="datetimeFigureOut">
              <a:rPr lang="en-US" smtClean="0"/>
              <a:t>4/18/2024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53EDA8-827D-4D81-9069-CCA896D65110}" type="slidenum">
              <a:rPr lang="en-US" smtClean="0"/>
              <a:t>‹#›</a:t>
            </a:fld>
            <a:endParaRPr lang="en-US"/>
          </a:p>
        </p:txBody>
      </p:sp>
    </p:spTree>
    <p:extLst>
      <p:ext uri="{BB962C8B-B14F-4D97-AF65-F5344CB8AC3E}">
        <p14:creationId xmlns:p14="http://schemas.microsoft.com/office/powerpoint/2010/main" val="141573693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Dennis.todey@ars.usda.gov" TargetMode="External"/><Relationship Id="rId13" Type="http://schemas.openxmlformats.org/officeDocument/2006/relationships/hyperlink" Target="mailto:bmmason2@wisc.edu" TargetMode="External"/><Relationship Id="rId3" Type="http://schemas.openxmlformats.org/officeDocument/2006/relationships/image" Target="../media/image3.png"/><Relationship Id="rId7" Type="http://schemas.openxmlformats.org/officeDocument/2006/relationships/hyperlink" Target="mailto:kristin.foehringer@usda.gov" TargetMode="External"/><Relationship Id="rId12" Type="http://schemas.openxmlformats.org/officeDocument/2006/relationships/hyperlink" Target="mailto:Joshua.bendorf@usda.gov"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hyperlink" Target="mailto:sjvavrus@wisc.edu" TargetMode="External"/><Relationship Id="rId11" Type="http://schemas.openxmlformats.org/officeDocument/2006/relationships/image" Target="../media/image6.png"/><Relationship Id="rId5" Type="http://schemas.openxmlformats.org/officeDocument/2006/relationships/hyperlink" Target="mailto:Natasha.paris@wisc.edu" TargetMode="External"/><Relationship Id="rId10" Type="http://schemas.openxmlformats.org/officeDocument/2006/relationships/image" Target="../media/image5.png"/><Relationship Id="rId4" Type="http://schemas.microsoft.com/office/2007/relationships/hdphoto" Target="../media/hdphoto2.wdp"/><Relationship Id="rId9"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hyperlink" Target="https://wisconet.wisc.edu/"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hyperlink" Target="https://wisconet.wisc.edu/"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hyperlink" Target="https://agindrought.unl.edu/Other.aspx"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hyperlink" Target="http://droughtmonitor.unl.edu/"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hyperlink" Target="http://droughtmonitor.unl.edu/" TargetMode="Externa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hyperlink" Target="http://droughtmonitor.unl.edu/"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hyperlink" Target="https://hprcc.unl.edu/maps.php?map=ACISClimateMaps"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hyperlink" Target="https://hprcc.unl.edu/maps.php?map=ACISClimateMaps"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hyperlink" Target="https://wisconet.wisc.edu/"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hyperlink" Target="https://wisconet.wisc.edu/"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agindrought.unl.edu/Other.aspx"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hyperlink" Target="https://agindrought.unl.edu/Other.aspx"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hyperlink" Target="https://water.weather.gov/precip/"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hyperlink" Target="https://www.weather.gov/"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cpc.ncep.noaa.gov/"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2.gif"/><Relationship Id="rId4" Type="http://schemas.openxmlformats.org/officeDocument/2006/relationships/image" Target="../media/image41.gif"/></Relationships>
</file>

<file path=ppt/slides/_rels/slide25.xml.rels><?xml version="1.0" encoding="UTF-8" standalone="yes"?>
<Relationships xmlns="http://schemas.openxmlformats.org/package/2006/relationships"><Relationship Id="rId3" Type="http://schemas.openxmlformats.org/officeDocument/2006/relationships/hyperlink" Target="http://www.cpc.ncep.noaa.gov/"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4.gif"/><Relationship Id="rId4" Type="http://schemas.openxmlformats.org/officeDocument/2006/relationships/image" Target="../media/image43.gif"/></Relationships>
</file>

<file path=ppt/slides/_rels/slide26.xml.rels><?xml version="1.0" encoding="UTF-8" standalone="yes"?>
<Relationships xmlns="http://schemas.openxmlformats.org/package/2006/relationships"><Relationship Id="rId3" Type="http://schemas.openxmlformats.org/officeDocument/2006/relationships/hyperlink" Target="http://www.cpc.ncep.noaa.gov/"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6.gif"/><Relationship Id="rId4" Type="http://schemas.openxmlformats.org/officeDocument/2006/relationships/image" Target="../media/image45.gi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www.manureadvisorysystem.wi.gov/runoffrisk/index"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s://forms.gle/xyzC9A5ppgAo2NoEA"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hyperlink" Target="mailto:Joshua.Bendorf@usda.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hyperlink" Target="https://cocorahs.org/Content.aspx?page=application"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hyperlink" Target="mailto:Joshua.bendorf@usda.gov" TargetMode="External"/><Relationship Id="rId3" Type="http://schemas.openxmlformats.org/officeDocument/2006/relationships/image" Target="../media/image47.jpeg"/><Relationship Id="rId7" Type="http://schemas.openxmlformats.org/officeDocument/2006/relationships/hyperlink" Target="mailto:Dennis.todey@ars.usda.gov"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hyperlink" Target="mailto:kristin.foehringer@usda.gov" TargetMode="External"/><Relationship Id="rId5" Type="http://schemas.openxmlformats.org/officeDocument/2006/relationships/hyperlink" Target="mailto:sjvavrus@wisc.edu" TargetMode="External"/><Relationship Id="rId4" Type="http://schemas.openxmlformats.org/officeDocument/2006/relationships/hyperlink" Target="mailto:Natasha.paris@wisc.edu" TargetMode="External"/><Relationship Id="rId9" Type="http://schemas.openxmlformats.org/officeDocument/2006/relationships/hyperlink" Target="mailto:bmmason2@wisc.edu"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hprcc.unl.edu/maps.php?map=ACISClimateMaps"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hyperlink" Target="https://hprcc.unl.edu/maps.php?map=ACISClimateMaps"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hyperlink" Target="https://hprcc.unl.edu/maps.php?map=ACISClimateMaps"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hyperlink" Target="https://water.weather.gov/ahps/"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hyperlink" Target="https://weather.msfc.nasa.gov/sport/case_studies/lis_CONUS.html"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8.gif"/></Relationships>
</file>

<file path=ppt/slides/_rels/slide9.xml.rels><?xml version="1.0" encoding="UTF-8" standalone="yes"?>
<Relationships xmlns="http://schemas.openxmlformats.org/package/2006/relationships"><Relationship Id="rId3" Type="http://schemas.openxmlformats.org/officeDocument/2006/relationships/hyperlink" Target="https://www.cpc.ncep.noaa.gov/products/Soilmst_Monitoring/US/Soilmst/Soilmst.shtml"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gif"/><Relationship Id="rId4" Type="http://schemas.openxmlformats.org/officeDocument/2006/relationships/hyperlink" Target="https://www.cpc.ncep.noaa.gov/products/Drought/Monitoring/smp_new.s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31236"/>
            <a:ext cx="12192000" cy="26527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91695" y="473616"/>
            <a:ext cx="2613455" cy="457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a:spLocks noGrp="1"/>
          </p:cNvSpPr>
          <p:nvPr>
            <p:ph type="ctrTitle"/>
          </p:nvPr>
        </p:nvSpPr>
        <p:spPr>
          <a:xfrm>
            <a:off x="1676400" y="2156724"/>
            <a:ext cx="8686800" cy="1927225"/>
          </a:xfrm>
        </p:spPr>
        <p:txBody>
          <a:bodyPr>
            <a:normAutofit/>
          </a:bodyPr>
          <a:lstStyle/>
          <a:p>
            <a:pPr algn="r"/>
            <a:r>
              <a:rPr lang="en-US" sz="4800" dirty="0">
                <a:solidFill>
                  <a:schemeClr val="bg1"/>
                </a:solidFill>
              </a:rPr>
              <a:t>Wisconsin Ag Climate Outlook</a:t>
            </a:r>
            <a:r>
              <a:rPr lang="en-US" sz="4800" i="1" dirty="0">
                <a:solidFill>
                  <a:schemeClr val="bg1"/>
                </a:solidFill>
              </a:rPr>
              <a:t> </a:t>
            </a:r>
            <a:br>
              <a:rPr lang="en-US" sz="3100" i="1" dirty="0">
                <a:solidFill>
                  <a:schemeClr val="bg1"/>
                </a:solidFill>
              </a:rPr>
            </a:br>
            <a:r>
              <a:rPr lang="en-US" sz="2000" i="1" dirty="0">
                <a:solidFill>
                  <a:srgbClr val="FF0000"/>
                </a:solidFill>
              </a:rPr>
              <a:t>Week of April 15, 2024</a:t>
            </a:r>
            <a:endParaRPr lang="en-US" sz="3100" i="1" dirty="0">
              <a:solidFill>
                <a:srgbClr val="FF0000"/>
              </a:solidFill>
            </a:endParaRPr>
          </a:p>
        </p:txBody>
      </p:sp>
      <p:sp>
        <p:nvSpPr>
          <p:cNvPr id="10" name="Subtitle 2"/>
          <p:cNvSpPr txBox="1">
            <a:spLocks/>
          </p:cNvSpPr>
          <p:nvPr/>
        </p:nvSpPr>
        <p:spPr>
          <a:xfrm>
            <a:off x="288195" y="4266396"/>
            <a:ext cx="2552700" cy="914768"/>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defRPr/>
            </a:pPr>
            <a:r>
              <a:rPr lang="en-US" sz="1400" b="1">
                <a:solidFill>
                  <a:schemeClr val="tx1"/>
                </a:solidFill>
                <a:latin typeface="Calibri"/>
              </a:rPr>
              <a:t>Natasha Paris</a:t>
            </a:r>
          </a:p>
          <a:p>
            <a:pPr algn="l">
              <a:defRPr/>
            </a:pPr>
            <a:r>
              <a:rPr lang="en-US" sz="1200">
                <a:solidFill>
                  <a:schemeClr val="tx1"/>
                </a:solidFill>
                <a:latin typeface="Calibri"/>
              </a:rPr>
              <a:t>Crops Educator – Adams, Green Lake, Marquette, Waushara Cos.</a:t>
            </a:r>
          </a:p>
          <a:p>
            <a:pPr algn="l">
              <a:defRPr/>
            </a:pPr>
            <a:r>
              <a:rPr lang="en-US" sz="1200">
                <a:solidFill>
                  <a:schemeClr val="tx1"/>
                </a:solidFill>
                <a:latin typeface="Calibri"/>
                <a:hlinkClick r:id="rId5"/>
              </a:rPr>
              <a:t>natasha.paris@wisc.edu</a:t>
            </a:r>
            <a:r>
              <a:rPr lang="en-US" sz="1200">
                <a:solidFill>
                  <a:schemeClr val="tx1"/>
                </a:solidFill>
                <a:latin typeface="Calibri"/>
              </a:rPr>
              <a:t> </a:t>
            </a:r>
          </a:p>
        </p:txBody>
      </p:sp>
      <p:sp>
        <p:nvSpPr>
          <p:cNvPr id="6" name="Subtitle 2">
            <a:extLst>
              <a:ext uri="{FF2B5EF4-FFF2-40B4-BE49-F238E27FC236}">
                <a16:creationId xmlns:a16="http://schemas.microsoft.com/office/drawing/2014/main" id="{522AD2A9-F6C7-D041-BF6D-74D9C0293868}"/>
              </a:ext>
            </a:extLst>
          </p:cNvPr>
          <p:cNvSpPr txBox="1">
            <a:spLocks/>
          </p:cNvSpPr>
          <p:nvPr/>
        </p:nvSpPr>
        <p:spPr>
          <a:xfrm>
            <a:off x="5943600" y="5638535"/>
            <a:ext cx="2438400" cy="74584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defRPr/>
            </a:pPr>
            <a:r>
              <a:rPr lang="en-US" sz="1400" b="1">
                <a:solidFill>
                  <a:schemeClr val="tx1"/>
                </a:solidFill>
                <a:latin typeface="Calibri"/>
              </a:rPr>
              <a:t>Steve Vavrus</a:t>
            </a:r>
          </a:p>
          <a:p>
            <a:pPr algn="l">
              <a:defRPr/>
            </a:pPr>
            <a:r>
              <a:rPr lang="en-US" sz="1200">
                <a:solidFill>
                  <a:schemeClr val="tx1"/>
                </a:solidFill>
                <a:latin typeface="Calibri"/>
              </a:rPr>
              <a:t>State Climatologist of Wisconsin</a:t>
            </a:r>
          </a:p>
          <a:p>
            <a:pPr algn="l">
              <a:defRPr/>
            </a:pPr>
            <a:r>
              <a:rPr lang="en-US" sz="1200">
                <a:solidFill>
                  <a:schemeClr val="tx1"/>
                </a:solidFill>
                <a:latin typeface="Calibri"/>
                <a:hlinkClick r:id="rId6"/>
              </a:rPr>
              <a:t>sjvavrus@wisc.edu</a:t>
            </a:r>
            <a:r>
              <a:rPr lang="en-US" sz="1200">
                <a:solidFill>
                  <a:schemeClr val="tx1"/>
                </a:solidFill>
                <a:latin typeface="Calibri"/>
              </a:rPr>
              <a:t> </a:t>
            </a:r>
          </a:p>
        </p:txBody>
      </p:sp>
      <p:sp>
        <p:nvSpPr>
          <p:cNvPr id="7" name="Subtitle 2">
            <a:extLst>
              <a:ext uri="{FF2B5EF4-FFF2-40B4-BE49-F238E27FC236}">
                <a16:creationId xmlns:a16="http://schemas.microsoft.com/office/drawing/2014/main" id="{C8A5C82D-39C6-4BDB-B66B-C85258A92073}"/>
              </a:ext>
            </a:extLst>
          </p:cNvPr>
          <p:cNvSpPr txBox="1">
            <a:spLocks/>
          </p:cNvSpPr>
          <p:nvPr/>
        </p:nvSpPr>
        <p:spPr>
          <a:xfrm>
            <a:off x="3867150" y="4266396"/>
            <a:ext cx="2628900" cy="89824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defRPr/>
            </a:pPr>
            <a:r>
              <a:rPr lang="en-US" sz="1400" b="1">
                <a:solidFill>
                  <a:schemeClr val="tx1"/>
                </a:solidFill>
                <a:latin typeface="Calibri"/>
              </a:rPr>
              <a:t>Kristin Foehringer</a:t>
            </a:r>
          </a:p>
          <a:p>
            <a:pPr algn="l">
              <a:defRPr/>
            </a:pPr>
            <a:r>
              <a:rPr lang="en-US" sz="1200">
                <a:solidFill>
                  <a:schemeClr val="tx1"/>
                </a:solidFill>
                <a:latin typeface="Calibri"/>
              </a:rPr>
              <a:t>NRCS State Working Lands Climate Smart Specialist</a:t>
            </a:r>
          </a:p>
          <a:p>
            <a:pPr algn="l">
              <a:defRPr/>
            </a:pPr>
            <a:r>
              <a:rPr lang="en-US" sz="1200">
                <a:solidFill>
                  <a:schemeClr val="tx1"/>
                </a:solidFill>
                <a:latin typeface="Calibri"/>
                <a:hlinkClick r:id="rId7"/>
              </a:rPr>
              <a:t>kristin.foehringer@usda.gov</a:t>
            </a:r>
            <a:r>
              <a:rPr lang="en-US" sz="1200">
                <a:solidFill>
                  <a:schemeClr val="tx1"/>
                </a:solidFill>
                <a:latin typeface="Calibri"/>
              </a:rPr>
              <a:t> </a:t>
            </a:r>
          </a:p>
          <a:p>
            <a:pPr algn="l">
              <a:defRPr/>
            </a:pPr>
            <a:r>
              <a:rPr lang="en-US" sz="1250">
                <a:solidFill>
                  <a:schemeClr val="tx1"/>
                </a:solidFill>
                <a:latin typeface="Calibri"/>
              </a:rPr>
              <a:t> </a:t>
            </a:r>
          </a:p>
        </p:txBody>
      </p:sp>
      <p:sp>
        <p:nvSpPr>
          <p:cNvPr id="2" name="Subtitle 2">
            <a:extLst>
              <a:ext uri="{FF2B5EF4-FFF2-40B4-BE49-F238E27FC236}">
                <a16:creationId xmlns:a16="http://schemas.microsoft.com/office/drawing/2014/main" id="{F82BBB33-37E3-0F98-C73C-75C0332E3336}"/>
              </a:ext>
            </a:extLst>
          </p:cNvPr>
          <p:cNvSpPr txBox="1">
            <a:spLocks/>
          </p:cNvSpPr>
          <p:nvPr/>
        </p:nvSpPr>
        <p:spPr>
          <a:xfrm>
            <a:off x="7885953" y="4266396"/>
            <a:ext cx="2286747" cy="74584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defRPr/>
            </a:pPr>
            <a:r>
              <a:rPr lang="en-US" sz="1400" b="1">
                <a:solidFill>
                  <a:schemeClr val="tx1"/>
                </a:solidFill>
                <a:latin typeface="Calibri"/>
              </a:rPr>
              <a:t>Dennis Todey</a:t>
            </a:r>
          </a:p>
          <a:p>
            <a:pPr algn="l">
              <a:defRPr/>
            </a:pPr>
            <a:r>
              <a:rPr lang="en-US" sz="1200">
                <a:solidFill>
                  <a:schemeClr val="tx1"/>
                </a:solidFill>
                <a:latin typeface="Calibri"/>
              </a:rPr>
              <a:t>Director, Midwest Climate Hub </a:t>
            </a:r>
          </a:p>
          <a:p>
            <a:pPr algn="l">
              <a:defRPr/>
            </a:pPr>
            <a:r>
              <a:rPr lang="en-US" sz="1200">
                <a:solidFill>
                  <a:schemeClr val="tx1"/>
                </a:solidFill>
                <a:latin typeface="Calibri"/>
                <a:hlinkClick r:id="rId8"/>
              </a:rPr>
              <a:t>dennis.todey@usda.gov</a:t>
            </a:r>
            <a:endParaRPr lang="en-US" sz="1200">
              <a:solidFill>
                <a:schemeClr val="tx1"/>
              </a:solidFill>
              <a:latin typeface="Calibri"/>
            </a:endParaRPr>
          </a:p>
          <a:p>
            <a:pPr algn="l">
              <a:defRPr/>
            </a:pPr>
            <a:r>
              <a:rPr lang="en-US" sz="1250">
                <a:solidFill>
                  <a:schemeClr val="tx1"/>
                </a:solidFill>
                <a:latin typeface="Calibri"/>
              </a:rPr>
              <a:t> </a:t>
            </a:r>
          </a:p>
        </p:txBody>
      </p:sp>
      <p:pic>
        <p:nvPicPr>
          <p:cNvPr id="4" name="Picture 3" descr="A blue and green logo&#10;&#10;Description automatically generated">
            <a:extLst>
              <a:ext uri="{FF2B5EF4-FFF2-40B4-BE49-F238E27FC236}">
                <a16:creationId xmlns:a16="http://schemas.microsoft.com/office/drawing/2014/main" id="{0C092952-1684-1D28-D15F-D6059DE9188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81400" y="382176"/>
            <a:ext cx="1600200" cy="640080"/>
          </a:xfrm>
          <a:prstGeom prst="rect">
            <a:avLst/>
          </a:prstGeom>
        </p:spPr>
      </p:pic>
      <p:pic>
        <p:nvPicPr>
          <p:cNvPr id="8" name="Picture 7" descr="A close up of a logo&#10;&#10;Description automatically generated">
            <a:extLst>
              <a:ext uri="{FF2B5EF4-FFF2-40B4-BE49-F238E27FC236}">
                <a16:creationId xmlns:a16="http://schemas.microsoft.com/office/drawing/2014/main" id="{55E83679-ACF8-6B50-1850-2FEEE2B56C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53600" y="382176"/>
            <a:ext cx="2091690" cy="640080"/>
          </a:xfrm>
          <a:prstGeom prst="rect">
            <a:avLst/>
          </a:prstGeom>
        </p:spPr>
      </p:pic>
      <p:pic>
        <p:nvPicPr>
          <p:cNvPr id="12" name="Picture 11" descr="A close-up of a logo&#10;&#10;Description automatically generated">
            <a:extLst>
              <a:ext uri="{FF2B5EF4-FFF2-40B4-BE49-F238E27FC236}">
                <a16:creationId xmlns:a16="http://schemas.microsoft.com/office/drawing/2014/main" id="{99917B66-9587-E5DB-D7B2-59947E89A9F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90967" y="473616"/>
            <a:ext cx="3334215" cy="457200"/>
          </a:xfrm>
          <a:prstGeom prst="rect">
            <a:avLst/>
          </a:prstGeom>
        </p:spPr>
      </p:pic>
      <p:sp>
        <p:nvSpPr>
          <p:cNvPr id="13" name="Subtitle 2">
            <a:extLst>
              <a:ext uri="{FF2B5EF4-FFF2-40B4-BE49-F238E27FC236}">
                <a16:creationId xmlns:a16="http://schemas.microsoft.com/office/drawing/2014/main" id="{CFC318C2-C71C-E429-6AFC-0FBC10E4A942}"/>
              </a:ext>
            </a:extLst>
          </p:cNvPr>
          <p:cNvSpPr txBox="1">
            <a:spLocks/>
          </p:cNvSpPr>
          <p:nvPr/>
        </p:nvSpPr>
        <p:spPr>
          <a:xfrm>
            <a:off x="1905000" y="5642782"/>
            <a:ext cx="2876550" cy="89824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defRPr/>
            </a:pPr>
            <a:r>
              <a:rPr lang="en-US" sz="1400" b="1">
                <a:solidFill>
                  <a:schemeClr val="tx1"/>
                </a:solidFill>
                <a:latin typeface="Calibri"/>
              </a:rPr>
              <a:t>Josh Bendorf</a:t>
            </a:r>
          </a:p>
          <a:p>
            <a:pPr algn="l">
              <a:defRPr/>
            </a:pPr>
            <a:r>
              <a:rPr lang="en-US" sz="1200">
                <a:solidFill>
                  <a:schemeClr val="tx1"/>
                </a:solidFill>
                <a:latin typeface="Calibri"/>
              </a:rPr>
              <a:t>Ag Climatologist Fellow, Midwest Climate Hub </a:t>
            </a:r>
          </a:p>
          <a:p>
            <a:pPr algn="l">
              <a:defRPr/>
            </a:pPr>
            <a:r>
              <a:rPr lang="en-US" sz="1200">
                <a:solidFill>
                  <a:schemeClr val="tx1"/>
                </a:solidFill>
                <a:latin typeface="Calibri"/>
                <a:hlinkClick r:id="rId12"/>
              </a:rPr>
              <a:t>joshua.bendorf@usda.gov</a:t>
            </a:r>
            <a:r>
              <a:rPr lang="en-US" sz="1200">
                <a:solidFill>
                  <a:schemeClr val="tx1"/>
                </a:solidFill>
                <a:latin typeface="Calibri"/>
              </a:rPr>
              <a:t> </a:t>
            </a:r>
          </a:p>
          <a:p>
            <a:pPr algn="l">
              <a:defRPr/>
            </a:pPr>
            <a:r>
              <a:rPr lang="en-US" sz="1250">
                <a:solidFill>
                  <a:schemeClr val="tx1"/>
                </a:solidFill>
                <a:latin typeface="Calibri"/>
              </a:rPr>
              <a:t> </a:t>
            </a:r>
          </a:p>
        </p:txBody>
      </p:sp>
      <p:sp>
        <p:nvSpPr>
          <p:cNvPr id="3" name="Subtitle 2">
            <a:extLst>
              <a:ext uri="{FF2B5EF4-FFF2-40B4-BE49-F238E27FC236}">
                <a16:creationId xmlns:a16="http://schemas.microsoft.com/office/drawing/2014/main" id="{31D91C2C-BAE8-0CA7-C8F8-3E77BC481D66}"/>
              </a:ext>
            </a:extLst>
          </p:cNvPr>
          <p:cNvSpPr txBox="1">
            <a:spLocks/>
          </p:cNvSpPr>
          <p:nvPr/>
        </p:nvSpPr>
        <p:spPr>
          <a:xfrm>
            <a:off x="9544050" y="5596471"/>
            <a:ext cx="2438400" cy="99086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defRPr/>
            </a:pPr>
            <a:r>
              <a:rPr lang="en-US" sz="1400" b="1">
                <a:solidFill>
                  <a:schemeClr val="tx1"/>
                </a:solidFill>
                <a:latin typeface="Calibri"/>
              </a:rPr>
              <a:t>Bridgette Mason</a:t>
            </a:r>
          </a:p>
          <a:p>
            <a:pPr algn="l">
              <a:defRPr/>
            </a:pPr>
            <a:r>
              <a:rPr lang="en-US" sz="1200">
                <a:solidFill>
                  <a:schemeClr val="tx1"/>
                </a:solidFill>
                <a:latin typeface="Calibri"/>
              </a:rPr>
              <a:t>Assistant State Climatologist of Wisconsin</a:t>
            </a:r>
          </a:p>
          <a:p>
            <a:pPr algn="l">
              <a:defRPr/>
            </a:pPr>
            <a:r>
              <a:rPr lang="en-US" sz="1200">
                <a:solidFill>
                  <a:schemeClr val="tx1"/>
                </a:solidFill>
                <a:latin typeface="Calibri"/>
                <a:hlinkClick r:id="rId13"/>
              </a:rPr>
              <a:t>bmmason2@wisc.edu</a:t>
            </a:r>
            <a:r>
              <a:rPr lang="en-US" sz="1200">
                <a:solidFill>
                  <a:schemeClr val="tx1"/>
                </a:solidFill>
                <a:latin typeface="Calibri"/>
              </a:rPr>
              <a:t> </a:t>
            </a:r>
          </a:p>
        </p:txBody>
      </p:sp>
    </p:spTree>
    <p:extLst>
      <p:ext uri="{BB962C8B-B14F-4D97-AF65-F5344CB8AC3E}">
        <p14:creationId xmlns:p14="http://schemas.microsoft.com/office/powerpoint/2010/main" val="622966193"/>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418AF-81F3-B2E7-97B2-EC8F2979B97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FB223A5-59BD-36B7-DCD3-C6CD1A655842}"/>
              </a:ext>
            </a:extLst>
          </p:cNvPr>
          <p:cNvSpPr/>
          <p:nvPr/>
        </p:nvSpPr>
        <p:spPr>
          <a:xfrm>
            <a:off x="9397922" y="6324600"/>
            <a:ext cx="2579758" cy="307777"/>
          </a:xfrm>
          <a:prstGeom prst="rect">
            <a:avLst/>
          </a:prstGeom>
          <a:solidFill>
            <a:schemeClr val="accent3">
              <a:lumMod val="40000"/>
              <a:lumOff val="60000"/>
            </a:schemeClr>
          </a:solidFill>
          <a:ln>
            <a:solidFill>
              <a:schemeClr val="accent3">
                <a:lumMod val="50000"/>
              </a:schemeClr>
            </a:solidFill>
          </a:ln>
        </p:spPr>
        <p:txBody>
          <a:bodyPr wrap="square">
            <a:spAutoFit/>
          </a:bodyPr>
          <a:lstStyle/>
          <a:p>
            <a:pPr algn="ctr"/>
            <a:r>
              <a:rPr lang="en-US" sz="1400">
                <a:hlinkClick r:id="rId3"/>
              </a:rPr>
              <a:t>https://wisconet.wisc.edu/</a:t>
            </a:r>
            <a:r>
              <a:rPr lang="en-US" sz="1400"/>
              <a:t> </a:t>
            </a:r>
          </a:p>
        </p:txBody>
      </p:sp>
      <p:sp>
        <p:nvSpPr>
          <p:cNvPr id="8" name="Title 1">
            <a:extLst>
              <a:ext uri="{FF2B5EF4-FFF2-40B4-BE49-F238E27FC236}">
                <a16:creationId xmlns:a16="http://schemas.microsoft.com/office/drawing/2014/main" id="{2658C49C-105C-6FC6-753A-67E225C10D22}"/>
              </a:ext>
            </a:extLst>
          </p:cNvPr>
          <p:cNvSpPr txBox="1">
            <a:spLocks/>
          </p:cNvSpPr>
          <p:nvPr/>
        </p:nvSpPr>
        <p:spPr>
          <a:xfrm>
            <a:off x="76200" y="76201"/>
            <a:ext cx="12039600" cy="860425"/>
          </a:xfrm>
          <a:prstGeom prst="rect">
            <a:avLst/>
          </a:prstGeom>
          <a:solidFill>
            <a:srgbClr val="0066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a:solidFill>
                  <a:schemeClr val="bg1"/>
                </a:solidFill>
                <a:latin typeface="Calibri" panose="020F0502020204030204" pitchFamily="34" charset="0"/>
                <a:cs typeface="Calibri" panose="020F0502020204030204" pitchFamily="34" charset="0"/>
              </a:rPr>
              <a:t>Soil Moisture - Wisconet</a:t>
            </a:r>
          </a:p>
        </p:txBody>
      </p:sp>
      <p:pic>
        <p:nvPicPr>
          <p:cNvPr id="5" name="Picture 4" descr="A map of the state of wisconsin&#10;&#10;Description automatically generated">
            <a:extLst>
              <a:ext uri="{FF2B5EF4-FFF2-40B4-BE49-F238E27FC236}">
                <a16:creationId xmlns:a16="http://schemas.microsoft.com/office/drawing/2014/main" id="{8972D723-A029-75E5-8F46-04F022E1E08F}"/>
              </a:ext>
            </a:extLst>
          </p:cNvPr>
          <p:cNvPicPr>
            <a:picLocks noChangeAspect="1"/>
          </p:cNvPicPr>
          <p:nvPr/>
        </p:nvPicPr>
        <p:blipFill rotWithShape="1">
          <a:blip r:embed="rId4">
            <a:extLst>
              <a:ext uri="{28A0092B-C50C-407E-A947-70E740481C1C}">
                <a14:useLocalDpi xmlns:a14="http://schemas.microsoft.com/office/drawing/2010/main" val="0"/>
              </a:ext>
            </a:extLst>
          </a:blip>
          <a:srcRect l="15524" t="7830" r="12361" b="10046"/>
          <a:stretch/>
        </p:blipFill>
        <p:spPr>
          <a:xfrm>
            <a:off x="3043711" y="1071004"/>
            <a:ext cx="6104577" cy="5561373"/>
          </a:xfrm>
          <a:prstGeom prst="rect">
            <a:avLst/>
          </a:prstGeom>
        </p:spPr>
      </p:pic>
      <p:sp>
        <p:nvSpPr>
          <p:cNvPr id="2" name="TextBox 1">
            <a:extLst>
              <a:ext uri="{FF2B5EF4-FFF2-40B4-BE49-F238E27FC236}">
                <a16:creationId xmlns:a16="http://schemas.microsoft.com/office/drawing/2014/main" id="{83E3C05E-74C3-788C-4D97-D8391A61A874}"/>
              </a:ext>
            </a:extLst>
          </p:cNvPr>
          <p:cNvSpPr txBox="1"/>
          <p:nvPr/>
        </p:nvSpPr>
        <p:spPr>
          <a:xfrm>
            <a:off x="9094703" y="1165423"/>
            <a:ext cx="3186197" cy="52322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400" dirty="0">
                <a:latin typeface="Calibri"/>
              </a:rPr>
              <a:t>4” soil moisture over the last 7 days (4/9-4/15) ranged from </a:t>
            </a:r>
            <a:r>
              <a:rPr lang="en-US" sz="1400" b="1" dirty="0">
                <a:latin typeface="Calibri"/>
              </a:rPr>
              <a:t>5-45%</a:t>
            </a:r>
            <a:endParaRPr lang="en-US" sz="1400" dirty="0">
              <a:latin typeface="Calibri"/>
            </a:endParaRPr>
          </a:p>
        </p:txBody>
      </p:sp>
    </p:spTree>
    <p:extLst>
      <p:ext uri="{BB962C8B-B14F-4D97-AF65-F5344CB8AC3E}">
        <p14:creationId xmlns:p14="http://schemas.microsoft.com/office/powerpoint/2010/main" val="2580726509"/>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418AF-81F3-B2E7-97B2-EC8F2979B97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FB223A5-59BD-36B7-DCD3-C6CD1A655842}"/>
              </a:ext>
            </a:extLst>
          </p:cNvPr>
          <p:cNvSpPr/>
          <p:nvPr/>
        </p:nvSpPr>
        <p:spPr>
          <a:xfrm>
            <a:off x="8860138" y="6450278"/>
            <a:ext cx="2579758" cy="307777"/>
          </a:xfrm>
          <a:prstGeom prst="rect">
            <a:avLst/>
          </a:prstGeom>
          <a:solidFill>
            <a:schemeClr val="accent3">
              <a:lumMod val="40000"/>
              <a:lumOff val="60000"/>
            </a:schemeClr>
          </a:solidFill>
          <a:ln>
            <a:solidFill>
              <a:schemeClr val="accent3">
                <a:lumMod val="50000"/>
              </a:schemeClr>
            </a:solidFill>
          </a:ln>
        </p:spPr>
        <p:txBody>
          <a:bodyPr wrap="square">
            <a:spAutoFit/>
          </a:bodyPr>
          <a:lstStyle/>
          <a:p>
            <a:pPr algn="ctr"/>
            <a:r>
              <a:rPr lang="en-US" sz="1400">
                <a:hlinkClick r:id="rId3"/>
              </a:rPr>
              <a:t>https://wisconet.wisc.edu/</a:t>
            </a:r>
            <a:r>
              <a:rPr lang="en-US" sz="1400"/>
              <a:t> </a:t>
            </a:r>
          </a:p>
        </p:txBody>
      </p:sp>
      <p:sp>
        <p:nvSpPr>
          <p:cNvPr id="8" name="Title 1">
            <a:extLst>
              <a:ext uri="{FF2B5EF4-FFF2-40B4-BE49-F238E27FC236}">
                <a16:creationId xmlns:a16="http://schemas.microsoft.com/office/drawing/2014/main" id="{2658C49C-105C-6FC6-753A-67E225C10D22}"/>
              </a:ext>
            </a:extLst>
          </p:cNvPr>
          <p:cNvSpPr txBox="1">
            <a:spLocks/>
          </p:cNvSpPr>
          <p:nvPr/>
        </p:nvSpPr>
        <p:spPr>
          <a:xfrm>
            <a:off x="76200" y="76201"/>
            <a:ext cx="12039600" cy="860425"/>
          </a:xfrm>
          <a:prstGeom prst="rect">
            <a:avLst/>
          </a:prstGeom>
          <a:solidFill>
            <a:srgbClr val="0066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a:solidFill>
                  <a:schemeClr val="bg1"/>
                </a:solidFill>
                <a:latin typeface="Calibri" panose="020F0502020204030204" pitchFamily="34" charset="0"/>
                <a:cs typeface="Calibri" panose="020F0502020204030204" pitchFamily="34" charset="0"/>
              </a:rPr>
              <a:t>Soil Moisture - Wisconet</a:t>
            </a:r>
          </a:p>
        </p:txBody>
      </p:sp>
      <p:sp>
        <p:nvSpPr>
          <p:cNvPr id="4" name="TextBox 3">
            <a:extLst>
              <a:ext uri="{FF2B5EF4-FFF2-40B4-BE49-F238E27FC236}">
                <a16:creationId xmlns:a16="http://schemas.microsoft.com/office/drawing/2014/main" id="{E05473B9-DE2E-8702-6BC8-C3705DC77155}"/>
              </a:ext>
            </a:extLst>
          </p:cNvPr>
          <p:cNvSpPr txBox="1"/>
          <p:nvPr/>
        </p:nvSpPr>
        <p:spPr>
          <a:xfrm>
            <a:off x="752104" y="6304084"/>
            <a:ext cx="5029200" cy="600164"/>
          </a:xfrm>
          <a:prstGeom prst="rect">
            <a:avLst/>
          </a:prstGeom>
          <a:noFill/>
        </p:spPr>
        <p:txBody>
          <a:bodyPr wrap="square" rtlCol="0">
            <a:spAutoFit/>
          </a:bodyPr>
          <a:lstStyle/>
          <a:p>
            <a:pPr>
              <a:spcAft>
                <a:spcPts val="600"/>
              </a:spcAft>
            </a:pPr>
            <a:r>
              <a:rPr lang="en-US" sz="1400" b="1" dirty="0"/>
              <a:t>Current</a:t>
            </a:r>
            <a:r>
              <a:rPr lang="en-US" sz="1400" dirty="0"/>
              <a:t>: 	7-day average ending on 4/15</a:t>
            </a:r>
          </a:p>
          <a:p>
            <a:pPr>
              <a:spcAft>
                <a:spcPts val="600"/>
              </a:spcAft>
            </a:pPr>
            <a:r>
              <a:rPr lang="en-US" sz="1400" b="1" dirty="0"/>
              <a:t>Last Week: 	</a:t>
            </a:r>
            <a:r>
              <a:rPr lang="en-US" sz="1400" dirty="0"/>
              <a:t>7-day average ending on 4/8</a:t>
            </a:r>
          </a:p>
        </p:txBody>
      </p:sp>
      <p:grpSp>
        <p:nvGrpSpPr>
          <p:cNvPr id="11" name="Group 10">
            <a:extLst>
              <a:ext uri="{FF2B5EF4-FFF2-40B4-BE49-F238E27FC236}">
                <a16:creationId xmlns:a16="http://schemas.microsoft.com/office/drawing/2014/main" id="{34B3377F-C642-7818-1E8F-D9EED3C3062B}"/>
              </a:ext>
            </a:extLst>
          </p:cNvPr>
          <p:cNvGrpSpPr/>
          <p:nvPr/>
        </p:nvGrpSpPr>
        <p:grpSpPr>
          <a:xfrm>
            <a:off x="752104" y="936626"/>
            <a:ext cx="10687792" cy="5387974"/>
            <a:chOff x="0" y="1318161"/>
            <a:chExt cx="8716488" cy="4317433"/>
          </a:xfrm>
        </p:grpSpPr>
        <p:pic>
          <p:nvPicPr>
            <p:cNvPr id="9" name="Picture 8" descr="A graph of blue bars&#10;&#10;Description automatically generated">
              <a:extLst>
                <a:ext uri="{FF2B5EF4-FFF2-40B4-BE49-F238E27FC236}">
                  <a16:creationId xmlns:a16="http://schemas.microsoft.com/office/drawing/2014/main" id="{13120C8A-E09F-5834-027A-8228A88E7821}"/>
                </a:ext>
              </a:extLst>
            </p:cNvPr>
            <p:cNvPicPr>
              <a:picLocks noChangeAspect="1"/>
            </p:cNvPicPr>
            <p:nvPr/>
          </p:nvPicPr>
          <p:blipFill rotWithShape="1">
            <a:blip r:embed="rId4">
              <a:extLst>
                <a:ext uri="{28A0092B-C50C-407E-A947-70E740481C1C}">
                  <a14:useLocalDpi xmlns:a14="http://schemas.microsoft.com/office/drawing/2010/main" val="0"/>
                </a:ext>
              </a:extLst>
            </a:blip>
            <a:srcRect t="5246" r="10814"/>
            <a:stretch/>
          </p:blipFill>
          <p:spPr>
            <a:xfrm>
              <a:off x="0" y="1318161"/>
              <a:ext cx="8716488" cy="4317433"/>
            </a:xfrm>
            <a:prstGeom prst="rect">
              <a:avLst/>
            </a:prstGeom>
          </p:spPr>
        </p:pic>
        <p:pic>
          <p:nvPicPr>
            <p:cNvPr id="10" name="Picture 9" descr="A graph of blue bars&#10;&#10;Description automatically generated">
              <a:extLst>
                <a:ext uri="{FF2B5EF4-FFF2-40B4-BE49-F238E27FC236}">
                  <a16:creationId xmlns:a16="http://schemas.microsoft.com/office/drawing/2014/main" id="{552969B5-DBD5-DC2C-29B3-14314FA97B31}"/>
                </a:ext>
              </a:extLst>
            </p:cNvPr>
            <p:cNvPicPr>
              <a:picLocks noChangeAspect="1"/>
            </p:cNvPicPr>
            <p:nvPr/>
          </p:nvPicPr>
          <p:blipFill rotWithShape="1">
            <a:blip r:embed="rId4">
              <a:extLst>
                <a:ext uri="{28A0092B-C50C-407E-A947-70E740481C1C}">
                  <a14:useLocalDpi xmlns:a14="http://schemas.microsoft.com/office/drawing/2010/main" val="0"/>
                </a:ext>
              </a:extLst>
            </a:blip>
            <a:srcRect l="89085" t="21188" b="71515"/>
            <a:stretch/>
          </p:blipFill>
          <p:spPr>
            <a:xfrm>
              <a:off x="5181600" y="5303085"/>
              <a:ext cx="1066800" cy="332509"/>
            </a:xfrm>
            <a:prstGeom prst="rect">
              <a:avLst/>
            </a:prstGeom>
          </p:spPr>
        </p:pic>
      </p:grpSp>
    </p:spTree>
    <p:extLst>
      <p:ext uri="{BB962C8B-B14F-4D97-AF65-F5344CB8AC3E}">
        <p14:creationId xmlns:p14="http://schemas.microsoft.com/office/powerpoint/2010/main" val="3588957484"/>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8D614-0755-C639-601B-620EDAD86D2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ABFD36C-6669-5922-B185-8C95377B3F4D}"/>
              </a:ext>
            </a:extLst>
          </p:cNvPr>
          <p:cNvSpPr/>
          <p:nvPr/>
        </p:nvSpPr>
        <p:spPr>
          <a:xfrm>
            <a:off x="4495800" y="6407923"/>
            <a:ext cx="3200400" cy="307777"/>
          </a:xfrm>
          <a:prstGeom prst="rect">
            <a:avLst/>
          </a:prstGeom>
          <a:solidFill>
            <a:schemeClr val="accent3">
              <a:lumMod val="40000"/>
              <a:lumOff val="60000"/>
            </a:schemeClr>
          </a:solidFill>
          <a:ln w="9525">
            <a:solidFill>
              <a:schemeClr val="accent3">
                <a:lumMod val="50000"/>
              </a:schemeClr>
            </a:solidFill>
          </a:ln>
        </p:spPr>
        <p:txBody>
          <a:bodyPr wrap="square">
            <a:spAutoFit/>
          </a:bodyPr>
          <a:lstStyle/>
          <a:p>
            <a:pPr algn="ctr">
              <a:defRPr/>
            </a:pPr>
            <a:r>
              <a:rPr lang="en-US" sz="1400" dirty="0">
                <a:solidFill>
                  <a:prstClr val="black"/>
                </a:solidFill>
                <a:latin typeface="Calibri"/>
                <a:hlinkClick r:id="rId3"/>
              </a:rPr>
              <a:t>https://agindrought.unl.edu/Other.aspx</a:t>
            </a:r>
            <a:r>
              <a:rPr lang="en-US" sz="1400" dirty="0">
                <a:solidFill>
                  <a:prstClr val="black"/>
                </a:solidFill>
                <a:latin typeface="Calibri"/>
              </a:rPr>
              <a:t> </a:t>
            </a:r>
          </a:p>
        </p:txBody>
      </p:sp>
      <p:sp>
        <p:nvSpPr>
          <p:cNvPr id="8" name="Title 1">
            <a:extLst>
              <a:ext uri="{FF2B5EF4-FFF2-40B4-BE49-F238E27FC236}">
                <a16:creationId xmlns:a16="http://schemas.microsoft.com/office/drawing/2014/main" id="{39B3D913-7713-BCDD-B2BE-B95ABB9BAD15}"/>
              </a:ext>
            </a:extLst>
          </p:cNvPr>
          <p:cNvSpPr txBox="1">
            <a:spLocks/>
          </p:cNvSpPr>
          <p:nvPr/>
        </p:nvSpPr>
        <p:spPr>
          <a:xfrm>
            <a:off x="76200" y="76201"/>
            <a:ext cx="12039600" cy="860425"/>
          </a:xfrm>
          <a:prstGeom prst="rect">
            <a:avLst/>
          </a:prstGeom>
          <a:solidFill>
            <a:srgbClr val="0066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a:solidFill>
                  <a:schemeClr val="bg1"/>
                </a:solidFill>
                <a:latin typeface="Calibri" panose="020F0502020204030204" pitchFamily="34" charset="0"/>
                <a:cs typeface="Calibri" panose="020F0502020204030204" pitchFamily="34" charset="0"/>
              </a:rPr>
              <a:t>NASS Subsoil Moisture</a:t>
            </a:r>
          </a:p>
        </p:txBody>
      </p:sp>
      <p:pic>
        <p:nvPicPr>
          <p:cNvPr id="5124" name="Picture 4">
            <a:extLst>
              <a:ext uri="{FF2B5EF4-FFF2-40B4-BE49-F238E27FC236}">
                <a16:creationId xmlns:a16="http://schemas.microsoft.com/office/drawing/2014/main" id="{94CBFF11-BBF5-BF91-F70E-43FC8C2540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1" y="1526308"/>
            <a:ext cx="5944037" cy="459278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F6EE7DBE-0ACE-2777-BA42-E88C0F3584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9" y="1526646"/>
            <a:ext cx="5943600" cy="4592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677716"/>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423667" y="6400800"/>
            <a:ext cx="2539733" cy="307777"/>
          </a:xfrm>
          <a:prstGeom prst="rect">
            <a:avLst/>
          </a:prstGeom>
          <a:solidFill>
            <a:schemeClr val="accent3">
              <a:lumMod val="40000"/>
              <a:lumOff val="60000"/>
            </a:schemeClr>
          </a:solidFill>
          <a:ln>
            <a:solidFill>
              <a:schemeClr val="accent3">
                <a:lumMod val="50000"/>
              </a:schemeClr>
            </a:solidFill>
          </a:ln>
        </p:spPr>
        <p:txBody>
          <a:bodyPr wrap="none">
            <a:spAutoFit/>
          </a:bodyPr>
          <a:lstStyle/>
          <a:p>
            <a:pPr algn="ctr"/>
            <a:r>
              <a:rPr lang="en-US" sz="1400" dirty="0">
                <a:hlinkClick r:id="rId3"/>
              </a:rPr>
              <a:t>http://droughtmonitor.unl.edu/</a:t>
            </a:r>
            <a:r>
              <a:rPr lang="en-US" sz="1400" dirty="0"/>
              <a:t> </a:t>
            </a:r>
          </a:p>
        </p:txBody>
      </p:sp>
      <p:sp>
        <p:nvSpPr>
          <p:cNvPr id="7" name="TextBox 6"/>
          <p:cNvSpPr txBox="1"/>
          <p:nvPr/>
        </p:nvSpPr>
        <p:spPr>
          <a:xfrm>
            <a:off x="7924800" y="1524000"/>
            <a:ext cx="3487689" cy="4770537"/>
          </a:xfrm>
          <a:prstGeom prst="rect">
            <a:avLst/>
          </a:prstGeom>
          <a:noFill/>
        </p:spPr>
        <p:txBody>
          <a:bodyPr wrap="square" rtlCol="0">
            <a:spAutoFit/>
          </a:bodyPr>
          <a:lstStyle/>
          <a:p>
            <a:pPr marL="174625" indent="-174625">
              <a:spcAft>
                <a:spcPts val="600"/>
              </a:spcAft>
              <a:buFont typeface="Arial" panose="020B0604020202020204" pitchFamily="34" charset="0"/>
              <a:buChar char="•"/>
            </a:pPr>
            <a:r>
              <a:rPr lang="en-US" sz="2000" dirty="0"/>
              <a:t>Compared to last week:</a:t>
            </a:r>
          </a:p>
          <a:p>
            <a:pPr marL="461963" lvl="1" indent="-174625">
              <a:spcAft>
                <a:spcPts val="300"/>
              </a:spcAft>
              <a:buFont typeface="Arial" panose="020B0604020202020204" pitchFamily="34" charset="0"/>
              <a:buChar char="•"/>
            </a:pPr>
            <a:r>
              <a:rPr lang="en-US" sz="1600" dirty="0"/>
              <a:t>Minor changes in drought category area (-/+)</a:t>
            </a:r>
          </a:p>
          <a:p>
            <a:pPr marL="287338" lvl="1">
              <a:spcAft>
                <a:spcPts val="300"/>
              </a:spcAft>
            </a:pPr>
            <a:endParaRPr lang="en-US" sz="1600" dirty="0"/>
          </a:p>
          <a:p>
            <a:pPr marL="174625" indent="-174625">
              <a:spcAft>
                <a:spcPts val="1800"/>
              </a:spcAft>
              <a:buFont typeface="Arial" panose="020B0604020202020204" pitchFamily="34" charset="0"/>
              <a:buChar char="•"/>
            </a:pPr>
            <a:r>
              <a:rPr lang="en-US" sz="2000" dirty="0"/>
              <a:t>Ohio is drought-free</a:t>
            </a:r>
          </a:p>
          <a:p>
            <a:pPr marL="174625" indent="-174625">
              <a:spcAft>
                <a:spcPts val="1800"/>
              </a:spcAft>
              <a:buFont typeface="Arial" panose="020B0604020202020204" pitchFamily="34" charset="0"/>
              <a:buChar char="•"/>
            </a:pPr>
            <a:r>
              <a:rPr lang="en-US" sz="2000" dirty="0"/>
              <a:t>Lower Michigan &amp; Indiana are nearly drought-free</a:t>
            </a:r>
          </a:p>
          <a:p>
            <a:pPr marL="174625" indent="-174625">
              <a:spcAft>
                <a:spcPts val="1800"/>
              </a:spcAft>
              <a:buFont typeface="Arial" panose="020B0604020202020204" pitchFamily="34" charset="0"/>
              <a:buChar char="•"/>
            </a:pPr>
            <a:r>
              <a:rPr lang="en-US" sz="2000" dirty="0"/>
              <a:t>D3 level drought persists in eastern IA</a:t>
            </a:r>
          </a:p>
          <a:p>
            <a:pPr marL="631825" lvl="1" indent="-174625">
              <a:spcAft>
                <a:spcPts val="1800"/>
              </a:spcAft>
              <a:buFont typeface="Arial" panose="020B0604020202020204" pitchFamily="34" charset="0"/>
              <a:buChar char="•"/>
            </a:pPr>
            <a:r>
              <a:rPr lang="en-US" sz="1600" dirty="0"/>
              <a:t>198</a:t>
            </a:r>
            <a:r>
              <a:rPr lang="en-US" sz="1600" baseline="30000" dirty="0"/>
              <a:t>th</a:t>
            </a:r>
            <a:r>
              <a:rPr lang="en-US" sz="1600" dirty="0"/>
              <a:t> consecutive week of IA having at least D1 conditions somewhere in the state</a:t>
            </a:r>
          </a:p>
          <a:p>
            <a:r>
              <a:rPr lang="en-US" sz="1200" i="1" u="sng" dirty="0"/>
              <a:t>Note</a:t>
            </a:r>
            <a:r>
              <a:rPr lang="en-US" sz="1200" i="1" dirty="0"/>
              <a:t>: D0 is not considered drought.</a:t>
            </a:r>
          </a:p>
        </p:txBody>
      </p:sp>
      <p:sp>
        <p:nvSpPr>
          <p:cNvPr id="8" name="Title 1">
            <a:extLst>
              <a:ext uri="{FF2B5EF4-FFF2-40B4-BE49-F238E27FC236}">
                <a16:creationId xmlns:a16="http://schemas.microsoft.com/office/drawing/2014/main" id="{8DAF6021-E891-4C51-E706-039F9A9F4186}"/>
              </a:ext>
            </a:extLst>
          </p:cNvPr>
          <p:cNvSpPr txBox="1">
            <a:spLocks/>
          </p:cNvSpPr>
          <p:nvPr/>
        </p:nvSpPr>
        <p:spPr>
          <a:xfrm>
            <a:off x="76200" y="76201"/>
            <a:ext cx="12039600" cy="860425"/>
          </a:xfrm>
          <a:prstGeom prst="rect">
            <a:avLst/>
          </a:prstGeom>
          <a:solidFill>
            <a:srgbClr val="0066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a:solidFill>
                  <a:schemeClr val="bg1"/>
                </a:solidFill>
                <a:latin typeface="Calibri" panose="020F0502020204030204" pitchFamily="34" charset="0"/>
                <a:cs typeface="Calibri" panose="020F0502020204030204" pitchFamily="34" charset="0"/>
              </a:rPr>
              <a:t>US Drought Monitor</a:t>
            </a:r>
          </a:p>
        </p:txBody>
      </p:sp>
      <p:pic>
        <p:nvPicPr>
          <p:cNvPr id="6146" name="Picture 2" descr="Drought Monitor for north_central">
            <a:extLst>
              <a:ext uri="{FF2B5EF4-FFF2-40B4-BE49-F238E27FC236}">
                <a16:creationId xmlns:a16="http://schemas.microsoft.com/office/drawing/2014/main" id="{541B75B0-82A7-4CAB-3143-5A643CF3EC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006277"/>
            <a:ext cx="7379991" cy="570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120443"/>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848599" y="1015999"/>
            <a:ext cx="3733800" cy="2585323"/>
          </a:xfrm>
          <a:prstGeom prst="rect">
            <a:avLst/>
          </a:prstGeom>
          <a:noFill/>
        </p:spPr>
        <p:txBody>
          <a:bodyPr wrap="square" rtlCol="0">
            <a:spAutoFit/>
          </a:bodyPr>
          <a:lstStyle/>
          <a:p>
            <a:pPr>
              <a:spcAft>
                <a:spcPts val="1200"/>
              </a:spcAft>
            </a:pPr>
            <a:r>
              <a:rPr lang="en-US" sz="2000" dirty="0"/>
              <a:t>Amount of state in:</a:t>
            </a:r>
          </a:p>
          <a:p>
            <a:pPr marL="174625" indent="-174625">
              <a:buFont typeface="Arial" panose="020B0604020202020204" pitchFamily="34" charset="0"/>
              <a:buChar char="•"/>
            </a:pPr>
            <a:r>
              <a:rPr lang="en-US" sz="2000" dirty="0">
                <a:highlight>
                  <a:srgbClr val="FFD882"/>
                </a:highlight>
              </a:rPr>
              <a:t>D1-D4</a:t>
            </a:r>
            <a:r>
              <a:rPr lang="en-US" sz="2000" dirty="0"/>
              <a:t> </a:t>
            </a:r>
            <a:r>
              <a:rPr lang="en-US" sz="2000" dirty="0">
                <a:sym typeface="Wingdings" panose="05000000000000000000" pitchFamily="2" charset="2"/>
              </a:rPr>
              <a:t>–</a:t>
            </a:r>
            <a:r>
              <a:rPr lang="en-US" sz="2000" dirty="0"/>
              <a:t> 28.36%  </a:t>
            </a:r>
            <a:r>
              <a:rPr lang="en-US" sz="2000" b="1" dirty="0">
                <a:solidFill>
                  <a:srgbClr val="00B050"/>
                </a:solidFill>
              </a:rPr>
              <a:t>↓</a:t>
            </a:r>
          </a:p>
          <a:p>
            <a:pPr marL="174625" indent="-174625">
              <a:buFont typeface="Arial" panose="020B0604020202020204" pitchFamily="34" charset="0"/>
              <a:buChar char="•"/>
            </a:pPr>
            <a:r>
              <a:rPr lang="en-US" sz="2000" dirty="0">
                <a:highlight>
                  <a:srgbClr val="FFAA00"/>
                </a:highlight>
              </a:rPr>
              <a:t>D2-D4</a:t>
            </a:r>
            <a:r>
              <a:rPr lang="en-US" sz="2000" dirty="0"/>
              <a:t> </a:t>
            </a:r>
            <a:r>
              <a:rPr lang="en-US" sz="2000" dirty="0">
                <a:sym typeface="Wingdings" panose="05000000000000000000" pitchFamily="2" charset="2"/>
              </a:rPr>
              <a:t>–</a:t>
            </a:r>
            <a:r>
              <a:rPr lang="en-US" sz="2000" dirty="0"/>
              <a:t>   5.81%  </a:t>
            </a:r>
            <a:r>
              <a:rPr lang="en-US" sz="2000" b="1" dirty="0">
                <a:solidFill>
                  <a:srgbClr val="00B050"/>
                </a:solidFill>
              </a:rPr>
              <a:t>↓</a:t>
            </a:r>
            <a:endParaRPr lang="en-US" sz="2000" dirty="0"/>
          </a:p>
          <a:p>
            <a:pPr marL="174625" indent="-174625">
              <a:buFont typeface="Arial" panose="020B0604020202020204" pitchFamily="34" charset="0"/>
              <a:buChar char="•"/>
            </a:pPr>
            <a:r>
              <a:rPr lang="en-US" sz="2000" dirty="0">
                <a:highlight>
                  <a:srgbClr val="E60000"/>
                </a:highlight>
              </a:rPr>
              <a:t>D3-D4</a:t>
            </a:r>
            <a:r>
              <a:rPr lang="en-US" sz="2000" dirty="0"/>
              <a:t> </a:t>
            </a:r>
            <a:r>
              <a:rPr lang="en-US" sz="2000" dirty="0">
                <a:sym typeface="Wingdings" panose="05000000000000000000" pitchFamily="2" charset="2"/>
              </a:rPr>
              <a:t>–</a:t>
            </a:r>
            <a:r>
              <a:rPr lang="en-US" sz="2000" dirty="0"/>
              <a:t>   0.0%  </a:t>
            </a:r>
            <a:r>
              <a:rPr lang="en-US" sz="2000" b="1" dirty="0"/>
              <a:t>--</a:t>
            </a:r>
            <a:endParaRPr lang="en-US" sz="2000" dirty="0"/>
          </a:p>
          <a:p>
            <a:pPr marL="174625" indent="-174625">
              <a:buClr>
                <a:schemeClr val="tx1"/>
              </a:buClr>
              <a:buFont typeface="Arial" panose="020B0604020202020204" pitchFamily="34" charset="0"/>
              <a:buChar char="•"/>
            </a:pPr>
            <a:r>
              <a:rPr lang="en-US" sz="2000" dirty="0">
                <a:solidFill>
                  <a:schemeClr val="bg1"/>
                </a:solidFill>
                <a:highlight>
                  <a:srgbClr val="730000"/>
                </a:highlight>
              </a:rPr>
              <a:t>D4</a:t>
            </a:r>
            <a:r>
              <a:rPr lang="en-US" sz="2000" dirty="0"/>
              <a:t> </a:t>
            </a:r>
            <a:r>
              <a:rPr lang="en-US" sz="2000" dirty="0">
                <a:sym typeface="Wingdings" panose="05000000000000000000" pitchFamily="2" charset="2"/>
              </a:rPr>
              <a:t>–         0.0</a:t>
            </a:r>
            <a:r>
              <a:rPr lang="en-US" sz="2000" dirty="0"/>
              <a:t>%  </a:t>
            </a:r>
            <a:r>
              <a:rPr lang="en-US" sz="2000" b="1" dirty="0"/>
              <a:t>--</a:t>
            </a:r>
          </a:p>
          <a:p>
            <a:pPr marL="174625" indent="-174625">
              <a:buFont typeface="Arial" panose="020B0604020202020204" pitchFamily="34" charset="0"/>
              <a:buChar char="•"/>
            </a:pPr>
            <a:endParaRPr lang="en-US" sz="1600" b="1" dirty="0">
              <a:solidFill>
                <a:srgbClr val="FF0000"/>
              </a:solidFill>
            </a:endParaRPr>
          </a:p>
          <a:p>
            <a:r>
              <a:rPr lang="en-US" sz="1200" i="1" u="sng" dirty="0"/>
              <a:t>Note</a:t>
            </a:r>
            <a:r>
              <a:rPr lang="en-US" sz="1200" i="1" dirty="0"/>
              <a:t>: </a:t>
            </a:r>
            <a:r>
              <a:rPr lang="en-US" sz="1200" b="1" dirty="0">
                <a:solidFill>
                  <a:srgbClr val="FF0000"/>
                </a:solidFill>
              </a:rPr>
              <a:t>↑</a:t>
            </a:r>
            <a:r>
              <a:rPr lang="en-US" sz="1200" b="1" dirty="0">
                <a:solidFill>
                  <a:srgbClr val="00B050"/>
                </a:solidFill>
              </a:rPr>
              <a:t>↓</a:t>
            </a:r>
            <a:r>
              <a:rPr lang="en-US" sz="1200" i="1" dirty="0">
                <a:solidFill>
                  <a:srgbClr val="FF0000"/>
                </a:solidFill>
              </a:rPr>
              <a:t> </a:t>
            </a:r>
            <a:r>
              <a:rPr lang="en-US" sz="1200" i="1" dirty="0"/>
              <a:t>indicate change from previous week. Red up arrows indicate increase in drought area; vice-versa for green arrows.</a:t>
            </a:r>
          </a:p>
        </p:txBody>
      </p:sp>
      <p:sp>
        <p:nvSpPr>
          <p:cNvPr id="8" name="Title 1">
            <a:extLst>
              <a:ext uri="{FF2B5EF4-FFF2-40B4-BE49-F238E27FC236}">
                <a16:creationId xmlns:a16="http://schemas.microsoft.com/office/drawing/2014/main" id="{717184EC-7EC8-6A01-C86D-FD828C83D019}"/>
              </a:ext>
            </a:extLst>
          </p:cNvPr>
          <p:cNvSpPr txBox="1">
            <a:spLocks/>
          </p:cNvSpPr>
          <p:nvPr/>
        </p:nvSpPr>
        <p:spPr>
          <a:xfrm>
            <a:off x="76200" y="76201"/>
            <a:ext cx="12039600" cy="860425"/>
          </a:xfrm>
          <a:prstGeom prst="rect">
            <a:avLst/>
          </a:prstGeom>
          <a:solidFill>
            <a:srgbClr val="0066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a:solidFill>
                  <a:schemeClr val="bg1"/>
                </a:solidFill>
                <a:latin typeface="Calibri" panose="020F0502020204030204" pitchFamily="34" charset="0"/>
                <a:cs typeface="Calibri" panose="020F0502020204030204" pitchFamily="34" charset="0"/>
              </a:rPr>
              <a:t>US Drought Monitor</a:t>
            </a:r>
          </a:p>
        </p:txBody>
      </p:sp>
      <p:pic>
        <p:nvPicPr>
          <p:cNvPr id="7170" name="Picture 2" descr="Drought Monitor for WI">
            <a:extLst>
              <a:ext uri="{FF2B5EF4-FFF2-40B4-BE49-F238E27FC236}">
                <a16:creationId xmlns:a16="http://schemas.microsoft.com/office/drawing/2014/main" id="{A97B0E98-28DB-A182-8A1B-9DC9EEEC09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015999"/>
            <a:ext cx="7462174" cy="57658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0064D45F-6F25-F369-BE26-CDBA60DAF7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9584" y="3601322"/>
            <a:ext cx="4116215" cy="318047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20BE77C-D9F8-12BA-E51F-4FE41463F8E6}"/>
              </a:ext>
            </a:extLst>
          </p:cNvPr>
          <p:cNvSpPr/>
          <p:nvPr/>
        </p:nvSpPr>
        <p:spPr>
          <a:xfrm>
            <a:off x="76200" y="6474022"/>
            <a:ext cx="2539733" cy="307777"/>
          </a:xfrm>
          <a:prstGeom prst="rect">
            <a:avLst/>
          </a:prstGeom>
          <a:solidFill>
            <a:schemeClr val="accent3">
              <a:lumMod val="40000"/>
              <a:lumOff val="60000"/>
            </a:schemeClr>
          </a:solidFill>
          <a:ln>
            <a:solidFill>
              <a:schemeClr val="accent3">
                <a:lumMod val="50000"/>
              </a:schemeClr>
            </a:solidFill>
          </a:ln>
        </p:spPr>
        <p:txBody>
          <a:bodyPr wrap="none">
            <a:spAutoFit/>
          </a:bodyPr>
          <a:lstStyle/>
          <a:p>
            <a:pPr algn="ctr"/>
            <a:r>
              <a:rPr lang="en-US" sz="1400">
                <a:hlinkClick r:id="rId5"/>
              </a:rPr>
              <a:t>http://droughtmonitor.unl.edu/</a:t>
            </a:r>
            <a:r>
              <a:rPr lang="en-US" sz="1400"/>
              <a:t> </a:t>
            </a:r>
          </a:p>
        </p:txBody>
      </p:sp>
    </p:spTree>
    <p:extLst>
      <p:ext uri="{BB962C8B-B14F-4D97-AF65-F5344CB8AC3E}">
        <p14:creationId xmlns:p14="http://schemas.microsoft.com/office/powerpoint/2010/main" val="128575952"/>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81B8A-E0A9-F862-E1C7-68427B7CEF4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7F2AACE-3C2E-1EC2-EDC1-EE5AF50C26E9}"/>
              </a:ext>
            </a:extLst>
          </p:cNvPr>
          <p:cNvSpPr/>
          <p:nvPr/>
        </p:nvSpPr>
        <p:spPr>
          <a:xfrm>
            <a:off x="4826133" y="6474022"/>
            <a:ext cx="2539733" cy="307777"/>
          </a:xfrm>
          <a:prstGeom prst="rect">
            <a:avLst/>
          </a:prstGeom>
          <a:solidFill>
            <a:schemeClr val="accent3">
              <a:lumMod val="40000"/>
              <a:lumOff val="60000"/>
            </a:schemeClr>
          </a:solidFill>
          <a:ln>
            <a:solidFill>
              <a:schemeClr val="accent3">
                <a:lumMod val="50000"/>
              </a:schemeClr>
            </a:solidFill>
          </a:ln>
        </p:spPr>
        <p:txBody>
          <a:bodyPr wrap="none">
            <a:spAutoFit/>
          </a:bodyPr>
          <a:lstStyle/>
          <a:p>
            <a:pPr algn="ctr"/>
            <a:r>
              <a:rPr lang="en-US" sz="1400">
                <a:hlinkClick r:id="rId3"/>
              </a:rPr>
              <a:t>http://droughtmonitor.unl.edu/</a:t>
            </a:r>
            <a:r>
              <a:rPr lang="en-US" sz="1400"/>
              <a:t> </a:t>
            </a:r>
          </a:p>
        </p:txBody>
      </p:sp>
      <p:sp>
        <p:nvSpPr>
          <p:cNvPr id="8" name="Title 1">
            <a:extLst>
              <a:ext uri="{FF2B5EF4-FFF2-40B4-BE49-F238E27FC236}">
                <a16:creationId xmlns:a16="http://schemas.microsoft.com/office/drawing/2014/main" id="{E19F25C0-D95C-EB25-C3E7-93FCB5497269}"/>
              </a:ext>
            </a:extLst>
          </p:cNvPr>
          <p:cNvSpPr txBox="1">
            <a:spLocks/>
          </p:cNvSpPr>
          <p:nvPr/>
        </p:nvSpPr>
        <p:spPr>
          <a:xfrm>
            <a:off x="76200" y="76201"/>
            <a:ext cx="12039600" cy="860425"/>
          </a:xfrm>
          <a:prstGeom prst="rect">
            <a:avLst/>
          </a:prstGeom>
          <a:solidFill>
            <a:srgbClr val="0066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a:solidFill>
                  <a:schemeClr val="bg1"/>
                </a:solidFill>
                <a:latin typeface="Calibri" panose="020F0502020204030204" pitchFamily="34" charset="0"/>
                <a:cs typeface="Calibri" panose="020F0502020204030204" pitchFamily="34" charset="0"/>
              </a:rPr>
              <a:t>USDM Time Series</a:t>
            </a:r>
          </a:p>
        </p:txBody>
      </p:sp>
      <p:pic>
        <p:nvPicPr>
          <p:cNvPr id="4" name="Picture 3" descr="A graph of a graph&#10;&#10;Description automatically generated with medium confidence">
            <a:extLst>
              <a:ext uri="{FF2B5EF4-FFF2-40B4-BE49-F238E27FC236}">
                <a16:creationId xmlns:a16="http://schemas.microsoft.com/office/drawing/2014/main" id="{A82E8CF4-3268-58CC-53A7-DEFBAE2C7A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406" y="2291200"/>
            <a:ext cx="11893188" cy="2941200"/>
          </a:xfrm>
          <a:prstGeom prst="rect">
            <a:avLst/>
          </a:prstGeom>
        </p:spPr>
      </p:pic>
      <p:pic>
        <p:nvPicPr>
          <p:cNvPr id="7" name="Picture 6" descr="A group of yellow and red squares&#10;&#10;Description automatically generated">
            <a:extLst>
              <a:ext uri="{FF2B5EF4-FFF2-40B4-BE49-F238E27FC236}">
                <a16:creationId xmlns:a16="http://schemas.microsoft.com/office/drawing/2014/main" id="{2277008C-E80E-ABA3-E222-2BECA98F8F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7450" y="5295899"/>
            <a:ext cx="901700" cy="1485900"/>
          </a:xfrm>
          <a:prstGeom prst="rect">
            <a:avLst/>
          </a:prstGeom>
        </p:spPr>
      </p:pic>
    </p:spTree>
    <p:extLst>
      <p:ext uri="{BB962C8B-B14F-4D97-AF65-F5344CB8AC3E}">
        <p14:creationId xmlns:p14="http://schemas.microsoft.com/office/powerpoint/2010/main" val="2869535402"/>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02442-DC0A-CF22-7321-7B9C2AB71A1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7B9B69B-25BC-3827-4E8D-3D0352B0A945}"/>
              </a:ext>
            </a:extLst>
          </p:cNvPr>
          <p:cNvSpPr/>
          <p:nvPr/>
        </p:nvSpPr>
        <p:spPr>
          <a:xfrm>
            <a:off x="7737437" y="6474022"/>
            <a:ext cx="4378363" cy="307777"/>
          </a:xfrm>
          <a:prstGeom prst="rect">
            <a:avLst/>
          </a:prstGeom>
          <a:solidFill>
            <a:schemeClr val="accent3">
              <a:lumMod val="40000"/>
              <a:lumOff val="60000"/>
            </a:schemeClr>
          </a:solidFill>
          <a:ln w="9525">
            <a:solidFill>
              <a:schemeClr val="accent3">
                <a:lumMod val="50000"/>
              </a:schemeClr>
            </a:solidFill>
          </a:ln>
        </p:spPr>
        <p:txBody>
          <a:bodyPr wrap="square">
            <a:spAutoFit/>
          </a:bodyPr>
          <a:lstStyle/>
          <a:p>
            <a:pPr algn="ctr">
              <a:defRPr/>
            </a:pPr>
            <a:r>
              <a:rPr lang="en-US" sz="1400" dirty="0">
                <a:solidFill>
                  <a:prstClr val="black"/>
                </a:solidFill>
                <a:latin typeface="Calibri"/>
                <a:hlinkClick r:id="rId3"/>
              </a:rPr>
              <a:t>https://hprcc.unl.edu/maps.php?map=ACISClimateMaps</a:t>
            </a:r>
            <a:r>
              <a:rPr lang="en-US" sz="1400" dirty="0">
                <a:solidFill>
                  <a:prstClr val="black"/>
                </a:solidFill>
                <a:latin typeface="Calibri"/>
              </a:rPr>
              <a:t> </a:t>
            </a:r>
          </a:p>
        </p:txBody>
      </p:sp>
      <p:sp>
        <p:nvSpPr>
          <p:cNvPr id="8" name="Title 1">
            <a:extLst>
              <a:ext uri="{FF2B5EF4-FFF2-40B4-BE49-F238E27FC236}">
                <a16:creationId xmlns:a16="http://schemas.microsoft.com/office/drawing/2014/main" id="{CDF7E663-DD09-1E3F-87B2-BC335EF79366}"/>
              </a:ext>
            </a:extLst>
          </p:cNvPr>
          <p:cNvSpPr txBox="1">
            <a:spLocks/>
          </p:cNvSpPr>
          <p:nvPr/>
        </p:nvSpPr>
        <p:spPr>
          <a:xfrm>
            <a:off x="76200" y="76201"/>
            <a:ext cx="12039600" cy="860425"/>
          </a:xfrm>
          <a:prstGeom prst="rect">
            <a:avLst/>
          </a:prstGeom>
          <a:solidFill>
            <a:srgbClr val="0066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a:solidFill>
                  <a:schemeClr val="bg1"/>
                </a:solidFill>
                <a:latin typeface="Calibri" panose="020F0502020204030204" pitchFamily="34" charset="0"/>
                <a:cs typeface="Calibri" panose="020F0502020204030204" pitchFamily="34" charset="0"/>
              </a:rPr>
              <a:t>7 Day Temperatures</a:t>
            </a:r>
          </a:p>
        </p:txBody>
      </p:sp>
      <p:sp>
        <p:nvSpPr>
          <p:cNvPr id="2" name="TextBox 1">
            <a:extLst>
              <a:ext uri="{FF2B5EF4-FFF2-40B4-BE49-F238E27FC236}">
                <a16:creationId xmlns:a16="http://schemas.microsoft.com/office/drawing/2014/main" id="{8D815EDB-8E20-90FC-32F5-516277ED98A1}"/>
              </a:ext>
            </a:extLst>
          </p:cNvPr>
          <p:cNvSpPr txBox="1"/>
          <p:nvPr/>
        </p:nvSpPr>
        <p:spPr>
          <a:xfrm>
            <a:off x="457200" y="5334000"/>
            <a:ext cx="9829800" cy="723275"/>
          </a:xfrm>
          <a:prstGeom prst="rect">
            <a:avLst/>
          </a:prstGeom>
          <a:noFill/>
        </p:spPr>
        <p:txBody>
          <a:bodyPr wrap="square" rtlCol="0">
            <a:spAutoFit/>
          </a:bodyPr>
          <a:lstStyle/>
          <a:p>
            <a:pPr marL="285750" indent="-285750">
              <a:spcAft>
                <a:spcPts val="600"/>
              </a:spcAft>
              <a:buFont typeface="Arial" panose="020B0604020202020204" pitchFamily="34" charset="0"/>
              <a:buChar char="•"/>
              <a:defRPr/>
            </a:pPr>
            <a:r>
              <a:rPr lang="en-US" dirty="0">
                <a:latin typeface="Calibri"/>
              </a:rPr>
              <a:t>Temperatures over the last 7 days ranged from </a:t>
            </a:r>
            <a:r>
              <a:rPr lang="en-US" b="1" dirty="0">
                <a:latin typeface="Calibri"/>
              </a:rPr>
              <a:t>51-55°F</a:t>
            </a:r>
            <a:r>
              <a:rPr lang="en-US" dirty="0">
                <a:latin typeface="Calibri"/>
              </a:rPr>
              <a:t> in the S to </a:t>
            </a:r>
            <a:r>
              <a:rPr lang="en-US" b="1" dirty="0">
                <a:latin typeface="Calibri"/>
              </a:rPr>
              <a:t>45-49°F</a:t>
            </a:r>
            <a:r>
              <a:rPr lang="en-US" dirty="0">
                <a:latin typeface="Calibri"/>
              </a:rPr>
              <a:t> in the N</a:t>
            </a:r>
          </a:p>
          <a:p>
            <a:pPr marL="285750" indent="-285750">
              <a:spcAft>
                <a:spcPts val="600"/>
              </a:spcAft>
              <a:buFont typeface="Arial" panose="020B0604020202020204" pitchFamily="34" charset="0"/>
              <a:buChar char="•"/>
              <a:defRPr/>
            </a:pPr>
            <a:r>
              <a:rPr lang="en-US" dirty="0">
                <a:latin typeface="Calibri"/>
              </a:rPr>
              <a:t>The entire state was </a:t>
            </a:r>
            <a:r>
              <a:rPr lang="en-US" b="1" dirty="0">
                <a:latin typeface="Calibri"/>
              </a:rPr>
              <a:t>6-10°F</a:t>
            </a:r>
            <a:r>
              <a:rPr lang="en-US" dirty="0">
                <a:latin typeface="Calibri"/>
              </a:rPr>
              <a:t> warmer-than-normal</a:t>
            </a:r>
          </a:p>
        </p:txBody>
      </p:sp>
      <p:pic>
        <p:nvPicPr>
          <p:cNvPr id="8200" name="Picture 8">
            <a:extLst>
              <a:ext uri="{FF2B5EF4-FFF2-40B4-BE49-F238E27FC236}">
                <a16:creationId xmlns:a16="http://schemas.microsoft.com/office/drawing/2014/main" id="{F4499FDE-5396-7A71-0DC8-773B3B5CB6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0388" y="1118073"/>
            <a:ext cx="5221475" cy="4034479"/>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a:extLst>
              <a:ext uri="{FF2B5EF4-FFF2-40B4-BE49-F238E27FC236}">
                <a16:creationId xmlns:a16="http://schemas.microsoft.com/office/drawing/2014/main" id="{12C47F35-DB68-BBFA-51CD-D72EE2DFEE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137" y="1118072"/>
            <a:ext cx="5221477" cy="4034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411362"/>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02442-DC0A-CF22-7321-7B9C2AB71A1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7B9B69B-25BC-3827-4E8D-3D0352B0A945}"/>
              </a:ext>
            </a:extLst>
          </p:cNvPr>
          <p:cNvSpPr/>
          <p:nvPr/>
        </p:nvSpPr>
        <p:spPr>
          <a:xfrm>
            <a:off x="7737437" y="6474022"/>
            <a:ext cx="4378363" cy="307777"/>
          </a:xfrm>
          <a:prstGeom prst="rect">
            <a:avLst/>
          </a:prstGeom>
          <a:solidFill>
            <a:schemeClr val="accent3">
              <a:lumMod val="40000"/>
              <a:lumOff val="60000"/>
            </a:schemeClr>
          </a:solidFill>
          <a:ln w="9525">
            <a:solidFill>
              <a:schemeClr val="accent3">
                <a:lumMod val="50000"/>
              </a:schemeClr>
            </a:solidFill>
          </a:ln>
        </p:spPr>
        <p:txBody>
          <a:bodyPr wrap="square">
            <a:spAutoFit/>
          </a:bodyPr>
          <a:lstStyle/>
          <a:p>
            <a:pPr algn="ctr">
              <a:defRPr/>
            </a:pPr>
            <a:r>
              <a:rPr lang="en-US" sz="1400" dirty="0">
                <a:solidFill>
                  <a:prstClr val="black"/>
                </a:solidFill>
                <a:latin typeface="Calibri"/>
                <a:hlinkClick r:id="rId3"/>
              </a:rPr>
              <a:t>https://hprcc.unl.edu/maps.php?map=ACISClimateMaps</a:t>
            </a:r>
            <a:r>
              <a:rPr lang="en-US" sz="1400" dirty="0">
                <a:solidFill>
                  <a:prstClr val="black"/>
                </a:solidFill>
                <a:latin typeface="Calibri"/>
              </a:rPr>
              <a:t> </a:t>
            </a:r>
          </a:p>
        </p:txBody>
      </p:sp>
      <p:sp>
        <p:nvSpPr>
          <p:cNvPr id="8" name="Title 1">
            <a:extLst>
              <a:ext uri="{FF2B5EF4-FFF2-40B4-BE49-F238E27FC236}">
                <a16:creationId xmlns:a16="http://schemas.microsoft.com/office/drawing/2014/main" id="{CDF7E663-DD09-1E3F-87B2-BC335EF79366}"/>
              </a:ext>
            </a:extLst>
          </p:cNvPr>
          <p:cNvSpPr txBox="1">
            <a:spLocks/>
          </p:cNvSpPr>
          <p:nvPr/>
        </p:nvSpPr>
        <p:spPr>
          <a:xfrm>
            <a:off x="76200" y="76201"/>
            <a:ext cx="12039600" cy="860425"/>
          </a:xfrm>
          <a:prstGeom prst="rect">
            <a:avLst/>
          </a:prstGeom>
          <a:solidFill>
            <a:srgbClr val="0066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a:solidFill>
                  <a:schemeClr val="bg1"/>
                </a:solidFill>
                <a:latin typeface="Calibri" panose="020F0502020204030204" pitchFamily="34" charset="0"/>
                <a:cs typeface="Calibri" panose="020F0502020204030204" pitchFamily="34" charset="0"/>
              </a:rPr>
              <a:t>30 Day Temperatures</a:t>
            </a:r>
          </a:p>
        </p:txBody>
      </p:sp>
      <p:sp>
        <p:nvSpPr>
          <p:cNvPr id="2" name="TextBox 1">
            <a:extLst>
              <a:ext uri="{FF2B5EF4-FFF2-40B4-BE49-F238E27FC236}">
                <a16:creationId xmlns:a16="http://schemas.microsoft.com/office/drawing/2014/main" id="{8D815EDB-8E20-90FC-32F5-516277ED98A1}"/>
              </a:ext>
            </a:extLst>
          </p:cNvPr>
          <p:cNvSpPr txBox="1"/>
          <p:nvPr/>
        </p:nvSpPr>
        <p:spPr>
          <a:xfrm>
            <a:off x="457200" y="5334000"/>
            <a:ext cx="9829800" cy="723275"/>
          </a:xfrm>
          <a:prstGeom prst="rect">
            <a:avLst/>
          </a:prstGeom>
          <a:noFill/>
        </p:spPr>
        <p:txBody>
          <a:bodyPr wrap="square" rtlCol="0">
            <a:spAutoFit/>
          </a:bodyPr>
          <a:lstStyle/>
          <a:p>
            <a:pPr marL="285750" indent="-285750">
              <a:spcAft>
                <a:spcPts val="600"/>
              </a:spcAft>
              <a:buFont typeface="Arial" panose="020B0604020202020204" pitchFamily="34" charset="0"/>
              <a:buChar char="•"/>
              <a:defRPr/>
            </a:pPr>
            <a:r>
              <a:rPr lang="en-US" dirty="0">
                <a:latin typeface="Calibri"/>
              </a:rPr>
              <a:t>Temperatures over the last 30 days ranged from </a:t>
            </a:r>
            <a:r>
              <a:rPr lang="en-US" b="1" dirty="0">
                <a:latin typeface="Calibri"/>
              </a:rPr>
              <a:t>38-42°F</a:t>
            </a:r>
            <a:r>
              <a:rPr lang="en-US" dirty="0">
                <a:latin typeface="Calibri"/>
              </a:rPr>
              <a:t> in the S to </a:t>
            </a:r>
            <a:r>
              <a:rPr lang="en-US" b="1" dirty="0">
                <a:latin typeface="Calibri"/>
              </a:rPr>
              <a:t>30-36°F</a:t>
            </a:r>
            <a:r>
              <a:rPr lang="en-US" dirty="0">
                <a:latin typeface="Calibri"/>
              </a:rPr>
              <a:t> in the N</a:t>
            </a:r>
          </a:p>
          <a:p>
            <a:pPr marL="285750" indent="-285750">
              <a:spcAft>
                <a:spcPts val="600"/>
              </a:spcAft>
              <a:buFont typeface="Arial" panose="020B0604020202020204" pitchFamily="34" charset="0"/>
              <a:buChar char="•"/>
              <a:defRPr/>
            </a:pPr>
            <a:r>
              <a:rPr lang="en-US" dirty="0">
                <a:latin typeface="Calibri"/>
              </a:rPr>
              <a:t>Generally, eastern WI was </a:t>
            </a:r>
            <a:r>
              <a:rPr lang="en-US" b="1" dirty="0">
                <a:latin typeface="Calibri"/>
              </a:rPr>
              <a:t>0-2°F </a:t>
            </a:r>
            <a:r>
              <a:rPr lang="en-US" dirty="0">
                <a:latin typeface="Calibri"/>
              </a:rPr>
              <a:t>above average while western WI was </a:t>
            </a:r>
            <a:r>
              <a:rPr lang="en-US" b="1" dirty="0">
                <a:latin typeface="Calibri"/>
              </a:rPr>
              <a:t>0-3°F </a:t>
            </a:r>
            <a:r>
              <a:rPr lang="en-US" dirty="0">
                <a:latin typeface="Calibri"/>
              </a:rPr>
              <a:t>below average</a:t>
            </a:r>
          </a:p>
        </p:txBody>
      </p:sp>
      <p:pic>
        <p:nvPicPr>
          <p:cNvPr id="8194" name="Picture 2">
            <a:extLst>
              <a:ext uri="{FF2B5EF4-FFF2-40B4-BE49-F238E27FC236}">
                <a16:creationId xmlns:a16="http://schemas.microsoft.com/office/drawing/2014/main" id="{3C1C16CC-BC57-B5AB-BB2E-60F77E42BF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916" y="1123782"/>
            <a:ext cx="5206698" cy="402306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C761D884-CFC0-6C9D-D93F-3807B2997A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0386" y="1123782"/>
            <a:ext cx="5206698" cy="4023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902111"/>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8F85F-FD0B-9536-C032-3D7C66E2B9F9}"/>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438E19E3-8ADD-8B77-51AE-DA7EF485C048}"/>
              </a:ext>
            </a:extLst>
          </p:cNvPr>
          <p:cNvSpPr txBox="1">
            <a:spLocks/>
          </p:cNvSpPr>
          <p:nvPr/>
        </p:nvSpPr>
        <p:spPr>
          <a:xfrm>
            <a:off x="76200" y="76201"/>
            <a:ext cx="12039600" cy="860425"/>
          </a:xfrm>
          <a:prstGeom prst="rect">
            <a:avLst/>
          </a:prstGeom>
          <a:solidFill>
            <a:srgbClr val="0066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a:solidFill>
                  <a:schemeClr val="bg1"/>
                </a:solidFill>
                <a:latin typeface="Calibri" panose="020F0502020204030204" pitchFamily="34" charset="0"/>
                <a:cs typeface="Calibri" panose="020F0502020204030204" pitchFamily="34" charset="0"/>
              </a:rPr>
              <a:t>Soil Temperature - Wisconet</a:t>
            </a:r>
          </a:p>
        </p:txBody>
      </p:sp>
      <p:sp>
        <p:nvSpPr>
          <p:cNvPr id="2" name="Rectangle 1">
            <a:extLst>
              <a:ext uri="{FF2B5EF4-FFF2-40B4-BE49-F238E27FC236}">
                <a16:creationId xmlns:a16="http://schemas.microsoft.com/office/drawing/2014/main" id="{31154F87-FEDC-FFDC-8479-9A192BE71103}"/>
              </a:ext>
            </a:extLst>
          </p:cNvPr>
          <p:cNvSpPr/>
          <p:nvPr/>
        </p:nvSpPr>
        <p:spPr>
          <a:xfrm>
            <a:off x="9383228" y="6324600"/>
            <a:ext cx="2579758" cy="307777"/>
          </a:xfrm>
          <a:prstGeom prst="rect">
            <a:avLst/>
          </a:prstGeom>
          <a:solidFill>
            <a:schemeClr val="accent3">
              <a:lumMod val="40000"/>
              <a:lumOff val="60000"/>
            </a:schemeClr>
          </a:solidFill>
          <a:ln>
            <a:solidFill>
              <a:schemeClr val="accent3">
                <a:lumMod val="50000"/>
              </a:schemeClr>
            </a:solidFill>
          </a:ln>
        </p:spPr>
        <p:txBody>
          <a:bodyPr wrap="square">
            <a:spAutoFit/>
          </a:bodyPr>
          <a:lstStyle/>
          <a:p>
            <a:pPr algn="ctr"/>
            <a:r>
              <a:rPr lang="en-US" sz="1400">
                <a:hlinkClick r:id="rId3"/>
              </a:rPr>
              <a:t>https://wisconet.wisc.edu/</a:t>
            </a:r>
            <a:r>
              <a:rPr lang="en-US" sz="1400"/>
              <a:t> </a:t>
            </a:r>
          </a:p>
        </p:txBody>
      </p:sp>
      <p:pic>
        <p:nvPicPr>
          <p:cNvPr id="6" name="Picture 5" descr="A map of the state of wisconsin&#10;&#10;Description automatically generated">
            <a:extLst>
              <a:ext uri="{FF2B5EF4-FFF2-40B4-BE49-F238E27FC236}">
                <a16:creationId xmlns:a16="http://schemas.microsoft.com/office/drawing/2014/main" id="{F562C07E-F2BA-73F6-090D-3CA51EAAB0AC}"/>
              </a:ext>
            </a:extLst>
          </p:cNvPr>
          <p:cNvPicPr>
            <a:picLocks noChangeAspect="1"/>
          </p:cNvPicPr>
          <p:nvPr/>
        </p:nvPicPr>
        <p:blipFill rotWithShape="1">
          <a:blip r:embed="rId4">
            <a:extLst>
              <a:ext uri="{28A0092B-C50C-407E-A947-70E740481C1C}">
                <a14:useLocalDpi xmlns:a14="http://schemas.microsoft.com/office/drawing/2010/main" val="0"/>
              </a:ext>
            </a:extLst>
          </a:blip>
          <a:srcRect l="16066" t="7902" r="12615" b="8622"/>
          <a:stretch/>
        </p:blipFill>
        <p:spPr>
          <a:xfrm>
            <a:off x="3097296" y="1016578"/>
            <a:ext cx="5997407" cy="5615799"/>
          </a:xfrm>
          <a:prstGeom prst="rect">
            <a:avLst/>
          </a:prstGeom>
        </p:spPr>
      </p:pic>
      <p:sp>
        <p:nvSpPr>
          <p:cNvPr id="10" name="TextBox 9">
            <a:extLst>
              <a:ext uri="{FF2B5EF4-FFF2-40B4-BE49-F238E27FC236}">
                <a16:creationId xmlns:a16="http://schemas.microsoft.com/office/drawing/2014/main" id="{F38AE134-A13A-6043-1E43-9ADEDFA5C663}"/>
              </a:ext>
            </a:extLst>
          </p:cNvPr>
          <p:cNvSpPr txBox="1"/>
          <p:nvPr/>
        </p:nvSpPr>
        <p:spPr>
          <a:xfrm>
            <a:off x="9094703" y="1165423"/>
            <a:ext cx="3186197" cy="52322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400" dirty="0">
                <a:latin typeface="Calibri"/>
              </a:rPr>
              <a:t>4” soil temperatures over the last 7 days (4/9-4/15) ranged from </a:t>
            </a:r>
            <a:r>
              <a:rPr lang="en-US" sz="1400" b="1" dirty="0">
                <a:latin typeface="Calibri"/>
              </a:rPr>
              <a:t>43-53°F</a:t>
            </a:r>
            <a:endParaRPr lang="en-US" sz="1400" dirty="0">
              <a:latin typeface="Calibri"/>
            </a:endParaRPr>
          </a:p>
        </p:txBody>
      </p:sp>
    </p:spTree>
    <p:extLst>
      <p:ext uri="{BB962C8B-B14F-4D97-AF65-F5344CB8AC3E}">
        <p14:creationId xmlns:p14="http://schemas.microsoft.com/office/powerpoint/2010/main" val="3059067617"/>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8F85F-FD0B-9536-C032-3D7C66E2B9F9}"/>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438E19E3-8ADD-8B77-51AE-DA7EF485C048}"/>
              </a:ext>
            </a:extLst>
          </p:cNvPr>
          <p:cNvSpPr txBox="1">
            <a:spLocks/>
          </p:cNvSpPr>
          <p:nvPr/>
        </p:nvSpPr>
        <p:spPr>
          <a:xfrm>
            <a:off x="76200" y="76201"/>
            <a:ext cx="12039600" cy="860425"/>
          </a:xfrm>
          <a:prstGeom prst="rect">
            <a:avLst/>
          </a:prstGeom>
          <a:solidFill>
            <a:srgbClr val="0066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a:solidFill>
                  <a:schemeClr val="bg1"/>
                </a:solidFill>
                <a:latin typeface="Calibri" panose="020F0502020204030204" pitchFamily="34" charset="0"/>
                <a:cs typeface="Calibri" panose="020F0502020204030204" pitchFamily="34" charset="0"/>
              </a:rPr>
              <a:t>Soil Temperature - Wisconet</a:t>
            </a:r>
          </a:p>
        </p:txBody>
      </p:sp>
      <p:sp>
        <p:nvSpPr>
          <p:cNvPr id="2" name="Rectangle 1">
            <a:extLst>
              <a:ext uri="{FF2B5EF4-FFF2-40B4-BE49-F238E27FC236}">
                <a16:creationId xmlns:a16="http://schemas.microsoft.com/office/drawing/2014/main" id="{31154F87-FEDC-FFDC-8479-9A192BE71103}"/>
              </a:ext>
            </a:extLst>
          </p:cNvPr>
          <p:cNvSpPr/>
          <p:nvPr/>
        </p:nvSpPr>
        <p:spPr>
          <a:xfrm>
            <a:off x="8823615" y="6327828"/>
            <a:ext cx="2579758" cy="307777"/>
          </a:xfrm>
          <a:prstGeom prst="rect">
            <a:avLst/>
          </a:prstGeom>
          <a:solidFill>
            <a:schemeClr val="accent3">
              <a:lumMod val="40000"/>
              <a:lumOff val="60000"/>
            </a:schemeClr>
          </a:solidFill>
          <a:ln>
            <a:solidFill>
              <a:schemeClr val="accent3">
                <a:lumMod val="50000"/>
              </a:schemeClr>
            </a:solidFill>
          </a:ln>
        </p:spPr>
        <p:txBody>
          <a:bodyPr wrap="square">
            <a:spAutoFit/>
          </a:bodyPr>
          <a:lstStyle/>
          <a:p>
            <a:pPr algn="ctr"/>
            <a:r>
              <a:rPr lang="en-US" sz="1400">
                <a:hlinkClick r:id="rId3"/>
              </a:rPr>
              <a:t>https://wisconet.wisc.edu/</a:t>
            </a:r>
            <a:r>
              <a:rPr lang="en-US" sz="1400"/>
              <a:t> </a:t>
            </a:r>
          </a:p>
        </p:txBody>
      </p:sp>
      <p:sp>
        <p:nvSpPr>
          <p:cNvPr id="4" name="TextBox 3">
            <a:extLst>
              <a:ext uri="{FF2B5EF4-FFF2-40B4-BE49-F238E27FC236}">
                <a16:creationId xmlns:a16="http://schemas.microsoft.com/office/drawing/2014/main" id="{402AE20E-929A-AAA1-1FC5-8BE5365EF773}"/>
              </a:ext>
            </a:extLst>
          </p:cNvPr>
          <p:cNvSpPr txBox="1"/>
          <p:nvPr/>
        </p:nvSpPr>
        <p:spPr>
          <a:xfrm>
            <a:off x="788627" y="6181635"/>
            <a:ext cx="5029200" cy="600164"/>
          </a:xfrm>
          <a:prstGeom prst="rect">
            <a:avLst/>
          </a:prstGeom>
          <a:noFill/>
        </p:spPr>
        <p:txBody>
          <a:bodyPr wrap="square" rtlCol="0">
            <a:spAutoFit/>
          </a:bodyPr>
          <a:lstStyle/>
          <a:p>
            <a:pPr>
              <a:spcAft>
                <a:spcPts val="600"/>
              </a:spcAft>
            </a:pPr>
            <a:r>
              <a:rPr lang="en-US" sz="1400" b="1" dirty="0"/>
              <a:t>Current</a:t>
            </a:r>
            <a:r>
              <a:rPr lang="en-US" sz="1400" dirty="0"/>
              <a:t>: 	7-day average ending on 4/15</a:t>
            </a:r>
          </a:p>
          <a:p>
            <a:pPr>
              <a:spcAft>
                <a:spcPts val="600"/>
              </a:spcAft>
            </a:pPr>
            <a:r>
              <a:rPr lang="en-US" sz="1400" b="1" dirty="0"/>
              <a:t>Last Week: 	</a:t>
            </a:r>
            <a:r>
              <a:rPr lang="en-US" sz="1400" dirty="0"/>
              <a:t>7-day average ending on 4/8</a:t>
            </a:r>
          </a:p>
        </p:txBody>
      </p:sp>
      <p:grpSp>
        <p:nvGrpSpPr>
          <p:cNvPr id="7" name="Group 6">
            <a:extLst>
              <a:ext uri="{FF2B5EF4-FFF2-40B4-BE49-F238E27FC236}">
                <a16:creationId xmlns:a16="http://schemas.microsoft.com/office/drawing/2014/main" id="{6D3E00AA-0D86-1909-A3E2-30C86F70B3EC}"/>
              </a:ext>
            </a:extLst>
          </p:cNvPr>
          <p:cNvGrpSpPr/>
          <p:nvPr/>
        </p:nvGrpSpPr>
        <p:grpSpPr>
          <a:xfrm>
            <a:off x="788627" y="961637"/>
            <a:ext cx="10614746" cy="5219998"/>
            <a:chOff x="788627" y="961637"/>
            <a:chExt cx="10614746" cy="5219998"/>
          </a:xfrm>
        </p:grpSpPr>
        <p:pic>
          <p:nvPicPr>
            <p:cNvPr id="9" name="Picture 8" descr="A graph of green bars&#10;&#10;Description automatically generated">
              <a:extLst>
                <a:ext uri="{FF2B5EF4-FFF2-40B4-BE49-F238E27FC236}">
                  <a16:creationId xmlns:a16="http://schemas.microsoft.com/office/drawing/2014/main" id="{48DBDD35-2CC4-483E-8D3B-521AD0B3652C}"/>
                </a:ext>
              </a:extLst>
            </p:cNvPr>
            <p:cNvPicPr>
              <a:picLocks noChangeAspect="1"/>
            </p:cNvPicPr>
            <p:nvPr/>
          </p:nvPicPr>
          <p:blipFill rotWithShape="1">
            <a:blip r:embed="rId4">
              <a:extLst>
                <a:ext uri="{28A0092B-C50C-407E-A947-70E740481C1C}">
                  <a14:useLocalDpi xmlns:a14="http://schemas.microsoft.com/office/drawing/2010/main" val="0"/>
                </a:ext>
              </a:extLst>
            </a:blip>
            <a:srcRect t="5916" r="10904"/>
            <a:stretch/>
          </p:blipFill>
          <p:spPr>
            <a:xfrm>
              <a:off x="788627" y="961637"/>
              <a:ext cx="10614746" cy="5219998"/>
            </a:xfrm>
            <a:prstGeom prst="rect">
              <a:avLst/>
            </a:prstGeom>
          </p:spPr>
        </p:pic>
        <p:pic>
          <p:nvPicPr>
            <p:cNvPr id="5" name="Picture 4" descr="A graph of green bars&#10;&#10;Description automatically generated">
              <a:extLst>
                <a:ext uri="{FF2B5EF4-FFF2-40B4-BE49-F238E27FC236}">
                  <a16:creationId xmlns:a16="http://schemas.microsoft.com/office/drawing/2014/main" id="{A0114EB2-2990-86A0-3F89-EE4773C0F3F5}"/>
                </a:ext>
              </a:extLst>
            </p:cNvPr>
            <p:cNvPicPr>
              <a:picLocks noChangeAspect="1"/>
            </p:cNvPicPr>
            <p:nvPr/>
          </p:nvPicPr>
          <p:blipFill rotWithShape="1">
            <a:blip r:embed="rId4">
              <a:extLst>
                <a:ext uri="{28A0092B-C50C-407E-A947-70E740481C1C}">
                  <a14:useLocalDpi xmlns:a14="http://schemas.microsoft.com/office/drawing/2010/main" val="0"/>
                </a:ext>
              </a:extLst>
            </a:blip>
            <a:srcRect l="89851" t="21123" b="71179"/>
            <a:stretch/>
          </p:blipFill>
          <p:spPr>
            <a:xfrm>
              <a:off x="7030192" y="5731632"/>
              <a:ext cx="1143008" cy="403761"/>
            </a:xfrm>
            <a:prstGeom prst="rect">
              <a:avLst/>
            </a:prstGeom>
          </p:spPr>
        </p:pic>
      </p:grpSp>
    </p:spTree>
    <p:extLst>
      <p:ext uri="{BB962C8B-B14F-4D97-AF65-F5344CB8AC3E}">
        <p14:creationId xmlns:p14="http://schemas.microsoft.com/office/powerpoint/2010/main" val="1342865409"/>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76201"/>
            <a:ext cx="12039600" cy="860425"/>
          </a:xfrm>
          <a:solidFill>
            <a:srgbClr val="006600"/>
          </a:solidFill>
        </p:spPr>
        <p:txBody>
          <a:bodyPr/>
          <a:lstStyle/>
          <a:p>
            <a:pPr algn="ctr"/>
            <a:r>
              <a:rPr lang="en-US" sz="4800">
                <a:solidFill>
                  <a:schemeClr val="bg1"/>
                </a:solidFill>
                <a:latin typeface="Calibri" panose="020F0502020204030204" pitchFamily="34" charset="0"/>
                <a:cs typeface="Calibri" panose="020F0502020204030204" pitchFamily="34" charset="0"/>
              </a:rPr>
              <a:t>Key Points</a:t>
            </a:r>
          </a:p>
        </p:txBody>
      </p:sp>
      <p:sp>
        <p:nvSpPr>
          <p:cNvPr id="4" name="TextBox 3"/>
          <p:cNvSpPr txBox="1"/>
          <p:nvPr/>
        </p:nvSpPr>
        <p:spPr>
          <a:xfrm>
            <a:off x="685800" y="1524001"/>
            <a:ext cx="10972800" cy="4154984"/>
          </a:xfrm>
          <a:prstGeom prst="rect">
            <a:avLst/>
          </a:prstGeom>
          <a:noFill/>
        </p:spPr>
        <p:txBody>
          <a:bodyPr wrap="square" rtlCol="0">
            <a:spAutoFit/>
          </a:bodyPr>
          <a:lstStyle/>
          <a:p>
            <a:pPr marL="457200" indent="-457200">
              <a:spcAft>
                <a:spcPts val="2400"/>
              </a:spcAft>
              <a:buFont typeface="+mj-lt"/>
              <a:buAutoNum type="arabicParenR"/>
            </a:pPr>
            <a:r>
              <a:rPr lang="en-US" sz="3200" dirty="0">
                <a:latin typeface="Calibri" panose="020F0502020204030204" pitchFamily="34" charset="0"/>
                <a:ea typeface="Times New Roman" panose="02020603050405020304" pitchFamily="18" charset="0"/>
                <a:cs typeface="Times New Roman" panose="02020603050405020304" pitchFamily="18" charset="0"/>
              </a:rPr>
              <a:t>Despite abundant precipitation 4/16-4/17, a combination of week-long dryness and warmth decreased 7-day average soil moisture and increased soil temperature.</a:t>
            </a:r>
          </a:p>
          <a:p>
            <a:pPr marL="457200" indent="-457200">
              <a:spcAft>
                <a:spcPts val="2400"/>
              </a:spcAft>
              <a:buFont typeface="+mj-lt"/>
              <a:buAutoNum type="arabicParenR"/>
            </a:pPr>
            <a:r>
              <a:rPr lang="en-US" sz="3200" dirty="0">
                <a:latin typeface="Calibri" panose="020F0502020204030204" pitchFamily="34" charset="0"/>
                <a:ea typeface="Times New Roman" panose="02020603050405020304" pitchFamily="18" charset="0"/>
                <a:cs typeface="Times New Roman" panose="02020603050405020304" pitchFamily="18" charset="0"/>
              </a:rPr>
              <a:t>US Drought Monitor showed slight improvement for parts of the state, but remains largely unchanged since last week.</a:t>
            </a:r>
          </a:p>
          <a:p>
            <a:pPr marL="457200" indent="-457200">
              <a:spcAft>
                <a:spcPts val="2400"/>
              </a:spcAft>
              <a:buFont typeface="+mj-lt"/>
              <a:buAutoNum type="arabicParenR"/>
            </a:pPr>
            <a:r>
              <a:rPr lang="en-US" sz="3200" dirty="0">
                <a:latin typeface="Calibri" panose="020F0502020204030204" pitchFamily="34" charset="0"/>
                <a:ea typeface="Times New Roman" panose="02020603050405020304" pitchFamily="18" charset="0"/>
                <a:cs typeface="Times New Roman" panose="02020603050405020304" pitchFamily="18" charset="0"/>
              </a:rPr>
              <a:t>Late April likely to see above-normal temps with a slight lean toward above-normal </a:t>
            </a:r>
            <a:r>
              <a:rPr lang="en-US" sz="3200" dirty="0" err="1">
                <a:latin typeface="Calibri" panose="020F0502020204030204" pitchFamily="34" charset="0"/>
                <a:ea typeface="Times New Roman" panose="02020603050405020304" pitchFamily="18" charset="0"/>
                <a:cs typeface="Times New Roman" panose="02020603050405020304" pitchFamily="18" charset="0"/>
              </a:rPr>
              <a:t>precip</a:t>
            </a:r>
            <a:r>
              <a:rPr lang="en-US" sz="3200" dirty="0">
                <a:latin typeface="Calibri" panose="020F0502020204030204" pitchFamily="34"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97008013"/>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10983-CC70-66BC-9130-AE5B59F11C4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E8DF8E3-C673-3DEB-55C2-A656B4191D70}"/>
              </a:ext>
            </a:extLst>
          </p:cNvPr>
          <p:cNvSpPr/>
          <p:nvPr/>
        </p:nvSpPr>
        <p:spPr>
          <a:xfrm>
            <a:off x="8839200" y="6467095"/>
            <a:ext cx="3200400" cy="307777"/>
          </a:xfrm>
          <a:prstGeom prst="rect">
            <a:avLst/>
          </a:prstGeom>
          <a:solidFill>
            <a:schemeClr val="accent3">
              <a:lumMod val="40000"/>
              <a:lumOff val="60000"/>
            </a:schemeClr>
          </a:solidFill>
          <a:ln w="9525">
            <a:solidFill>
              <a:schemeClr val="accent3">
                <a:lumMod val="50000"/>
              </a:schemeClr>
            </a:solidFill>
          </a:ln>
        </p:spPr>
        <p:txBody>
          <a:bodyPr wrap="square">
            <a:spAutoFit/>
          </a:bodyPr>
          <a:lstStyle/>
          <a:p>
            <a:pPr algn="ctr">
              <a:defRPr/>
            </a:pPr>
            <a:r>
              <a:rPr lang="en-US" sz="1400" dirty="0">
                <a:solidFill>
                  <a:prstClr val="black"/>
                </a:solidFill>
                <a:latin typeface="Calibri"/>
                <a:hlinkClick r:id="rId3"/>
              </a:rPr>
              <a:t>https://agindrought.unl.edu/Other.aspx</a:t>
            </a:r>
            <a:r>
              <a:rPr lang="en-US" sz="1400" dirty="0">
                <a:solidFill>
                  <a:prstClr val="black"/>
                </a:solidFill>
                <a:latin typeface="Calibri"/>
              </a:rPr>
              <a:t> </a:t>
            </a:r>
          </a:p>
        </p:txBody>
      </p:sp>
      <p:sp>
        <p:nvSpPr>
          <p:cNvPr id="8" name="Title 1">
            <a:extLst>
              <a:ext uri="{FF2B5EF4-FFF2-40B4-BE49-F238E27FC236}">
                <a16:creationId xmlns:a16="http://schemas.microsoft.com/office/drawing/2014/main" id="{05ABB482-8081-1E7E-07B5-90097AE27D03}"/>
              </a:ext>
            </a:extLst>
          </p:cNvPr>
          <p:cNvSpPr txBox="1">
            <a:spLocks/>
          </p:cNvSpPr>
          <p:nvPr/>
        </p:nvSpPr>
        <p:spPr>
          <a:xfrm>
            <a:off x="76200" y="76201"/>
            <a:ext cx="12039600" cy="860425"/>
          </a:xfrm>
          <a:prstGeom prst="rect">
            <a:avLst/>
          </a:prstGeom>
          <a:solidFill>
            <a:srgbClr val="0066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a:solidFill>
                  <a:schemeClr val="bg1"/>
                </a:solidFill>
                <a:latin typeface="Calibri" panose="020F0502020204030204" pitchFamily="34" charset="0"/>
                <a:cs typeface="Calibri" panose="020F0502020204030204" pitchFamily="34" charset="0"/>
              </a:rPr>
              <a:t>NASS Crop Progress – Corn</a:t>
            </a:r>
          </a:p>
        </p:txBody>
      </p:sp>
      <p:sp>
        <p:nvSpPr>
          <p:cNvPr id="4" name="TextBox 3">
            <a:extLst>
              <a:ext uri="{FF2B5EF4-FFF2-40B4-BE49-F238E27FC236}">
                <a16:creationId xmlns:a16="http://schemas.microsoft.com/office/drawing/2014/main" id="{E6FE5133-D0BD-6989-D644-B6B98CB74BB8}"/>
              </a:ext>
            </a:extLst>
          </p:cNvPr>
          <p:cNvSpPr txBox="1"/>
          <p:nvPr/>
        </p:nvSpPr>
        <p:spPr>
          <a:xfrm>
            <a:off x="7924800" y="1524000"/>
            <a:ext cx="3487689" cy="3462486"/>
          </a:xfrm>
          <a:prstGeom prst="rect">
            <a:avLst/>
          </a:prstGeom>
          <a:noFill/>
        </p:spPr>
        <p:txBody>
          <a:bodyPr wrap="square" rtlCol="0">
            <a:spAutoFit/>
          </a:bodyPr>
          <a:lstStyle/>
          <a:p>
            <a:pPr marL="174625" indent="-174625">
              <a:spcAft>
                <a:spcPts val="600"/>
              </a:spcAft>
              <a:buFont typeface="Arial" panose="020B0604020202020204" pitchFamily="34" charset="0"/>
              <a:buChar char="•"/>
            </a:pPr>
            <a:r>
              <a:rPr lang="en-US" sz="2000" dirty="0"/>
              <a:t>Scattered corn planting was reported in eastern and southern WI</a:t>
            </a:r>
          </a:p>
          <a:p>
            <a:pPr marL="631825" lvl="1" indent="-174625">
              <a:spcAft>
                <a:spcPts val="600"/>
              </a:spcAft>
              <a:buFont typeface="Arial" panose="020B0604020202020204" pitchFamily="34" charset="0"/>
              <a:buChar char="•"/>
            </a:pPr>
            <a:r>
              <a:rPr lang="en-US" dirty="0"/>
              <a:t>This is slightly </a:t>
            </a:r>
            <a:r>
              <a:rPr lang="en-US" b="1" dirty="0"/>
              <a:t>ahead of schedule </a:t>
            </a:r>
            <a:r>
              <a:rPr lang="en-US" dirty="0"/>
              <a:t>for WI</a:t>
            </a:r>
          </a:p>
          <a:p>
            <a:pPr marL="631825" lvl="1" indent="-174625">
              <a:spcAft>
                <a:spcPts val="600"/>
              </a:spcAft>
              <a:buFont typeface="Arial" panose="020B0604020202020204" pitchFamily="34" charset="0"/>
              <a:buChar char="•"/>
            </a:pPr>
            <a:endParaRPr lang="en-US" dirty="0"/>
          </a:p>
          <a:p>
            <a:pPr marL="174625" indent="-174625">
              <a:spcAft>
                <a:spcPts val="600"/>
              </a:spcAft>
              <a:buFont typeface="Arial" panose="020B0604020202020204" pitchFamily="34" charset="0"/>
              <a:buChar char="•"/>
            </a:pPr>
            <a:r>
              <a:rPr lang="en-US" dirty="0"/>
              <a:t>States to the west (south-southeast) are slightly ahead of (behind) schedule, with the exception of Missouri being greatly ahead</a:t>
            </a:r>
          </a:p>
        </p:txBody>
      </p:sp>
      <p:pic>
        <p:nvPicPr>
          <p:cNvPr id="9220" name="Picture 4">
            <a:extLst>
              <a:ext uri="{FF2B5EF4-FFF2-40B4-BE49-F238E27FC236}">
                <a16:creationId xmlns:a16="http://schemas.microsoft.com/office/drawing/2014/main" id="{1F850473-47C9-CF1E-1F33-31B6C47D34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006900"/>
            <a:ext cx="7473950" cy="5774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519830"/>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03557-5223-98D0-0C19-F8951BE63C0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CD12048-DA55-DE1F-0EFD-013C653C107D}"/>
              </a:ext>
            </a:extLst>
          </p:cNvPr>
          <p:cNvSpPr/>
          <p:nvPr/>
        </p:nvSpPr>
        <p:spPr>
          <a:xfrm>
            <a:off x="8839200" y="6467095"/>
            <a:ext cx="3200400" cy="307777"/>
          </a:xfrm>
          <a:prstGeom prst="rect">
            <a:avLst/>
          </a:prstGeom>
          <a:solidFill>
            <a:schemeClr val="accent3">
              <a:lumMod val="40000"/>
              <a:lumOff val="60000"/>
            </a:schemeClr>
          </a:solidFill>
          <a:ln w="9525">
            <a:solidFill>
              <a:schemeClr val="accent3">
                <a:lumMod val="50000"/>
              </a:schemeClr>
            </a:solidFill>
          </a:ln>
        </p:spPr>
        <p:txBody>
          <a:bodyPr wrap="square">
            <a:spAutoFit/>
          </a:bodyPr>
          <a:lstStyle/>
          <a:p>
            <a:pPr algn="ctr">
              <a:defRPr/>
            </a:pPr>
            <a:r>
              <a:rPr lang="en-US" sz="1400">
                <a:solidFill>
                  <a:prstClr val="black"/>
                </a:solidFill>
                <a:latin typeface="Calibri"/>
                <a:hlinkClick r:id="rId3"/>
              </a:rPr>
              <a:t>https://agindrought.unl.edu/Other.aspx</a:t>
            </a:r>
            <a:r>
              <a:rPr lang="en-US" sz="1400">
                <a:solidFill>
                  <a:prstClr val="black"/>
                </a:solidFill>
                <a:latin typeface="Calibri"/>
              </a:rPr>
              <a:t> </a:t>
            </a:r>
          </a:p>
        </p:txBody>
      </p:sp>
      <p:sp>
        <p:nvSpPr>
          <p:cNvPr id="8" name="Title 1">
            <a:extLst>
              <a:ext uri="{FF2B5EF4-FFF2-40B4-BE49-F238E27FC236}">
                <a16:creationId xmlns:a16="http://schemas.microsoft.com/office/drawing/2014/main" id="{AFB61B7F-E0DC-BAD7-E394-C28F076725CE}"/>
              </a:ext>
            </a:extLst>
          </p:cNvPr>
          <p:cNvSpPr txBox="1">
            <a:spLocks/>
          </p:cNvSpPr>
          <p:nvPr/>
        </p:nvSpPr>
        <p:spPr>
          <a:xfrm>
            <a:off x="76200" y="76201"/>
            <a:ext cx="12039600" cy="860425"/>
          </a:xfrm>
          <a:prstGeom prst="rect">
            <a:avLst/>
          </a:prstGeom>
          <a:solidFill>
            <a:srgbClr val="0066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a:solidFill>
                  <a:schemeClr val="bg1"/>
                </a:solidFill>
                <a:latin typeface="Calibri" panose="020F0502020204030204" pitchFamily="34" charset="0"/>
                <a:cs typeface="Calibri" panose="020F0502020204030204" pitchFamily="34" charset="0"/>
              </a:rPr>
              <a:t>NASS Crop Progress – Winter Wheat</a:t>
            </a:r>
          </a:p>
        </p:txBody>
      </p:sp>
      <p:sp>
        <p:nvSpPr>
          <p:cNvPr id="4" name="TextBox 3">
            <a:extLst>
              <a:ext uri="{FF2B5EF4-FFF2-40B4-BE49-F238E27FC236}">
                <a16:creationId xmlns:a16="http://schemas.microsoft.com/office/drawing/2014/main" id="{C4B94A6B-91EB-6EC5-64E6-15E338993808}"/>
              </a:ext>
            </a:extLst>
          </p:cNvPr>
          <p:cNvSpPr txBox="1"/>
          <p:nvPr/>
        </p:nvSpPr>
        <p:spPr>
          <a:xfrm>
            <a:off x="7924800" y="1524000"/>
            <a:ext cx="3487689" cy="1015663"/>
          </a:xfrm>
          <a:prstGeom prst="rect">
            <a:avLst/>
          </a:prstGeom>
          <a:noFill/>
        </p:spPr>
        <p:txBody>
          <a:bodyPr wrap="square" rtlCol="0">
            <a:spAutoFit/>
          </a:bodyPr>
          <a:lstStyle/>
          <a:p>
            <a:pPr marL="174625" indent="-174625">
              <a:spcAft>
                <a:spcPts val="600"/>
              </a:spcAft>
              <a:buFont typeface="Arial" panose="020B0604020202020204" pitchFamily="34" charset="0"/>
              <a:buChar char="•"/>
            </a:pPr>
            <a:r>
              <a:rPr lang="en-US" sz="2000" dirty="0"/>
              <a:t>In states around Wisconsin, winter wheat condition is </a:t>
            </a:r>
            <a:r>
              <a:rPr lang="en-US" sz="2000" b="1" dirty="0"/>
              <a:t>&gt;68% </a:t>
            </a:r>
            <a:r>
              <a:rPr lang="en-US" sz="2000" dirty="0"/>
              <a:t>good to excellent.</a:t>
            </a:r>
          </a:p>
        </p:txBody>
      </p:sp>
      <p:pic>
        <p:nvPicPr>
          <p:cNvPr id="10242" name="Picture 2">
            <a:extLst>
              <a:ext uri="{FF2B5EF4-FFF2-40B4-BE49-F238E27FC236}">
                <a16:creationId xmlns:a16="http://schemas.microsoft.com/office/drawing/2014/main" id="{AC8B6C65-2070-9958-D7A0-F17EF535D0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977899"/>
            <a:ext cx="7511483" cy="580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828501"/>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03557-5223-98D0-0C19-F8951BE63C0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CD12048-DA55-DE1F-0EFD-013C653C107D}"/>
              </a:ext>
            </a:extLst>
          </p:cNvPr>
          <p:cNvSpPr/>
          <p:nvPr/>
        </p:nvSpPr>
        <p:spPr>
          <a:xfrm>
            <a:off x="4612237" y="5820757"/>
            <a:ext cx="3493008" cy="523220"/>
          </a:xfrm>
          <a:prstGeom prst="rect">
            <a:avLst/>
          </a:prstGeom>
          <a:solidFill>
            <a:schemeClr val="accent3">
              <a:lumMod val="40000"/>
              <a:lumOff val="60000"/>
            </a:schemeClr>
          </a:solidFill>
          <a:ln w="9525">
            <a:solidFill>
              <a:schemeClr val="accent3">
                <a:lumMod val="50000"/>
              </a:schemeClr>
            </a:solidFill>
          </a:ln>
        </p:spPr>
        <p:txBody>
          <a:bodyPr wrap="square">
            <a:spAutoFit/>
          </a:bodyPr>
          <a:lstStyle/>
          <a:p>
            <a:pPr algn="ctr">
              <a:defRPr/>
            </a:pPr>
            <a:r>
              <a:rPr lang="en-US" sz="1400" u="sng" dirty="0">
                <a:solidFill>
                  <a:srgbClr val="0000FF"/>
                </a:solidFill>
                <a:latin typeface="Calibri"/>
              </a:rPr>
              <a:t>https://</a:t>
            </a:r>
            <a:r>
              <a:rPr lang="en-US" sz="1400" u="sng" dirty="0" err="1">
                <a:solidFill>
                  <a:srgbClr val="0000FF"/>
                </a:solidFill>
                <a:latin typeface="Calibri"/>
              </a:rPr>
              <a:t>apps.dnr.wi.gov</a:t>
            </a:r>
            <a:r>
              <a:rPr lang="en-US" sz="1400" u="sng" dirty="0">
                <a:solidFill>
                  <a:srgbClr val="0000FF"/>
                </a:solidFill>
                <a:latin typeface="Calibri"/>
              </a:rPr>
              <a:t>/</a:t>
            </a:r>
            <a:r>
              <a:rPr lang="en-US" sz="1400" u="sng" dirty="0" err="1">
                <a:solidFill>
                  <a:srgbClr val="0000FF"/>
                </a:solidFill>
                <a:latin typeface="Calibri"/>
              </a:rPr>
              <a:t>wisburn</a:t>
            </a:r>
            <a:r>
              <a:rPr lang="en-US" sz="1400" u="sng" dirty="0">
                <a:solidFill>
                  <a:srgbClr val="0000FF"/>
                </a:solidFill>
                <a:latin typeface="Calibri"/>
              </a:rPr>
              <a:t>/#/</a:t>
            </a:r>
          </a:p>
          <a:p>
            <a:pPr algn="ctr">
              <a:defRPr/>
            </a:pPr>
            <a:r>
              <a:rPr lang="en-US" sz="1400" u="sng" dirty="0">
                <a:solidFill>
                  <a:srgbClr val="0000FF"/>
                </a:solidFill>
                <a:latin typeface="Calibri"/>
              </a:rPr>
              <a:t>https://</a:t>
            </a:r>
            <a:r>
              <a:rPr lang="en-US" sz="1400" u="sng" dirty="0" err="1">
                <a:solidFill>
                  <a:srgbClr val="0000FF"/>
                </a:solidFill>
                <a:latin typeface="Calibri"/>
              </a:rPr>
              <a:t>dnrmaps.wi.gov</a:t>
            </a:r>
            <a:r>
              <a:rPr lang="en-US" sz="1400" u="sng" dirty="0">
                <a:solidFill>
                  <a:srgbClr val="0000FF"/>
                </a:solidFill>
                <a:latin typeface="Calibri"/>
              </a:rPr>
              <a:t>/</a:t>
            </a:r>
            <a:r>
              <a:rPr lang="en-US" sz="1400" u="sng" dirty="0" err="1">
                <a:solidFill>
                  <a:srgbClr val="0000FF"/>
                </a:solidFill>
                <a:latin typeface="Calibri"/>
              </a:rPr>
              <a:t>wildfiredashboard</a:t>
            </a:r>
            <a:r>
              <a:rPr lang="en-US" sz="1400" u="sng" dirty="0">
                <a:solidFill>
                  <a:srgbClr val="0000FF"/>
                </a:solidFill>
                <a:latin typeface="Calibri"/>
              </a:rPr>
              <a:t>/</a:t>
            </a:r>
          </a:p>
        </p:txBody>
      </p:sp>
      <p:sp>
        <p:nvSpPr>
          <p:cNvPr id="8" name="Title 1">
            <a:extLst>
              <a:ext uri="{FF2B5EF4-FFF2-40B4-BE49-F238E27FC236}">
                <a16:creationId xmlns:a16="http://schemas.microsoft.com/office/drawing/2014/main" id="{AFB61B7F-E0DC-BAD7-E394-C28F076725CE}"/>
              </a:ext>
            </a:extLst>
          </p:cNvPr>
          <p:cNvSpPr txBox="1">
            <a:spLocks/>
          </p:cNvSpPr>
          <p:nvPr/>
        </p:nvSpPr>
        <p:spPr>
          <a:xfrm>
            <a:off x="76200" y="76201"/>
            <a:ext cx="12039600" cy="860425"/>
          </a:xfrm>
          <a:prstGeom prst="rect">
            <a:avLst/>
          </a:prstGeom>
          <a:solidFill>
            <a:srgbClr val="0066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a:solidFill>
                  <a:schemeClr val="bg1"/>
                </a:solidFill>
                <a:latin typeface="Calibri" panose="020F0502020204030204" pitchFamily="34" charset="0"/>
                <a:cs typeface="Calibri" panose="020F0502020204030204" pitchFamily="34" charset="0"/>
              </a:rPr>
              <a:t>Wildfire Concerns</a:t>
            </a:r>
          </a:p>
        </p:txBody>
      </p:sp>
      <p:sp>
        <p:nvSpPr>
          <p:cNvPr id="4" name="TextBox 3">
            <a:extLst>
              <a:ext uri="{FF2B5EF4-FFF2-40B4-BE49-F238E27FC236}">
                <a16:creationId xmlns:a16="http://schemas.microsoft.com/office/drawing/2014/main" id="{C4B94A6B-91EB-6EC5-64E6-15E338993808}"/>
              </a:ext>
            </a:extLst>
          </p:cNvPr>
          <p:cNvSpPr txBox="1"/>
          <p:nvPr/>
        </p:nvSpPr>
        <p:spPr>
          <a:xfrm>
            <a:off x="4480588" y="1698098"/>
            <a:ext cx="3688544" cy="3631763"/>
          </a:xfrm>
          <a:prstGeom prst="rect">
            <a:avLst/>
          </a:prstGeom>
          <a:noFill/>
        </p:spPr>
        <p:txBody>
          <a:bodyPr wrap="square" rtlCol="0">
            <a:spAutoFit/>
          </a:bodyPr>
          <a:lstStyle/>
          <a:p>
            <a:pPr marL="174625" indent="-174625">
              <a:spcAft>
                <a:spcPts val="600"/>
              </a:spcAft>
              <a:buFont typeface="Arial" panose="020B0604020202020204" pitchFamily="34" charset="0"/>
              <a:buChar char="•"/>
            </a:pPr>
            <a:r>
              <a:rPr lang="en-US" sz="2000" dirty="0"/>
              <a:t>After Tue (4/16)-Wed (4/17) rain, fire danger dropped to low</a:t>
            </a:r>
          </a:p>
          <a:p>
            <a:pPr marL="174625" indent="-174625">
              <a:spcAft>
                <a:spcPts val="600"/>
              </a:spcAft>
              <a:buFont typeface="Arial" panose="020B0604020202020204" pitchFamily="34" charset="0"/>
              <a:buChar char="•"/>
            </a:pPr>
            <a:r>
              <a:rPr lang="en-US" sz="2000" dirty="0"/>
              <a:t>However, wildfires have been an increased concern for WI this year, especially when hot, dry, and windy conditions are present</a:t>
            </a:r>
          </a:p>
          <a:p>
            <a:pPr marL="174625" indent="-174625">
              <a:spcAft>
                <a:spcPts val="600"/>
              </a:spcAft>
              <a:buFont typeface="Arial" panose="020B0604020202020204" pitchFamily="34" charset="0"/>
              <a:buChar char="•"/>
            </a:pPr>
            <a:r>
              <a:rPr lang="en-US" sz="2000" dirty="0"/>
              <a:t>Please check DNR </a:t>
            </a:r>
            <a:r>
              <a:rPr lang="en-US" sz="2000" dirty="0" err="1"/>
              <a:t>WisBurn</a:t>
            </a:r>
            <a:r>
              <a:rPr lang="en-US" sz="2000" dirty="0"/>
              <a:t> for fire danger conditions before burning and have fire safety plans in place</a:t>
            </a:r>
          </a:p>
        </p:txBody>
      </p:sp>
      <p:pic>
        <p:nvPicPr>
          <p:cNvPr id="13" name="Picture 12" descr="A map of the united states with a map of fire&#10;&#10;Description automatically generated">
            <a:extLst>
              <a:ext uri="{FF2B5EF4-FFF2-40B4-BE49-F238E27FC236}">
                <a16:creationId xmlns:a16="http://schemas.microsoft.com/office/drawing/2014/main" id="{CEB10B9F-B488-357F-D35E-A208A780D0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9132" y="1433286"/>
            <a:ext cx="3946668" cy="4910691"/>
          </a:xfrm>
          <a:prstGeom prst="rect">
            <a:avLst/>
          </a:prstGeom>
        </p:spPr>
      </p:pic>
      <p:sp>
        <p:nvSpPr>
          <p:cNvPr id="14" name="TextBox 13">
            <a:extLst>
              <a:ext uri="{FF2B5EF4-FFF2-40B4-BE49-F238E27FC236}">
                <a16:creationId xmlns:a16="http://schemas.microsoft.com/office/drawing/2014/main" id="{7C6B84BB-0911-4845-D47C-A94BDD0DCC4C}"/>
              </a:ext>
            </a:extLst>
          </p:cNvPr>
          <p:cNvSpPr txBox="1"/>
          <p:nvPr/>
        </p:nvSpPr>
        <p:spPr>
          <a:xfrm>
            <a:off x="8169132" y="4760397"/>
            <a:ext cx="1113082" cy="461665"/>
          </a:xfrm>
          <a:prstGeom prst="rect">
            <a:avLst/>
          </a:prstGeom>
          <a:solidFill>
            <a:schemeClr val="bg1"/>
          </a:solidFill>
        </p:spPr>
        <p:txBody>
          <a:bodyPr wrap="square" rtlCol="0">
            <a:spAutoFit/>
          </a:bodyPr>
          <a:lstStyle/>
          <a:p>
            <a:pPr>
              <a:spcAft>
                <a:spcPts val="600"/>
              </a:spcAft>
            </a:pPr>
            <a:r>
              <a:rPr lang="en-US" sz="1200" dirty="0"/>
              <a:t>As of 3:30pm on 4/16/24</a:t>
            </a:r>
          </a:p>
        </p:txBody>
      </p:sp>
      <p:grpSp>
        <p:nvGrpSpPr>
          <p:cNvPr id="9" name="Group 8">
            <a:extLst>
              <a:ext uri="{FF2B5EF4-FFF2-40B4-BE49-F238E27FC236}">
                <a16:creationId xmlns:a16="http://schemas.microsoft.com/office/drawing/2014/main" id="{F274F375-6477-DBB3-03C4-E9FE5F4291A7}"/>
              </a:ext>
            </a:extLst>
          </p:cNvPr>
          <p:cNvGrpSpPr/>
          <p:nvPr/>
        </p:nvGrpSpPr>
        <p:grpSpPr>
          <a:xfrm>
            <a:off x="103632" y="1698098"/>
            <a:ext cx="4444718" cy="4645879"/>
            <a:chOff x="103632" y="1698098"/>
            <a:chExt cx="4444718" cy="4645879"/>
          </a:xfrm>
        </p:grpSpPr>
        <p:pic>
          <p:nvPicPr>
            <p:cNvPr id="3" name="Picture 2" descr="A map of the state of wisconsin&#10;&#10;Description automatically generated">
              <a:extLst>
                <a:ext uri="{FF2B5EF4-FFF2-40B4-BE49-F238E27FC236}">
                  <a16:creationId xmlns:a16="http://schemas.microsoft.com/office/drawing/2014/main" id="{FCC2F684-05FC-098F-7560-CF94364837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32" y="1698098"/>
              <a:ext cx="4444718" cy="4645879"/>
            </a:xfrm>
            <a:prstGeom prst="rect">
              <a:avLst/>
            </a:prstGeom>
          </p:spPr>
        </p:pic>
        <p:grpSp>
          <p:nvGrpSpPr>
            <p:cNvPr id="6" name="Group 5">
              <a:extLst>
                <a:ext uri="{FF2B5EF4-FFF2-40B4-BE49-F238E27FC236}">
                  <a16:creationId xmlns:a16="http://schemas.microsoft.com/office/drawing/2014/main" id="{F6EAE316-7A9C-C0B3-41C6-D6AB12D29F67}"/>
                </a:ext>
              </a:extLst>
            </p:cNvPr>
            <p:cNvGrpSpPr/>
            <p:nvPr/>
          </p:nvGrpSpPr>
          <p:grpSpPr>
            <a:xfrm>
              <a:off x="107867" y="4560343"/>
              <a:ext cx="1036882" cy="1783634"/>
              <a:chOff x="103632" y="4560343"/>
              <a:chExt cx="1036882" cy="1783634"/>
            </a:xfrm>
          </p:grpSpPr>
          <p:pic>
            <p:nvPicPr>
              <p:cNvPr id="10" name="Picture 9" descr="A screenshot of a computer screen&#10;&#10;Description automatically generated">
                <a:extLst>
                  <a:ext uri="{FF2B5EF4-FFF2-40B4-BE49-F238E27FC236}">
                    <a16:creationId xmlns:a16="http://schemas.microsoft.com/office/drawing/2014/main" id="{2A7420AF-41CE-B412-D80D-C144088304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632" y="5002130"/>
                <a:ext cx="1036882" cy="1341847"/>
              </a:xfrm>
              <a:prstGeom prst="rect">
                <a:avLst/>
              </a:prstGeom>
            </p:spPr>
          </p:pic>
          <p:sp>
            <p:nvSpPr>
              <p:cNvPr id="11" name="TextBox 10">
                <a:extLst>
                  <a:ext uri="{FF2B5EF4-FFF2-40B4-BE49-F238E27FC236}">
                    <a16:creationId xmlns:a16="http://schemas.microsoft.com/office/drawing/2014/main" id="{DFC01F06-2E1A-A861-7350-972E77B1B514}"/>
                  </a:ext>
                </a:extLst>
              </p:cNvPr>
              <p:cNvSpPr txBox="1"/>
              <p:nvPr/>
            </p:nvSpPr>
            <p:spPr>
              <a:xfrm>
                <a:off x="103632" y="4560343"/>
                <a:ext cx="1036882" cy="430887"/>
              </a:xfrm>
              <a:prstGeom prst="rect">
                <a:avLst/>
              </a:prstGeom>
              <a:solidFill>
                <a:schemeClr val="bg1"/>
              </a:solidFill>
            </p:spPr>
            <p:txBody>
              <a:bodyPr wrap="square" rtlCol="0">
                <a:spAutoFit/>
              </a:bodyPr>
              <a:lstStyle/>
              <a:p>
                <a:pPr>
                  <a:spcAft>
                    <a:spcPts val="600"/>
                  </a:spcAft>
                </a:pPr>
                <a:r>
                  <a:rPr lang="en-US" sz="1100" dirty="0"/>
                  <a:t>As of 10:30am on 4/17/24</a:t>
                </a:r>
              </a:p>
            </p:txBody>
          </p:sp>
        </p:grpSp>
      </p:grpSp>
    </p:spTree>
    <p:extLst>
      <p:ext uri="{BB962C8B-B14F-4D97-AF65-F5344CB8AC3E}">
        <p14:creationId xmlns:p14="http://schemas.microsoft.com/office/powerpoint/2010/main" val="2404434694"/>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19600" y="6369605"/>
            <a:ext cx="5943600" cy="369332"/>
          </a:xfrm>
          <a:prstGeom prst="rect">
            <a:avLst/>
          </a:prstGeom>
        </p:spPr>
        <p:txBody>
          <a:bodyPr wrap="square">
            <a:spAutoFit/>
          </a:bodyPr>
          <a:lstStyle/>
          <a:p>
            <a:r>
              <a:rPr lang="en-US"/>
              <a:t> </a:t>
            </a:r>
          </a:p>
        </p:txBody>
      </p:sp>
      <p:sp>
        <p:nvSpPr>
          <p:cNvPr id="7" name="TextBox 6"/>
          <p:cNvSpPr txBox="1"/>
          <p:nvPr/>
        </p:nvSpPr>
        <p:spPr>
          <a:xfrm>
            <a:off x="367862" y="1143000"/>
            <a:ext cx="11443138" cy="2862322"/>
          </a:xfrm>
          <a:prstGeom prst="rect">
            <a:avLst/>
          </a:prstGeom>
          <a:noFill/>
        </p:spPr>
        <p:txBody>
          <a:bodyPr wrap="square" rtlCol="0">
            <a:spAutoFit/>
          </a:bodyPr>
          <a:lstStyle/>
          <a:p>
            <a:pPr marL="230188" indent="-230188">
              <a:spcAft>
                <a:spcPts val="1200"/>
              </a:spcAft>
              <a:buFont typeface="Arial" panose="020B0604020202020204" pitchFamily="34" charset="0"/>
              <a:buChar char="•"/>
            </a:pPr>
            <a:r>
              <a:rPr lang="en-US" sz="2000" dirty="0"/>
              <a:t>Please note that there is a server malfunction at NOAA causing this 7-day forecast product to not be updated since Monday (4/15). </a:t>
            </a:r>
          </a:p>
          <a:p>
            <a:pPr marL="230188" indent="-230188">
              <a:spcAft>
                <a:spcPts val="1200"/>
              </a:spcAft>
              <a:buFont typeface="Arial" panose="020B0604020202020204" pitchFamily="34" charset="0"/>
              <a:buChar char="•"/>
            </a:pPr>
            <a:endParaRPr lang="en-US" sz="2000" dirty="0"/>
          </a:p>
          <a:p>
            <a:pPr marL="230188" indent="-230188">
              <a:spcAft>
                <a:spcPts val="1200"/>
              </a:spcAft>
              <a:buFont typeface="Arial" panose="020B0604020202020204" pitchFamily="34" charset="0"/>
              <a:buChar char="•"/>
            </a:pPr>
            <a:r>
              <a:rPr lang="en-US" sz="2000" dirty="0"/>
              <a:t>If you’d like to check for an update, please head to: </a:t>
            </a:r>
            <a:r>
              <a:rPr lang="en-US" sz="2000" dirty="0">
                <a:hlinkClick r:id="rId3"/>
              </a:rPr>
              <a:t>https://water.weather.gov/precip/</a:t>
            </a:r>
            <a:r>
              <a:rPr lang="en-US" sz="2000" dirty="0"/>
              <a:t>.  </a:t>
            </a:r>
          </a:p>
          <a:p>
            <a:pPr marL="230188" indent="-230188">
              <a:spcAft>
                <a:spcPts val="1200"/>
              </a:spcAft>
              <a:buFont typeface="Arial" panose="020B0604020202020204" pitchFamily="34" charset="0"/>
              <a:buChar char="•"/>
            </a:pPr>
            <a:endParaRPr lang="en-US" sz="2000" dirty="0"/>
          </a:p>
          <a:p>
            <a:pPr marL="230188" indent="-230188">
              <a:spcAft>
                <a:spcPts val="1200"/>
              </a:spcAft>
              <a:buFont typeface="Arial" panose="020B0604020202020204" pitchFamily="34" charset="0"/>
              <a:buChar char="•"/>
            </a:pPr>
            <a:r>
              <a:rPr lang="en-US" sz="2000" dirty="0"/>
              <a:t>There looks to be the potential for </a:t>
            </a:r>
            <a:r>
              <a:rPr lang="en-US" sz="2000" dirty="0" err="1"/>
              <a:t>precip</a:t>
            </a:r>
            <a:r>
              <a:rPr lang="en-US" sz="2000" dirty="0"/>
              <a:t> on Thu (4/18) and Mon (4/22), but feel free to check </a:t>
            </a:r>
            <a:r>
              <a:rPr lang="en-US" sz="2000" dirty="0">
                <a:hlinkClick r:id="rId4"/>
              </a:rPr>
              <a:t>https://www.weather.gov/</a:t>
            </a:r>
            <a:r>
              <a:rPr lang="en-US" sz="2000" dirty="0"/>
              <a:t> for your local forecast.</a:t>
            </a:r>
            <a:endParaRPr lang="en-US" sz="3600" dirty="0"/>
          </a:p>
        </p:txBody>
      </p:sp>
      <p:sp>
        <p:nvSpPr>
          <p:cNvPr id="12" name="TextBox 11">
            <a:extLst>
              <a:ext uri="{FF2B5EF4-FFF2-40B4-BE49-F238E27FC236}">
                <a16:creationId xmlns:a16="http://schemas.microsoft.com/office/drawing/2014/main" id="{9F216140-72E7-D0AD-D44B-A47233AA741D}"/>
              </a:ext>
            </a:extLst>
          </p:cNvPr>
          <p:cNvSpPr txBox="1"/>
          <p:nvPr/>
        </p:nvSpPr>
        <p:spPr>
          <a:xfrm>
            <a:off x="8947313" y="11407103"/>
            <a:ext cx="2251019" cy="523220"/>
          </a:xfrm>
          <a:prstGeom prst="rect">
            <a:avLst/>
          </a:prstGeom>
          <a:solidFill>
            <a:schemeClr val="accent3">
              <a:lumMod val="40000"/>
              <a:lumOff val="60000"/>
            </a:schemeClr>
          </a:solidFill>
          <a:ln>
            <a:solidFill>
              <a:schemeClr val="accent3">
                <a:lumMod val="50000"/>
              </a:schemeClr>
            </a:solidFill>
          </a:ln>
        </p:spPr>
        <p:txBody>
          <a:bodyPr wrap="square">
            <a:spAutoFit/>
          </a:bodyPr>
          <a:lstStyle/>
          <a:p>
            <a:pPr algn="ctr"/>
            <a:r>
              <a:rPr lang="en-US" sz="1400" u="sng" dirty="0">
                <a:solidFill>
                  <a:srgbClr val="0000FF"/>
                </a:solidFill>
              </a:rPr>
              <a:t>https://</a:t>
            </a:r>
            <a:r>
              <a:rPr lang="en-US" sz="1400" u="sng" dirty="0" err="1">
                <a:solidFill>
                  <a:srgbClr val="0000FF"/>
                </a:solidFill>
              </a:rPr>
              <a:t>www.wpc.ncep.noaa.gov</a:t>
            </a:r>
            <a:r>
              <a:rPr lang="en-US" sz="1400" u="sng" dirty="0">
                <a:solidFill>
                  <a:srgbClr val="0000FF"/>
                </a:solidFill>
              </a:rPr>
              <a:t>/</a:t>
            </a:r>
            <a:r>
              <a:rPr lang="en-US" sz="1400" u="sng" dirty="0" err="1">
                <a:solidFill>
                  <a:srgbClr val="0000FF"/>
                </a:solidFill>
              </a:rPr>
              <a:t>qpf</a:t>
            </a:r>
            <a:r>
              <a:rPr lang="en-US" sz="1400" u="sng" dirty="0">
                <a:solidFill>
                  <a:srgbClr val="0000FF"/>
                </a:solidFill>
              </a:rPr>
              <a:t>/day1-7.shtml</a:t>
            </a:r>
          </a:p>
        </p:txBody>
      </p:sp>
      <p:sp>
        <p:nvSpPr>
          <p:cNvPr id="11" name="Title 1">
            <a:extLst>
              <a:ext uri="{FF2B5EF4-FFF2-40B4-BE49-F238E27FC236}">
                <a16:creationId xmlns:a16="http://schemas.microsoft.com/office/drawing/2014/main" id="{5E1F3AB5-A5B1-C9EA-82F3-1A0134D13BC0}"/>
              </a:ext>
            </a:extLst>
          </p:cNvPr>
          <p:cNvSpPr txBox="1">
            <a:spLocks/>
          </p:cNvSpPr>
          <p:nvPr/>
        </p:nvSpPr>
        <p:spPr>
          <a:xfrm>
            <a:off x="76200" y="76201"/>
            <a:ext cx="12039600" cy="860425"/>
          </a:xfrm>
          <a:prstGeom prst="rect">
            <a:avLst/>
          </a:prstGeom>
          <a:solidFill>
            <a:srgbClr val="0066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a:solidFill>
                  <a:schemeClr val="bg1"/>
                </a:solidFill>
                <a:latin typeface="Calibri" panose="020F0502020204030204" pitchFamily="34" charset="0"/>
                <a:cs typeface="Calibri" panose="020F0502020204030204" pitchFamily="34" charset="0"/>
              </a:rPr>
              <a:t>7 Day Precip Forecast</a:t>
            </a:r>
          </a:p>
        </p:txBody>
      </p:sp>
    </p:spTree>
    <p:extLst>
      <p:ext uri="{BB962C8B-B14F-4D97-AF65-F5344CB8AC3E}">
        <p14:creationId xmlns:p14="http://schemas.microsoft.com/office/powerpoint/2010/main" val="247934421"/>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85800" y="5606534"/>
            <a:ext cx="11125200" cy="400110"/>
          </a:xfrm>
          <a:prstGeom prst="rect">
            <a:avLst/>
          </a:prstGeom>
          <a:noFill/>
        </p:spPr>
        <p:txBody>
          <a:bodyPr wrap="square" rtlCol="0">
            <a:spAutoFit/>
          </a:bodyPr>
          <a:lstStyle/>
          <a:p>
            <a:r>
              <a:rPr lang="en-US" sz="2000" b="1" dirty="0"/>
              <a:t>Third/fourth week in April: </a:t>
            </a:r>
            <a:r>
              <a:rPr lang="en-US" sz="2000" dirty="0"/>
              <a:t>Temperatures will likely be </a:t>
            </a:r>
            <a:r>
              <a:rPr lang="en-US" sz="2000" u="sng" dirty="0"/>
              <a:t>above normal</a:t>
            </a:r>
            <a:r>
              <a:rPr lang="en-US" sz="2000" dirty="0"/>
              <a:t>. Precipitation leaning </a:t>
            </a:r>
            <a:r>
              <a:rPr lang="en-US" sz="2000" u="sng" dirty="0"/>
              <a:t>above normal</a:t>
            </a:r>
            <a:r>
              <a:rPr lang="en-US" sz="2000" dirty="0"/>
              <a:t>.</a:t>
            </a:r>
            <a:r>
              <a:rPr lang="en-US" sz="2000" b="1" dirty="0"/>
              <a:t> </a:t>
            </a:r>
            <a:endParaRPr lang="en-US" sz="2000" dirty="0"/>
          </a:p>
        </p:txBody>
      </p:sp>
      <p:sp>
        <p:nvSpPr>
          <p:cNvPr id="7" name="Rectangle 6">
            <a:extLst>
              <a:ext uri="{FF2B5EF4-FFF2-40B4-BE49-F238E27FC236}">
                <a16:creationId xmlns:a16="http://schemas.microsoft.com/office/drawing/2014/main" id="{E989213C-B839-FD47-8D0B-FE845A16EAB7}"/>
              </a:ext>
            </a:extLst>
          </p:cNvPr>
          <p:cNvSpPr/>
          <p:nvPr/>
        </p:nvSpPr>
        <p:spPr>
          <a:xfrm>
            <a:off x="4803315" y="6474022"/>
            <a:ext cx="2585370" cy="307777"/>
          </a:xfrm>
          <a:prstGeom prst="rect">
            <a:avLst/>
          </a:prstGeom>
          <a:solidFill>
            <a:schemeClr val="accent3">
              <a:lumMod val="40000"/>
              <a:lumOff val="60000"/>
            </a:schemeClr>
          </a:solidFill>
          <a:ln>
            <a:solidFill>
              <a:schemeClr val="accent3">
                <a:lumMod val="50000"/>
              </a:schemeClr>
            </a:solidFill>
          </a:ln>
        </p:spPr>
        <p:txBody>
          <a:bodyPr wrap="square">
            <a:spAutoFit/>
          </a:bodyPr>
          <a:lstStyle/>
          <a:p>
            <a:pPr algn="ctr"/>
            <a:r>
              <a:rPr lang="en-US" sz="1400" dirty="0">
                <a:hlinkClick r:id="rId3"/>
              </a:rPr>
              <a:t>http://www.cpc.ncep.noaa.gov/</a:t>
            </a:r>
            <a:r>
              <a:rPr lang="en-US" sz="1400" dirty="0"/>
              <a:t> </a:t>
            </a:r>
          </a:p>
        </p:txBody>
      </p:sp>
      <p:sp>
        <p:nvSpPr>
          <p:cNvPr id="6" name="Title 1">
            <a:extLst>
              <a:ext uri="{FF2B5EF4-FFF2-40B4-BE49-F238E27FC236}">
                <a16:creationId xmlns:a16="http://schemas.microsoft.com/office/drawing/2014/main" id="{422DE750-DC5D-D595-B9E6-B5D9BE05E518}"/>
              </a:ext>
            </a:extLst>
          </p:cNvPr>
          <p:cNvSpPr txBox="1">
            <a:spLocks/>
          </p:cNvSpPr>
          <p:nvPr/>
        </p:nvSpPr>
        <p:spPr>
          <a:xfrm>
            <a:off x="76200" y="76201"/>
            <a:ext cx="12039600" cy="860425"/>
          </a:xfrm>
          <a:prstGeom prst="rect">
            <a:avLst/>
          </a:prstGeom>
          <a:solidFill>
            <a:srgbClr val="0066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a:solidFill>
                  <a:schemeClr val="bg1"/>
                </a:solidFill>
                <a:latin typeface="Calibri" panose="020F0502020204030204" pitchFamily="34" charset="0"/>
                <a:cs typeface="Calibri" panose="020F0502020204030204" pitchFamily="34" charset="0"/>
              </a:rPr>
              <a:t>8-14 Day Temp &amp; Precip Outlook</a:t>
            </a:r>
          </a:p>
        </p:txBody>
      </p:sp>
      <p:pic>
        <p:nvPicPr>
          <p:cNvPr id="12290" name="Picture 2" descr="8 to 14 Day Outlook - Temperature Probability">
            <a:extLst>
              <a:ext uri="{FF2B5EF4-FFF2-40B4-BE49-F238E27FC236}">
                <a16:creationId xmlns:a16="http://schemas.microsoft.com/office/drawing/2014/main" id="{15D80F22-415F-F950-AF93-63600537D3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306" y="1010528"/>
            <a:ext cx="5877694" cy="454152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8 to 14 Day Outlook - Precipitation Probability">
            <a:extLst>
              <a:ext uri="{FF2B5EF4-FFF2-40B4-BE49-F238E27FC236}">
                <a16:creationId xmlns:a16="http://schemas.microsoft.com/office/drawing/2014/main" id="{E6429A69-6FED-F23D-AF35-5D406D20F9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010528"/>
            <a:ext cx="5877694" cy="454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711787"/>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DD977-E3A2-E819-797F-4B19515CE82C}"/>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B8013B36-6FD0-5EFA-5B5F-C29E32FE7669}"/>
              </a:ext>
            </a:extLst>
          </p:cNvPr>
          <p:cNvSpPr txBox="1"/>
          <p:nvPr/>
        </p:nvSpPr>
        <p:spPr>
          <a:xfrm>
            <a:off x="533400" y="5625121"/>
            <a:ext cx="11125200" cy="707886"/>
          </a:xfrm>
          <a:prstGeom prst="rect">
            <a:avLst/>
          </a:prstGeom>
          <a:noFill/>
        </p:spPr>
        <p:txBody>
          <a:bodyPr wrap="square" rtlCol="0">
            <a:spAutoFit/>
          </a:bodyPr>
          <a:lstStyle/>
          <a:p>
            <a:r>
              <a:rPr lang="en-US" sz="2000" b="1" dirty="0"/>
              <a:t>Month of April: </a:t>
            </a:r>
            <a:r>
              <a:rPr lang="en-US" sz="2000" dirty="0"/>
              <a:t>Temperature likely to be </a:t>
            </a:r>
            <a:r>
              <a:rPr lang="en-US" sz="2000" u="sng" dirty="0"/>
              <a:t>above normal</a:t>
            </a:r>
            <a:r>
              <a:rPr lang="en-US" sz="2000" dirty="0"/>
              <a:t>. </a:t>
            </a:r>
            <a:r>
              <a:rPr lang="en-US" sz="2000" u="sng" dirty="0"/>
              <a:t>Equal chances </a:t>
            </a:r>
            <a:r>
              <a:rPr lang="en-US" sz="2000" dirty="0"/>
              <a:t>for precipitation, except for </a:t>
            </a:r>
            <a:r>
              <a:rPr lang="en-US" sz="2000" u="sng" dirty="0"/>
              <a:t>above normal </a:t>
            </a:r>
            <a:r>
              <a:rPr lang="en-US" sz="2000" dirty="0"/>
              <a:t>near the IL border.</a:t>
            </a:r>
          </a:p>
        </p:txBody>
      </p:sp>
      <p:sp>
        <p:nvSpPr>
          <p:cNvPr id="7" name="Rectangle 6">
            <a:extLst>
              <a:ext uri="{FF2B5EF4-FFF2-40B4-BE49-F238E27FC236}">
                <a16:creationId xmlns:a16="http://schemas.microsoft.com/office/drawing/2014/main" id="{DADE9229-9C59-F383-76ED-5C2E7FC4FF3E}"/>
              </a:ext>
            </a:extLst>
          </p:cNvPr>
          <p:cNvSpPr/>
          <p:nvPr/>
        </p:nvSpPr>
        <p:spPr>
          <a:xfrm>
            <a:off x="4803315" y="6474022"/>
            <a:ext cx="2585370" cy="307777"/>
          </a:xfrm>
          <a:prstGeom prst="rect">
            <a:avLst/>
          </a:prstGeom>
          <a:solidFill>
            <a:schemeClr val="accent3">
              <a:lumMod val="40000"/>
              <a:lumOff val="60000"/>
            </a:schemeClr>
          </a:solidFill>
          <a:ln>
            <a:solidFill>
              <a:schemeClr val="accent3">
                <a:lumMod val="50000"/>
              </a:schemeClr>
            </a:solidFill>
          </a:ln>
        </p:spPr>
        <p:txBody>
          <a:bodyPr wrap="square">
            <a:spAutoFit/>
          </a:bodyPr>
          <a:lstStyle/>
          <a:p>
            <a:pPr algn="ctr"/>
            <a:r>
              <a:rPr lang="en-US" sz="1400">
                <a:hlinkClick r:id="rId3"/>
              </a:rPr>
              <a:t>http://www.cpc.ncep.noaa.gov/</a:t>
            </a:r>
            <a:r>
              <a:rPr lang="en-US" sz="1400"/>
              <a:t> </a:t>
            </a:r>
          </a:p>
        </p:txBody>
      </p:sp>
      <p:sp>
        <p:nvSpPr>
          <p:cNvPr id="6" name="Title 1">
            <a:extLst>
              <a:ext uri="{FF2B5EF4-FFF2-40B4-BE49-F238E27FC236}">
                <a16:creationId xmlns:a16="http://schemas.microsoft.com/office/drawing/2014/main" id="{E482DDCD-701A-41BA-323B-084B8A66521E}"/>
              </a:ext>
            </a:extLst>
          </p:cNvPr>
          <p:cNvSpPr txBox="1">
            <a:spLocks/>
          </p:cNvSpPr>
          <p:nvPr/>
        </p:nvSpPr>
        <p:spPr>
          <a:xfrm>
            <a:off x="76200" y="76201"/>
            <a:ext cx="12039600" cy="860425"/>
          </a:xfrm>
          <a:prstGeom prst="rect">
            <a:avLst/>
          </a:prstGeom>
          <a:solidFill>
            <a:srgbClr val="0066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a:solidFill>
                  <a:schemeClr val="bg1"/>
                </a:solidFill>
                <a:latin typeface="Calibri" panose="020F0502020204030204" pitchFamily="34" charset="0"/>
                <a:cs typeface="Calibri" panose="020F0502020204030204" pitchFamily="34" charset="0"/>
              </a:rPr>
              <a:t>30 Day Temp &amp; Precip Outlook</a:t>
            </a:r>
          </a:p>
        </p:txBody>
      </p:sp>
      <p:pic>
        <p:nvPicPr>
          <p:cNvPr id="13314" name="Picture 2" descr="Latest 30 Day Temperature Outlook">
            <a:extLst>
              <a:ext uri="{FF2B5EF4-FFF2-40B4-BE49-F238E27FC236}">
                <a16:creationId xmlns:a16="http://schemas.microsoft.com/office/drawing/2014/main" id="{508CD0A7-7584-78CC-8897-940708BBE1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955213"/>
            <a:ext cx="6019800" cy="4651321"/>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Latest 30 Day Precipitation Outlook">
            <a:extLst>
              <a:ext uri="{FF2B5EF4-FFF2-40B4-BE49-F238E27FC236}">
                <a16:creationId xmlns:a16="http://schemas.microsoft.com/office/drawing/2014/main" id="{A27E46DC-7D3F-D281-071C-92DB3FA817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955214"/>
            <a:ext cx="6019800" cy="4651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759505"/>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55D31-597F-A909-332A-7D5B9B4E866A}"/>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CC762B60-D440-85B8-E4F8-41CC6C45A334}"/>
              </a:ext>
            </a:extLst>
          </p:cNvPr>
          <p:cNvSpPr txBox="1"/>
          <p:nvPr/>
        </p:nvSpPr>
        <p:spPr>
          <a:xfrm>
            <a:off x="685800" y="5606534"/>
            <a:ext cx="11125200" cy="1015663"/>
          </a:xfrm>
          <a:prstGeom prst="rect">
            <a:avLst/>
          </a:prstGeom>
          <a:noFill/>
        </p:spPr>
        <p:txBody>
          <a:bodyPr wrap="square" rtlCol="0">
            <a:spAutoFit/>
          </a:bodyPr>
          <a:lstStyle/>
          <a:p>
            <a:r>
              <a:rPr lang="en-US" sz="2000" b="1" dirty="0"/>
              <a:t>Spring into Early Summer:</a:t>
            </a:r>
            <a:r>
              <a:rPr lang="en-US" sz="2000" dirty="0"/>
              <a:t> Temperature likely to be </a:t>
            </a:r>
            <a:r>
              <a:rPr lang="en-US" sz="2000" u="sng" dirty="0"/>
              <a:t>above normal</a:t>
            </a:r>
            <a:r>
              <a:rPr lang="en-US" sz="2000" dirty="0"/>
              <a:t>. Precipitation indications are for </a:t>
            </a:r>
            <a:r>
              <a:rPr lang="en-US" sz="2000" u="sng" dirty="0"/>
              <a:t>equal chances</a:t>
            </a:r>
            <a:r>
              <a:rPr lang="en-US" sz="2000" dirty="0"/>
              <a:t> of above/near/below normal.</a:t>
            </a:r>
            <a:endParaRPr lang="en-US" sz="2000" dirty="0">
              <a:highlight>
                <a:srgbClr val="FFFF00"/>
              </a:highlight>
            </a:endParaRPr>
          </a:p>
          <a:p>
            <a:endParaRPr lang="en-US" sz="2000" dirty="0"/>
          </a:p>
        </p:txBody>
      </p:sp>
      <p:sp>
        <p:nvSpPr>
          <p:cNvPr id="7" name="Rectangle 6">
            <a:extLst>
              <a:ext uri="{FF2B5EF4-FFF2-40B4-BE49-F238E27FC236}">
                <a16:creationId xmlns:a16="http://schemas.microsoft.com/office/drawing/2014/main" id="{8B4F63BF-31E6-4D65-8E68-85568446E3C0}"/>
              </a:ext>
            </a:extLst>
          </p:cNvPr>
          <p:cNvSpPr/>
          <p:nvPr/>
        </p:nvSpPr>
        <p:spPr>
          <a:xfrm>
            <a:off x="4803315" y="6474022"/>
            <a:ext cx="2585370" cy="307777"/>
          </a:xfrm>
          <a:prstGeom prst="rect">
            <a:avLst/>
          </a:prstGeom>
          <a:solidFill>
            <a:schemeClr val="accent3">
              <a:lumMod val="40000"/>
              <a:lumOff val="60000"/>
            </a:schemeClr>
          </a:solidFill>
          <a:ln>
            <a:solidFill>
              <a:schemeClr val="accent3">
                <a:lumMod val="50000"/>
              </a:schemeClr>
            </a:solidFill>
          </a:ln>
        </p:spPr>
        <p:txBody>
          <a:bodyPr wrap="square">
            <a:spAutoFit/>
          </a:bodyPr>
          <a:lstStyle/>
          <a:p>
            <a:pPr algn="ctr"/>
            <a:r>
              <a:rPr lang="en-US" sz="1400">
                <a:hlinkClick r:id="rId3"/>
              </a:rPr>
              <a:t>http://www.cpc.ncep.noaa.gov/</a:t>
            </a:r>
            <a:r>
              <a:rPr lang="en-US" sz="1400"/>
              <a:t> </a:t>
            </a:r>
          </a:p>
        </p:txBody>
      </p:sp>
      <p:sp>
        <p:nvSpPr>
          <p:cNvPr id="6" name="Title 1">
            <a:extLst>
              <a:ext uri="{FF2B5EF4-FFF2-40B4-BE49-F238E27FC236}">
                <a16:creationId xmlns:a16="http://schemas.microsoft.com/office/drawing/2014/main" id="{FB23659E-3F1D-06A5-E36A-3C90DFD75A62}"/>
              </a:ext>
            </a:extLst>
          </p:cNvPr>
          <p:cNvSpPr txBox="1">
            <a:spLocks/>
          </p:cNvSpPr>
          <p:nvPr/>
        </p:nvSpPr>
        <p:spPr>
          <a:xfrm>
            <a:off x="76200" y="76201"/>
            <a:ext cx="12039600" cy="860425"/>
          </a:xfrm>
          <a:prstGeom prst="rect">
            <a:avLst/>
          </a:prstGeom>
          <a:solidFill>
            <a:srgbClr val="0066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a:solidFill>
                  <a:schemeClr val="bg1"/>
                </a:solidFill>
                <a:latin typeface="Calibri" panose="020F0502020204030204" pitchFamily="34" charset="0"/>
                <a:cs typeface="Calibri" panose="020F0502020204030204" pitchFamily="34" charset="0"/>
              </a:rPr>
              <a:t>90 Day Temp &amp; Precip Outlook</a:t>
            </a:r>
          </a:p>
        </p:txBody>
      </p:sp>
      <p:pic>
        <p:nvPicPr>
          <p:cNvPr id="14338" name="Picture 2" descr="Latest 90 Day Temperature Outlook">
            <a:extLst>
              <a:ext uri="{FF2B5EF4-FFF2-40B4-BE49-F238E27FC236}">
                <a16:creationId xmlns:a16="http://schemas.microsoft.com/office/drawing/2014/main" id="{3CF92A9E-2287-56CD-F111-3B3613758B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1" y="936626"/>
            <a:ext cx="6019800" cy="465132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Latest 90 Day Precipitation Outlook">
            <a:extLst>
              <a:ext uri="{FF2B5EF4-FFF2-40B4-BE49-F238E27FC236}">
                <a16:creationId xmlns:a16="http://schemas.microsoft.com/office/drawing/2014/main" id="{08384C0D-4DC1-9286-9E66-DF14147D72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955214"/>
            <a:ext cx="6019799" cy="4651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32469"/>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143000"/>
            <a:ext cx="12039600" cy="4893647"/>
          </a:xfrm>
          <a:prstGeom prst="rect">
            <a:avLst/>
          </a:prstGeom>
          <a:noFill/>
        </p:spPr>
        <p:txBody>
          <a:bodyPr wrap="square" rtlCol="0">
            <a:spAutoFit/>
          </a:bodyPr>
          <a:lstStyle/>
          <a:p>
            <a:r>
              <a:rPr lang="en-US" sz="2800" b="1" dirty="0"/>
              <a:t>Current conditions:</a:t>
            </a:r>
            <a:endParaRPr lang="en-US" sz="2000" b="1" dirty="0"/>
          </a:p>
          <a:p>
            <a:pPr marL="742950" lvl="1" indent="-285750">
              <a:buFont typeface="Arial" panose="020B0604020202020204" pitchFamily="34" charset="0"/>
              <a:buChar char="•"/>
            </a:pPr>
            <a:r>
              <a:rPr lang="en-US" u="sng" dirty="0"/>
              <a:t>Little precipitation</a:t>
            </a:r>
            <a:r>
              <a:rPr lang="en-US" dirty="0"/>
              <a:t> over the last week (&lt;0.5” statewide), until 4/16-17 when an additional ~0.2-2.5” fell statewide.</a:t>
            </a:r>
          </a:p>
          <a:p>
            <a:pPr marL="742950" lvl="1" indent="-285750">
              <a:buFont typeface="Arial" panose="020B0604020202020204" pitchFamily="34" charset="0"/>
              <a:buChar char="•"/>
            </a:pPr>
            <a:r>
              <a:rPr lang="en-US" dirty="0"/>
              <a:t>All of WI saw temperatures </a:t>
            </a:r>
            <a:r>
              <a:rPr lang="en-US" u="sng" dirty="0"/>
              <a:t>6-10°F</a:t>
            </a:r>
            <a:r>
              <a:rPr lang="en-US" dirty="0"/>
              <a:t> above normal over the last week.</a:t>
            </a:r>
          </a:p>
          <a:p>
            <a:pPr>
              <a:spcBef>
                <a:spcPts val="1800"/>
              </a:spcBef>
            </a:pPr>
            <a:r>
              <a:rPr lang="en-US" sz="2800" b="1" dirty="0"/>
              <a:t>Impact:</a:t>
            </a:r>
          </a:p>
          <a:p>
            <a:pPr marL="742950" lvl="1" indent="-285750">
              <a:buFont typeface="Arial" panose="020B0604020202020204" pitchFamily="34" charset="0"/>
              <a:buChar char="•"/>
            </a:pPr>
            <a:r>
              <a:rPr lang="en-US" dirty="0"/>
              <a:t>4” soil moisture </a:t>
            </a:r>
            <a:r>
              <a:rPr lang="en-US" u="sng" dirty="0"/>
              <a:t>dropped slightly</a:t>
            </a:r>
            <a:r>
              <a:rPr lang="en-US" dirty="0"/>
              <a:t> since last week with minimal 7-day precipitation.</a:t>
            </a:r>
          </a:p>
          <a:p>
            <a:pPr marL="742950" lvl="1" indent="-285750">
              <a:buFont typeface="Arial" panose="020B0604020202020204" pitchFamily="34" charset="0"/>
              <a:buChar char="•"/>
            </a:pPr>
            <a:r>
              <a:rPr lang="en-US" dirty="0"/>
              <a:t>4” soil temperature </a:t>
            </a:r>
            <a:r>
              <a:rPr lang="en-US" u="sng" dirty="0"/>
              <a:t>increased</a:t>
            </a:r>
            <a:r>
              <a:rPr lang="en-US" dirty="0"/>
              <a:t> with last week’s temperatures being warmer-than-normal.</a:t>
            </a:r>
          </a:p>
          <a:p>
            <a:pPr marL="742950" lvl="1" indent="-285750">
              <a:buFont typeface="Arial" panose="020B0604020202020204" pitchFamily="34" charset="0"/>
              <a:buChar char="•"/>
            </a:pPr>
            <a:r>
              <a:rPr lang="en-US" dirty="0"/>
              <a:t>US Drought Monitor showed </a:t>
            </a:r>
            <a:r>
              <a:rPr lang="en-US" u="sng" dirty="0"/>
              <a:t>slight improvements</a:t>
            </a:r>
            <a:r>
              <a:rPr lang="en-US" dirty="0"/>
              <a:t>, mostly for NE WI, but remains largely unchanged from last week.</a:t>
            </a:r>
            <a:endParaRPr lang="en-US" b="1" dirty="0"/>
          </a:p>
          <a:p>
            <a:pPr marL="742950" lvl="1" indent="-285750">
              <a:buFont typeface="Arial" panose="020B0604020202020204" pitchFamily="34" charset="0"/>
              <a:buChar char="•"/>
            </a:pPr>
            <a:r>
              <a:rPr lang="en-US" dirty="0"/>
              <a:t>Scattered corn planting has been reported in </a:t>
            </a:r>
            <a:r>
              <a:rPr lang="en-US" u="sng" dirty="0"/>
              <a:t>eastern and southern WI</a:t>
            </a:r>
            <a:r>
              <a:rPr lang="en-US" dirty="0"/>
              <a:t>.</a:t>
            </a:r>
          </a:p>
          <a:p>
            <a:pPr marL="742950" lvl="1" indent="-285750">
              <a:buFont typeface="Arial" panose="020B0604020202020204" pitchFamily="34" charset="0"/>
              <a:buChar char="•"/>
            </a:pPr>
            <a:r>
              <a:rPr lang="en-US" dirty="0"/>
              <a:t>Wildfire concerns have eased with precipitation, but still need to be considered in decision-making.</a:t>
            </a:r>
          </a:p>
          <a:p>
            <a:pPr>
              <a:spcBef>
                <a:spcPts val="1800"/>
              </a:spcBef>
            </a:pPr>
            <a:r>
              <a:rPr lang="en-US" sz="2800" b="1" dirty="0"/>
              <a:t>Outlook:</a:t>
            </a:r>
          </a:p>
          <a:p>
            <a:pPr marL="742950" lvl="1" indent="-285750">
              <a:buFont typeface="Arial" panose="020B0604020202020204" pitchFamily="34" charset="0"/>
              <a:buChar char="•"/>
            </a:pPr>
            <a:r>
              <a:rPr lang="en-US" sz="1800" u="sng" dirty="0"/>
              <a:t>Chances of </a:t>
            </a:r>
            <a:r>
              <a:rPr lang="en-US" sz="1800" u="sng" dirty="0" err="1"/>
              <a:t>precip</a:t>
            </a:r>
            <a:r>
              <a:rPr lang="en-US" sz="1800" dirty="0"/>
              <a:t> for southern WI Thu (4/18) and statewide Mon (4/22). </a:t>
            </a:r>
          </a:p>
          <a:p>
            <a:pPr marL="742950" lvl="1" indent="-285750">
              <a:buFont typeface="Arial" panose="020B0604020202020204" pitchFamily="34" charset="0"/>
              <a:buChar char="•"/>
            </a:pPr>
            <a:r>
              <a:rPr lang="en-US" dirty="0"/>
              <a:t>Temperatures are likely to be </a:t>
            </a:r>
            <a:r>
              <a:rPr lang="en-US" u="sng" dirty="0"/>
              <a:t>warmer-than-normal</a:t>
            </a:r>
            <a:r>
              <a:rPr lang="en-US" dirty="0"/>
              <a:t>, with the chance for </a:t>
            </a:r>
            <a:r>
              <a:rPr lang="en-US" u="sng" dirty="0"/>
              <a:t>above-normal </a:t>
            </a:r>
            <a:r>
              <a:rPr lang="en-US" u="sng" dirty="0" err="1"/>
              <a:t>precip</a:t>
            </a:r>
            <a:r>
              <a:rPr lang="en-US" u="sng" dirty="0"/>
              <a:t> </a:t>
            </a:r>
            <a:r>
              <a:rPr lang="en-US" dirty="0"/>
              <a:t>for the last week of April.</a:t>
            </a:r>
          </a:p>
          <a:p>
            <a:pPr marL="742950" lvl="1" indent="-285750">
              <a:buFont typeface="Arial" panose="020B0604020202020204" pitchFamily="34" charset="0"/>
              <a:buChar char="•"/>
            </a:pPr>
            <a:r>
              <a:rPr lang="en-US" u="sng" dirty="0"/>
              <a:t>Warmer-than-normal</a:t>
            </a:r>
            <a:r>
              <a:rPr lang="en-US" dirty="0"/>
              <a:t> conditions likely to persist through spring, with uncertainty about </a:t>
            </a:r>
            <a:r>
              <a:rPr lang="en-US" dirty="0" err="1"/>
              <a:t>precip</a:t>
            </a:r>
            <a:r>
              <a:rPr lang="en-US" dirty="0"/>
              <a:t>.</a:t>
            </a:r>
          </a:p>
          <a:p>
            <a:pPr marL="742950" lvl="1" indent="-285750">
              <a:buFont typeface="Arial" panose="020B0604020202020204" pitchFamily="34" charset="0"/>
              <a:buChar char="•"/>
            </a:pPr>
            <a:r>
              <a:rPr lang="en-US" dirty="0"/>
              <a:t>Warm conditions due in part to continued El Niño; however, a transition to La Niña is expected by June.</a:t>
            </a:r>
          </a:p>
        </p:txBody>
      </p:sp>
      <p:sp>
        <p:nvSpPr>
          <p:cNvPr id="6" name="Title 1">
            <a:extLst>
              <a:ext uri="{FF2B5EF4-FFF2-40B4-BE49-F238E27FC236}">
                <a16:creationId xmlns:a16="http://schemas.microsoft.com/office/drawing/2014/main" id="{CACE42BC-A517-3FE2-5B9C-2B5AD99B8085}"/>
              </a:ext>
            </a:extLst>
          </p:cNvPr>
          <p:cNvSpPr txBox="1">
            <a:spLocks/>
          </p:cNvSpPr>
          <p:nvPr/>
        </p:nvSpPr>
        <p:spPr>
          <a:xfrm>
            <a:off x="76200" y="76201"/>
            <a:ext cx="12039600" cy="860425"/>
          </a:xfrm>
          <a:prstGeom prst="rect">
            <a:avLst/>
          </a:prstGeom>
          <a:solidFill>
            <a:srgbClr val="0066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a:solidFill>
                  <a:schemeClr val="bg1"/>
                </a:solidFill>
                <a:latin typeface="Calibri" panose="020F0502020204030204" pitchFamily="34" charset="0"/>
                <a:cs typeface="Calibri" panose="020F0502020204030204" pitchFamily="34" charset="0"/>
              </a:rPr>
              <a:t>Take-Home Points</a:t>
            </a:r>
          </a:p>
        </p:txBody>
      </p:sp>
    </p:spTree>
    <p:extLst>
      <p:ext uri="{BB962C8B-B14F-4D97-AF65-F5344CB8AC3E}">
        <p14:creationId xmlns:p14="http://schemas.microsoft.com/office/powerpoint/2010/main" val="4175765503"/>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175C7-6B4E-60D6-6A78-D339A8D074D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1B422A9-045B-4DD2-E52E-6ABCF9D6A9AE}"/>
              </a:ext>
            </a:extLst>
          </p:cNvPr>
          <p:cNvSpPr txBox="1"/>
          <p:nvPr/>
        </p:nvSpPr>
        <p:spPr>
          <a:xfrm>
            <a:off x="419100" y="948690"/>
            <a:ext cx="11353800" cy="5670783"/>
          </a:xfrm>
          <a:prstGeom prst="rect">
            <a:avLst/>
          </a:prstGeom>
          <a:noFill/>
        </p:spPr>
        <p:txBody>
          <a:bodyPr wrap="square" rtlCol="0">
            <a:spAutoFit/>
          </a:bodyPr>
          <a:lstStyle/>
          <a:p>
            <a:pPr>
              <a:spcAft>
                <a:spcPts val="600"/>
              </a:spcAft>
            </a:pPr>
            <a:r>
              <a:rPr lang="en-US" sz="1600" b="1" dirty="0"/>
              <a:t>Planting Considerations</a:t>
            </a:r>
          </a:p>
          <a:p>
            <a:pPr marL="517525" lvl="1" indent="-285750">
              <a:spcAft>
                <a:spcPts val="300"/>
              </a:spcAft>
              <a:buFont typeface="Arial" panose="020B0604020202020204" pitchFamily="34" charset="0"/>
              <a:buChar char="•"/>
            </a:pPr>
            <a:r>
              <a:rPr lang="en-US" sz="1300" dirty="0"/>
              <a:t>Monitor soil moisture to avoid compaction, with recent precipitation it is advisable to wait with </a:t>
            </a:r>
            <a:r>
              <a:rPr lang="en-US" sz="1300"/>
              <a:t>field work.  </a:t>
            </a:r>
            <a:endParaRPr lang="en-US" sz="1300" dirty="0">
              <a:solidFill>
                <a:srgbClr val="212121"/>
              </a:solidFill>
              <a:effectLst/>
              <a:latin typeface="Calibri" panose="020F0502020204030204" pitchFamily="34" charset="0"/>
              <a:ea typeface="Times New Roman" panose="02020603050405020304" pitchFamily="18" charset="0"/>
            </a:endParaRPr>
          </a:p>
          <a:p>
            <a:pPr marL="517525" lvl="1" indent="-285750">
              <a:spcAft>
                <a:spcPts val="300"/>
              </a:spcAft>
              <a:buFont typeface="Arial" panose="020B0604020202020204" pitchFamily="34" charset="0"/>
              <a:buChar char="•"/>
            </a:pPr>
            <a:r>
              <a:rPr lang="en-US" sz="1300" dirty="0">
                <a:solidFill>
                  <a:srgbClr val="212121"/>
                </a:solidFill>
                <a:effectLst/>
                <a:latin typeface="Calibri" panose="020F0502020204030204" pitchFamily="34" charset="0"/>
                <a:ea typeface="Times New Roman" panose="02020603050405020304" pitchFamily="18" charset="0"/>
              </a:rPr>
              <a:t>Consider termination timing of cover crops to preserve deep soil moisture.</a:t>
            </a:r>
          </a:p>
          <a:p>
            <a:pPr marL="517525" lvl="1" indent="-285750">
              <a:spcAft>
                <a:spcPts val="1200"/>
              </a:spcAft>
              <a:buFont typeface="Arial" panose="020B0604020202020204" pitchFamily="34" charset="0"/>
              <a:buChar char="•"/>
            </a:pPr>
            <a:r>
              <a:rPr lang="en-US" sz="1300" dirty="0">
                <a:solidFill>
                  <a:srgbClr val="212121"/>
                </a:solidFill>
                <a:effectLst/>
                <a:latin typeface="Calibri" panose="020F0502020204030204" pitchFamily="34" charset="0"/>
                <a:ea typeface="Times New Roman" panose="02020603050405020304" pitchFamily="18" charset="0"/>
              </a:rPr>
              <a:t>If planting early, consider planting depth adjustments to ensure planting into moisture. Also, check insurance policies.</a:t>
            </a:r>
          </a:p>
          <a:p>
            <a:pPr>
              <a:spcBef>
                <a:spcPts val="600"/>
              </a:spcBef>
              <a:spcAft>
                <a:spcPts val="600"/>
              </a:spcAft>
            </a:pPr>
            <a:r>
              <a:rPr lang="en-US" sz="1600" b="1" dirty="0">
                <a:solidFill>
                  <a:srgbClr val="212121"/>
                </a:solidFill>
                <a:latin typeface="Calibri" panose="020F0502020204030204" pitchFamily="34" charset="0"/>
                <a:ea typeface="Times New Roman" panose="02020603050405020304" pitchFamily="18" charset="0"/>
              </a:rPr>
              <a:t>Nutrient &amp; Herbicide Applications</a:t>
            </a:r>
            <a:endParaRPr lang="en-US" sz="1600" b="1" dirty="0">
              <a:solidFill>
                <a:srgbClr val="212121"/>
              </a:solidFill>
              <a:effectLst/>
              <a:latin typeface="Calibri" panose="020F0502020204030204" pitchFamily="34" charset="0"/>
              <a:ea typeface="Times New Roman" panose="02020603050405020304" pitchFamily="18" charset="0"/>
            </a:endParaRPr>
          </a:p>
          <a:p>
            <a:pPr marL="517525" lvl="1" indent="-285750">
              <a:spcAft>
                <a:spcPts val="300"/>
              </a:spcAft>
              <a:buFont typeface="Arial" panose="020B0604020202020204" pitchFamily="34" charset="0"/>
              <a:buChar char="•"/>
            </a:pPr>
            <a:r>
              <a:rPr lang="en-US" sz="1300" dirty="0"/>
              <a:t>Consider using a preplant nitrate test to assess if there is nitrogen left over from last year due to drought conditions.</a:t>
            </a:r>
          </a:p>
          <a:p>
            <a:pPr marL="517525" lvl="1" indent="-285750">
              <a:spcAft>
                <a:spcPts val="300"/>
              </a:spcAft>
              <a:buFont typeface="Arial" panose="020B0604020202020204" pitchFamily="34" charset="0"/>
              <a:buChar char="•"/>
            </a:pPr>
            <a:r>
              <a:rPr lang="en-US" sz="1300" dirty="0"/>
              <a:t>Ensure daytime, nighttime, &amp; soil temperatures are conducive for the necessary duration for effective herbicide applications. Remember, pre-emergent herbicides require moisture for activation and consider duration of effectiveness if planting early.</a:t>
            </a:r>
          </a:p>
          <a:p>
            <a:pPr marL="517525" lvl="1" indent="-285750">
              <a:spcAft>
                <a:spcPts val="300"/>
              </a:spcAft>
              <a:buFont typeface="Arial" panose="020B0604020202020204" pitchFamily="34" charset="0"/>
              <a:buChar char="•"/>
            </a:pPr>
            <a:r>
              <a:rPr lang="en-US" sz="1300" dirty="0"/>
              <a:t>Read herbicide labels from products used last year to assess if carryover is a possibility due to warmth and lack of moisture.</a:t>
            </a:r>
          </a:p>
          <a:p>
            <a:pPr>
              <a:spcBef>
                <a:spcPts val="600"/>
              </a:spcBef>
              <a:spcAft>
                <a:spcPts val="600"/>
              </a:spcAft>
            </a:pPr>
            <a:r>
              <a:rPr lang="en-US" sz="1600" b="1" dirty="0"/>
              <a:t>Manure Applications</a:t>
            </a:r>
          </a:p>
          <a:p>
            <a:pPr marL="461963" lvl="1" indent="-285750">
              <a:spcAft>
                <a:spcPts val="300"/>
              </a:spcAft>
              <a:buFont typeface="Arial" panose="020B0604020202020204" pitchFamily="34" charset="0"/>
              <a:buChar char="•"/>
            </a:pPr>
            <a:r>
              <a:rPr lang="en-US" sz="1300" dirty="0">
                <a:solidFill>
                  <a:srgbClr val="0000FF"/>
                </a:solidFill>
                <a:hlinkClick r:id="rId3">
                  <a:extLst>
                    <a:ext uri="{A12FA001-AC4F-418D-AE19-62706E023703}">
                      <ahyp:hlinkClr xmlns:ahyp="http://schemas.microsoft.com/office/drawing/2018/hyperlinkcolor" val="tx"/>
                    </a:ext>
                  </a:extLst>
                </a:hlinkClick>
              </a:rPr>
              <a:t>DATCP</a:t>
            </a:r>
            <a:r>
              <a:rPr lang="en-US" sz="1300" dirty="0"/>
              <a:t> is forecasting low-to-moderate runoff risk in the Southwest part of the state.</a:t>
            </a:r>
          </a:p>
          <a:p>
            <a:pPr marL="461963" lvl="1" indent="-285750">
              <a:spcAft>
                <a:spcPts val="300"/>
              </a:spcAft>
              <a:buFont typeface="Arial" panose="020B0604020202020204" pitchFamily="34" charset="0"/>
              <a:buChar char="•"/>
            </a:pPr>
            <a:r>
              <a:rPr lang="en-US" sz="1300" dirty="0">
                <a:solidFill>
                  <a:srgbClr val="212121"/>
                </a:solidFill>
                <a:effectLst/>
                <a:latin typeface="Calibri" panose="020F0502020204030204" pitchFamily="34" charset="0"/>
                <a:ea typeface="Times New Roman" panose="02020603050405020304" pitchFamily="18" charset="0"/>
              </a:rPr>
              <a:t>Early season manure applications into warm soil conditions may lead to increased mineralization/nitrification and potential for N loss if receive “typical” heavy spring rainfall events, particularly if not applied to a growing cover crop or if the cash crop will not be planted soon after application.</a:t>
            </a:r>
            <a:endParaRPr lang="en-US" sz="1300" dirty="0"/>
          </a:p>
          <a:p>
            <a:pPr>
              <a:spcBef>
                <a:spcPts val="600"/>
              </a:spcBef>
              <a:spcAft>
                <a:spcPts val="600"/>
              </a:spcAft>
            </a:pPr>
            <a:r>
              <a:rPr lang="en-US" sz="1600" b="1" dirty="0"/>
              <a:t>Small Grains</a:t>
            </a:r>
          </a:p>
          <a:p>
            <a:pPr marL="517525" lvl="1" indent="-285750">
              <a:spcAft>
                <a:spcPts val="300"/>
              </a:spcAft>
              <a:buFont typeface="Arial" panose="020B0604020202020204" pitchFamily="34" charset="0"/>
              <a:buChar char="•"/>
            </a:pPr>
            <a:r>
              <a:rPr lang="en-US" sz="1300" dirty="0">
                <a:solidFill>
                  <a:srgbClr val="212121"/>
                </a:solidFill>
                <a:effectLst/>
                <a:latin typeface="Calibri" panose="020F0502020204030204" pitchFamily="34" charset="0"/>
                <a:ea typeface="Times New Roman" panose="02020603050405020304" pitchFamily="18" charset="0"/>
              </a:rPr>
              <a:t>Wheat has greened up in much of the state, so time to make decisions about nitrogen application.</a:t>
            </a:r>
          </a:p>
          <a:p>
            <a:pPr marL="517525" lvl="1" indent="-285750">
              <a:spcAft>
                <a:spcPts val="1200"/>
              </a:spcAft>
              <a:buFont typeface="Arial" panose="020B0604020202020204" pitchFamily="34" charset="0"/>
              <a:buChar char="•"/>
            </a:pPr>
            <a:r>
              <a:rPr lang="en-US" sz="1300" dirty="0">
                <a:solidFill>
                  <a:srgbClr val="212121"/>
                </a:solidFill>
                <a:effectLst/>
                <a:latin typeface="Calibri" panose="020F0502020204030204" pitchFamily="34" charset="0"/>
                <a:ea typeface="Times New Roman" panose="02020603050405020304" pitchFamily="18" charset="0"/>
              </a:rPr>
              <a:t>Potential for earlier planting of spring grains, if warmer weather continues. However, there is still a risk with potential for freeze.</a:t>
            </a:r>
            <a:endParaRPr lang="en-US" sz="1300" dirty="0"/>
          </a:p>
          <a:p>
            <a:pPr>
              <a:spcBef>
                <a:spcPts val="600"/>
              </a:spcBef>
              <a:spcAft>
                <a:spcPts val="600"/>
              </a:spcAft>
            </a:pPr>
            <a:r>
              <a:rPr lang="en-US" sz="1600" b="1" dirty="0"/>
              <a:t>Breaking Dormancy</a:t>
            </a:r>
          </a:p>
          <a:p>
            <a:pPr marL="517525" lvl="1" indent="-285750">
              <a:spcAft>
                <a:spcPts val="300"/>
              </a:spcAft>
              <a:buFont typeface="Arial" panose="020B0604020202020204" pitchFamily="34" charset="0"/>
              <a:buChar char="•"/>
            </a:pPr>
            <a:r>
              <a:rPr lang="en-US" sz="1300" dirty="0">
                <a:solidFill>
                  <a:srgbClr val="212121"/>
                </a:solidFill>
                <a:effectLst/>
                <a:latin typeface="Calibri" panose="020F0502020204030204" pitchFamily="34" charset="0"/>
                <a:ea typeface="Times New Roman" panose="02020603050405020304" pitchFamily="18" charset="0"/>
              </a:rPr>
              <a:t>Likely early breaking of dormancy for overwintering crops – potential for increased winterkill if temperatures snap back to cold.</a:t>
            </a:r>
          </a:p>
          <a:p>
            <a:pPr marL="517525" lvl="1" indent="-285750">
              <a:spcAft>
                <a:spcPts val="1200"/>
              </a:spcAft>
              <a:buFont typeface="Arial" panose="020B0604020202020204" pitchFamily="34" charset="0"/>
              <a:buChar char="•"/>
            </a:pPr>
            <a:r>
              <a:rPr lang="en-US" sz="1300" dirty="0">
                <a:solidFill>
                  <a:srgbClr val="212121"/>
                </a:solidFill>
                <a:latin typeface="Calibri" panose="020F0502020204030204" pitchFamily="34" charset="0"/>
                <a:ea typeface="Calibri" panose="020F0502020204030204" pitchFamily="34" charset="0"/>
              </a:rPr>
              <a:t>When seeding alfalfa, be aware that it can germinate at 32-34°F but will die if temperatures drop below 24°F, so it is best to wait to plant alfalfa until those low temperatures are unlikely</a:t>
            </a:r>
            <a:r>
              <a:rPr lang="en-US" sz="1300" dirty="0">
                <a:solidFill>
                  <a:srgbClr val="212121"/>
                </a:solidFill>
                <a:effectLst/>
                <a:latin typeface="Calibri" panose="020F0502020204030204" pitchFamily="34" charset="0"/>
                <a:ea typeface="Times New Roman" panose="02020603050405020304" pitchFamily="18" charset="0"/>
              </a:rPr>
              <a:t>.</a:t>
            </a:r>
          </a:p>
        </p:txBody>
      </p:sp>
      <p:sp>
        <p:nvSpPr>
          <p:cNvPr id="6" name="Title 1">
            <a:extLst>
              <a:ext uri="{FF2B5EF4-FFF2-40B4-BE49-F238E27FC236}">
                <a16:creationId xmlns:a16="http://schemas.microsoft.com/office/drawing/2014/main" id="{F66BC95B-8140-0E17-B148-E536204824A2}"/>
              </a:ext>
            </a:extLst>
          </p:cNvPr>
          <p:cNvSpPr txBox="1">
            <a:spLocks/>
          </p:cNvSpPr>
          <p:nvPr/>
        </p:nvSpPr>
        <p:spPr>
          <a:xfrm>
            <a:off x="76200" y="76201"/>
            <a:ext cx="12039600" cy="860425"/>
          </a:xfrm>
          <a:prstGeom prst="rect">
            <a:avLst/>
          </a:prstGeom>
          <a:solidFill>
            <a:srgbClr val="0066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a:solidFill>
                  <a:schemeClr val="bg1"/>
                </a:solidFill>
                <a:latin typeface="Calibri" panose="020F0502020204030204" pitchFamily="34" charset="0"/>
                <a:cs typeface="Calibri" panose="020F0502020204030204" pitchFamily="34" charset="0"/>
              </a:rPr>
              <a:t>Agronomic Considerations</a:t>
            </a:r>
          </a:p>
        </p:txBody>
      </p:sp>
    </p:spTree>
    <p:extLst>
      <p:ext uri="{BB962C8B-B14F-4D97-AF65-F5344CB8AC3E}">
        <p14:creationId xmlns:p14="http://schemas.microsoft.com/office/powerpoint/2010/main" val="2814977233"/>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4716" y="1302386"/>
            <a:ext cx="11402568" cy="5201424"/>
          </a:xfrm>
          <a:prstGeom prst="rect">
            <a:avLst/>
          </a:prstGeom>
          <a:noFill/>
        </p:spPr>
        <p:txBody>
          <a:bodyPr wrap="square" rtlCol="0">
            <a:spAutoFit/>
          </a:bodyPr>
          <a:lstStyle/>
          <a:p>
            <a:r>
              <a:rPr lang="en-US" sz="2000" dirty="0"/>
              <a:t>Are you a regular user of the Wisconsin Ag Climate Outlook (WACO)? Or maybe you are viewing these slides for the first time this week? Either way, we want to hear </a:t>
            </a:r>
            <a:r>
              <a:rPr lang="en-US" sz="2000" b="1" u="sng" dirty="0"/>
              <a:t>your</a:t>
            </a:r>
            <a:r>
              <a:rPr lang="en-US" sz="2000" dirty="0"/>
              <a:t> feedback on this resource! Please take a few minutes and fill out this survey:</a:t>
            </a:r>
          </a:p>
          <a:p>
            <a:endParaRPr lang="en-US" sz="2000" dirty="0"/>
          </a:p>
          <a:p>
            <a:r>
              <a:rPr lang="en-US" sz="3200" b="1" dirty="0">
                <a:solidFill>
                  <a:srgbClr val="0000FF"/>
                </a:solidFill>
                <a:hlinkClick r:id="rId3">
                  <a:extLst>
                    <a:ext uri="{A12FA001-AC4F-418D-AE19-62706E023703}">
                      <ahyp:hlinkClr xmlns:ahyp="http://schemas.microsoft.com/office/drawing/2018/hyperlinkcolor" val="tx"/>
                    </a:ext>
                  </a:extLst>
                </a:hlinkClick>
              </a:rPr>
              <a:t>LINK TO SURVEY</a:t>
            </a:r>
            <a:endParaRPr lang="en-US" dirty="0"/>
          </a:p>
          <a:p>
            <a:endParaRPr lang="en-US" sz="2000" dirty="0"/>
          </a:p>
          <a:p>
            <a:r>
              <a:rPr lang="en-US" sz="2000" b="1" u="sng" dirty="0">
                <a:solidFill>
                  <a:srgbClr val="FF0000"/>
                </a:solidFill>
              </a:rPr>
              <a:t>SPECIAL REQUEST</a:t>
            </a:r>
            <a:r>
              <a:rPr lang="en-US" sz="2000" dirty="0"/>
              <a:t>: As we head into this growing season, we understand the lack of precipitation and overall drought is likely on your mind. Please feel free to share your drought concerns, request relevant drought information that could help you manage your practices, or share management practices that have or haven’t worked for you in drought conditions so that we can better serve your needs through WACO!</a:t>
            </a:r>
          </a:p>
          <a:p>
            <a:endParaRPr lang="en-US" sz="2000" dirty="0"/>
          </a:p>
          <a:p>
            <a:r>
              <a:rPr lang="en-US" sz="2000" dirty="0"/>
              <a:t>If you have any trouble accessing or filling out the survey, please email Josh </a:t>
            </a:r>
            <a:r>
              <a:rPr lang="en-US" sz="2000" dirty="0" err="1"/>
              <a:t>Bendorf</a:t>
            </a:r>
            <a:r>
              <a:rPr lang="en-US" sz="2000" dirty="0"/>
              <a:t> at </a:t>
            </a:r>
            <a:r>
              <a:rPr lang="en-US" sz="2000" dirty="0">
                <a:hlinkClick r:id="rId4"/>
              </a:rPr>
              <a:t>Joshua.Bendorf@usda.gov</a:t>
            </a:r>
            <a:r>
              <a:rPr lang="en-US" sz="2000" dirty="0"/>
              <a:t>. </a:t>
            </a:r>
          </a:p>
          <a:p>
            <a:endParaRPr lang="en-US" sz="2000" dirty="0"/>
          </a:p>
          <a:p>
            <a:r>
              <a:rPr lang="en-US" sz="2000" dirty="0"/>
              <a:t>Thank you!</a:t>
            </a:r>
          </a:p>
          <a:p>
            <a:r>
              <a:rPr lang="en-US" sz="2000" dirty="0"/>
              <a:t>-The WACO Team</a:t>
            </a:r>
          </a:p>
        </p:txBody>
      </p:sp>
      <p:sp>
        <p:nvSpPr>
          <p:cNvPr id="6" name="Title 1">
            <a:extLst>
              <a:ext uri="{FF2B5EF4-FFF2-40B4-BE49-F238E27FC236}">
                <a16:creationId xmlns:a16="http://schemas.microsoft.com/office/drawing/2014/main" id="{DFB0794A-8DD1-A2CB-9381-0035DA9227C8}"/>
              </a:ext>
            </a:extLst>
          </p:cNvPr>
          <p:cNvSpPr txBox="1">
            <a:spLocks/>
          </p:cNvSpPr>
          <p:nvPr/>
        </p:nvSpPr>
        <p:spPr>
          <a:xfrm>
            <a:off x="76200" y="76201"/>
            <a:ext cx="12039600" cy="860425"/>
          </a:xfrm>
          <a:prstGeom prst="rect">
            <a:avLst/>
          </a:prstGeom>
          <a:solidFill>
            <a:srgbClr val="0066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a:solidFill>
                  <a:schemeClr val="bg1"/>
                </a:solidFill>
                <a:latin typeface="Calibri" panose="020F0502020204030204" pitchFamily="34" charset="0"/>
                <a:cs typeface="Calibri" panose="020F0502020204030204" pitchFamily="34" charset="0"/>
              </a:rPr>
              <a:t>User Survey</a:t>
            </a:r>
          </a:p>
        </p:txBody>
      </p:sp>
    </p:spTree>
    <p:extLst>
      <p:ext uri="{BB962C8B-B14F-4D97-AF65-F5344CB8AC3E}">
        <p14:creationId xmlns:p14="http://schemas.microsoft.com/office/powerpoint/2010/main" val="1743543337"/>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49AB0B-53A5-880C-744B-E9CAD499932E}"/>
              </a:ext>
            </a:extLst>
          </p:cNvPr>
          <p:cNvSpPr/>
          <p:nvPr/>
        </p:nvSpPr>
        <p:spPr>
          <a:xfrm>
            <a:off x="8919411" y="6474022"/>
            <a:ext cx="2983831" cy="307777"/>
          </a:xfrm>
          <a:prstGeom prst="rect">
            <a:avLst/>
          </a:prstGeom>
          <a:solidFill>
            <a:schemeClr val="accent3">
              <a:lumMod val="40000"/>
              <a:lumOff val="60000"/>
            </a:schemeClr>
          </a:solidFill>
          <a:ln w="9525">
            <a:solidFill>
              <a:schemeClr val="accent3">
                <a:lumMod val="50000"/>
              </a:schemeClr>
            </a:solidFill>
          </a:ln>
        </p:spPr>
        <p:txBody>
          <a:bodyPr wrap="square">
            <a:spAutoFit/>
          </a:bodyPr>
          <a:lstStyle/>
          <a:p>
            <a:pPr algn="ctr"/>
            <a:r>
              <a:rPr lang="en-US" sz="1400" u="sng" dirty="0">
                <a:solidFill>
                  <a:srgbClr val="0000FF"/>
                </a:solidFill>
              </a:rPr>
              <a:t>https://</a:t>
            </a:r>
            <a:r>
              <a:rPr lang="en-US" sz="1400" u="sng" dirty="0" err="1">
                <a:solidFill>
                  <a:srgbClr val="0000FF"/>
                </a:solidFill>
              </a:rPr>
              <a:t>mrcc.purdue.edu</a:t>
            </a:r>
            <a:r>
              <a:rPr lang="en-US" sz="1400" u="sng" dirty="0">
                <a:solidFill>
                  <a:srgbClr val="0000FF"/>
                </a:solidFill>
              </a:rPr>
              <a:t>/CLIMATE/</a:t>
            </a:r>
          </a:p>
        </p:txBody>
      </p:sp>
      <p:sp>
        <p:nvSpPr>
          <p:cNvPr id="8" name="Title 1">
            <a:extLst>
              <a:ext uri="{FF2B5EF4-FFF2-40B4-BE49-F238E27FC236}">
                <a16:creationId xmlns:a16="http://schemas.microsoft.com/office/drawing/2014/main" id="{260B43B4-4F54-B8CA-CDFE-F6C0E8794863}"/>
              </a:ext>
            </a:extLst>
          </p:cNvPr>
          <p:cNvSpPr txBox="1">
            <a:spLocks/>
          </p:cNvSpPr>
          <p:nvPr/>
        </p:nvSpPr>
        <p:spPr>
          <a:xfrm>
            <a:off x="76200" y="76201"/>
            <a:ext cx="12039600" cy="860425"/>
          </a:xfrm>
          <a:prstGeom prst="rect">
            <a:avLst/>
          </a:prstGeom>
          <a:solidFill>
            <a:srgbClr val="0066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a:solidFill>
                  <a:schemeClr val="bg1"/>
                </a:solidFill>
                <a:latin typeface="Calibri" panose="020F0502020204030204" pitchFamily="34" charset="0"/>
                <a:cs typeface="Calibri" panose="020F0502020204030204" pitchFamily="34" charset="0"/>
              </a:rPr>
              <a:t>24 Hour and 7 Day </a:t>
            </a:r>
            <a:r>
              <a:rPr lang="en-US" sz="4800" dirty="0" err="1">
                <a:solidFill>
                  <a:schemeClr val="bg1"/>
                </a:solidFill>
                <a:latin typeface="Calibri" panose="020F0502020204030204" pitchFamily="34" charset="0"/>
                <a:cs typeface="Calibri" panose="020F0502020204030204" pitchFamily="34" charset="0"/>
              </a:rPr>
              <a:t>Precip</a:t>
            </a:r>
            <a:endParaRPr lang="en-US" sz="4800" dirty="0">
              <a:solidFill>
                <a:schemeClr val="bg1"/>
              </a:solidFill>
              <a:latin typeface="Calibri" panose="020F0502020204030204" pitchFamily="34" charset="0"/>
              <a:cs typeface="Calibri" panose="020F0502020204030204" pitchFamily="34" charset="0"/>
            </a:endParaRPr>
          </a:p>
        </p:txBody>
      </p:sp>
      <p:pic>
        <p:nvPicPr>
          <p:cNvPr id="5" name="Picture 4" descr="map">
            <a:extLst>
              <a:ext uri="{FF2B5EF4-FFF2-40B4-BE49-F238E27FC236}">
                <a16:creationId xmlns:a16="http://schemas.microsoft.com/office/drawing/2014/main" id="{E183E7EA-9404-F8DC-CFCA-DE43973642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3068" y="1272253"/>
            <a:ext cx="4005863" cy="51673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p">
            <a:extLst>
              <a:ext uri="{FF2B5EF4-FFF2-40B4-BE49-F238E27FC236}">
                <a16:creationId xmlns:a16="http://schemas.microsoft.com/office/drawing/2014/main" id="{1276F2EC-30F8-E487-D2BC-D5E59F2AC9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72252"/>
            <a:ext cx="4005863" cy="516731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3102857-84F7-E104-E7EE-0BE979E84734}"/>
              </a:ext>
            </a:extLst>
          </p:cNvPr>
          <p:cNvSpPr txBox="1"/>
          <p:nvPr/>
        </p:nvSpPr>
        <p:spPr>
          <a:xfrm>
            <a:off x="8109936" y="1272252"/>
            <a:ext cx="4005864" cy="2185214"/>
          </a:xfrm>
          <a:prstGeom prst="rect">
            <a:avLst/>
          </a:prstGeom>
          <a:noFill/>
        </p:spPr>
        <p:txBody>
          <a:bodyPr wrap="square" rtlCol="0">
            <a:spAutoFit/>
          </a:bodyPr>
          <a:lstStyle/>
          <a:p>
            <a:pPr marL="285750" indent="-285750">
              <a:spcAft>
                <a:spcPts val="600"/>
              </a:spcAft>
              <a:buFont typeface="Arial" panose="020B0604020202020204" pitchFamily="34" charset="0"/>
              <a:buChar char="•"/>
              <a:defRPr/>
            </a:pPr>
            <a:r>
              <a:rPr lang="en-US" dirty="0">
                <a:latin typeface="Calibri"/>
              </a:rPr>
              <a:t>The SW and NW received much-needed </a:t>
            </a:r>
            <a:r>
              <a:rPr lang="en-US" dirty="0" err="1">
                <a:latin typeface="Calibri"/>
              </a:rPr>
              <a:t>precip</a:t>
            </a:r>
            <a:r>
              <a:rPr lang="en-US" dirty="0">
                <a:latin typeface="Calibri"/>
              </a:rPr>
              <a:t> (</a:t>
            </a:r>
            <a:r>
              <a:rPr lang="en-US" b="1" dirty="0">
                <a:latin typeface="Calibri"/>
              </a:rPr>
              <a:t>1-2”</a:t>
            </a:r>
            <a:r>
              <a:rPr lang="en-US" dirty="0">
                <a:latin typeface="Calibri"/>
              </a:rPr>
              <a:t>) over the last week, while areas around Green Bay saw just </a:t>
            </a:r>
            <a:r>
              <a:rPr lang="en-US" b="1" dirty="0">
                <a:latin typeface="Calibri"/>
              </a:rPr>
              <a:t>0.1-0.2” </a:t>
            </a:r>
          </a:p>
          <a:p>
            <a:pPr marL="285750" indent="-285750">
              <a:spcAft>
                <a:spcPts val="600"/>
              </a:spcAft>
              <a:buFont typeface="Arial" panose="020B0604020202020204" pitchFamily="34" charset="0"/>
              <a:buChar char="•"/>
              <a:defRPr/>
            </a:pPr>
            <a:endParaRPr lang="en-US" dirty="0">
              <a:latin typeface="Calibri"/>
            </a:endParaRPr>
          </a:p>
          <a:p>
            <a:pPr marL="285750" indent="-285750">
              <a:spcAft>
                <a:spcPts val="600"/>
              </a:spcAft>
              <a:buFont typeface="Arial" panose="020B0604020202020204" pitchFamily="34" charset="0"/>
              <a:buChar char="•"/>
              <a:defRPr/>
            </a:pPr>
            <a:r>
              <a:rPr lang="en-US" dirty="0">
                <a:latin typeface="Calibri"/>
              </a:rPr>
              <a:t>Most of the 7-day </a:t>
            </a:r>
            <a:r>
              <a:rPr lang="en-US" dirty="0" err="1">
                <a:latin typeface="Calibri"/>
              </a:rPr>
              <a:t>precip</a:t>
            </a:r>
            <a:r>
              <a:rPr lang="en-US" dirty="0">
                <a:latin typeface="Calibri"/>
              </a:rPr>
              <a:t> fell as rain between Tue (4/16)-Wed (4/17)</a:t>
            </a:r>
          </a:p>
        </p:txBody>
      </p:sp>
      <p:sp>
        <p:nvSpPr>
          <p:cNvPr id="11" name="TextBox 10">
            <a:extLst>
              <a:ext uri="{FF2B5EF4-FFF2-40B4-BE49-F238E27FC236}">
                <a16:creationId xmlns:a16="http://schemas.microsoft.com/office/drawing/2014/main" id="{442867BB-D510-DC64-1C8F-67E8698DFE21}"/>
              </a:ext>
            </a:extLst>
          </p:cNvPr>
          <p:cNvSpPr txBox="1"/>
          <p:nvPr/>
        </p:nvSpPr>
        <p:spPr>
          <a:xfrm>
            <a:off x="1507522" y="1717706"/>
            <a:ext cx="935421" cy="369332"/>
          </a:xfrm>
          <a:prstGeom prst="rect">
            <a:avLst/>
          </a:prstGeom>
          <a:noFill/>
        </p:spPr>
        <p:txBody>
          <a:bodyPr wrap="square" rtlCol="0">
            <a:spAutoFit/>
          </a:bodyPr>
          <a:lstStyle/>
          <a:p>
            <a:r>
              <a:rPr lang="en-US" dirty="0"/>
              <a:t>24 Hour</a:t>
            </a:r>
          </a:p>
        </p:txBody>
      </p:sp>
      <p:sp>
        <p:nvSpPr>
          <p:cNvPr id="12" name="TextBox 11">
            <a:extLst>
              <a:ext uri="{FF2B5EF4-FFF2-40B4-BE49-F238E27FC236}">
                <a16:creationId xmlns:a16="http://schemas.microsoft.com/office/drawing/2014/main" id="{C017BD04-CC75-03C7-9B63-414FCF30DC44}"/>
              </a:ext>
            </a:extLst>
          </p:cNvPr>
          <p:cNvSpPr txBox="1"/>
          <p:nvPr/>
        </p:nvSpPr>
        <p:spPr>
          <a:xfrm>
            <a:off x="5743191" y="1717706"/>
            <a:ext cx="705615" cy="369332"/>
          </a:xfrm>
          <a:prstGeom prst="rect">
            <a:avLst/>
          </a:prstGeom>
          <a:noFill/>
        </p:spPr>
        <p:txBody>
          <a:bodyPr wrap="square" rtlCol="0">
            <a:spAutoFit/>
          </a:bodyPr>
          <a:lstStyle/>
          <a:p>
            <a:r>
              <a:rPr lang="en-US" dirty="0"/>
              <a:t>7 Day</a:t>
            </a:r>
          </a:p>
        </p:txBody>
      </p:sp>
    </p:spTree>
    <p:extLst>
      <p:ext uri="{BB962C8B-B14F-4D97-AF65-F5344CB8AC3E}">
        <p14:creationId xmlns:p14="http://schemas.microsoft.com/office/powerpoint/2010/main" val="5563405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61041-0C50-1AC9-3993-844A5B84264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23BEB0F-3533-3BAC-469E-0D3D44CFF0D9}"/>
              </a:ext>
            </a:extLst>
          </p:cNvPr>
          <p:cNvSpPr txBox="1"/>
          <p:nvPr/>
        </p:nvSpPr>
        <p:spPr>
          <a:xfrm>
            <a:off x="457200" y="1143000"/>
            <a:ext cx="11353800" cy="523220"/>
          </a:xfrm>
          <a:prstGeom prst="rect">
            <a:avLst/>
          </a:prstGeom>
          <a:noFill/>
        </p:spPr>
        <p:txBody>
          <a:bodyPr wrap="square" rtlCol="0">
            <a:spAutoFit/>
          </a:bodyPr>
          <a:lstStyle/>
          <a:p>
            <a:r>
              <a:rPr lang="en-US" sz="2800" b="1" dirty="0"/>
              <a:t>CoCoRaHS – </a:t>
            </a:r>
            <a:r>
              <a:rPr lang="en-US" sz="2800" b="1" u="sng" dirty="0"/>
              <a:t>Co</a:t>
            </a:r>
            <a:r>
              <a:rPr lang="en-US" sz="2800" b="1" dirty="0"/>
              <a:t>mmunity </a:t>
            </a:r>
            <a:r>
              <a:rPr lang="en-US" sz="2800" b="1" u="sng" dirty="0"/>
              <a:t>Co</a:t>
            </a:r>
            <a:r>
              <a:rPr lang="en-US" sz="2800" b="1" dirty="0"/>
              <a:t>llaborative </a:t>
            </a:r>
            <a:r>
              <a:rPr lang="en-US" sz="2800" b="1" u="sng" dirty="0"/>
              <a:t>Ra</a:t>
            </a:r>
            <a:r>
              <a:rPr lang="en-US" sz="2800" b="1" dirty="0"/>
              <a:t>in, </a:t>
            </a:r>
            <a:r>
              <a:rPr lang="en-US" sz="2800" b="1" u="sng" dirty="0"/>
              <a:t>H</a:t>
            </a:r>
            <a:r>
              <a:rPr lang="en-US" sz="2800" b="1" dirty="0"/>
              <a:t>ail, &amp; </a:t>
            </a:r>
            <a:r>
              <a:rPr lang="en-US" sz="2800" b="1" u="sng" dirty="0"/>
              <a:t>S</a:t>
            </a:r>
            <a:r>
              <a:rPr lang="en-US" sz="2800" b="1" dirty="0"/>
              <a:t>now Network</a:t>
            </a:r>
            <a:endParaRPr lang="en-US" dirty="0"/>
          </a:p>
        </p:txBody>
      </p:sp>
      <p:sp>
        <p:nvSpPr>
          <p:cNvPr id="6" name="Title 1">
            <a:extLst>
              <a:ext uri="{FF2B5EF4-FFF2-40B4-BE49-F238E27FC236}">
                <a16:creationId xmlns:a16="http://schemas.microsoft.com/office/drawing/2014/main" id="{4CD23476-B2BE-017B-9C8E-F9BF104A1304}"/>
              </a:ext>
            </a:extLst>
          </p:cNvPr>
          <p:cNvSpPr txBox="1">
            <a:spLocks/>
          </p:cNvSpPr>
          <p:nvPr/>
        </p:nvSpPr>
        <p:spPr>
          <a:xfrm>
            <a:off x="76200" y="76201"/>
            <a:ext cx="12039600" cy="860425"/>
          </a:xfrm>
          <a:prstGeom prst="rect">
            <a:avLst/>
          </a:prstGeom>
          <a:solidFill>
            <a:srgbClr val="0066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a:solidFill>
                  <a:schemeClr val="bg1"/>
                </a:solidFill>
                <a:latin typeface="Calibri" panose="020F0502020204030204" pitchFamily="34" charset="0"/>
                <a:cs typeface="Calibri" panose="020F0502020204030204" pitchFamily="34" charset="0"/>
              </a:rPr>
              <a:t>Citizen Science Opportunity</a:t>
            </a:r>
          </a:p>
        </p:txBody>
      </p:sp>
      <p:sp>
        <p:nvSpPr>
          <p:cNvPr id="5" name="TextBox 4">
            <a:extLst>
              <a:ext uri="{FF2B5EF4-FFF2-40B4-BE49-F238E27FC236}">
                <a16:creationId xmlns:a16="http://schemas.microsoft.com/office/drawing/2014/main" id="{F70DB164-A1CA-C049-43BE-701D0C443158}"/>
              </a:ext>
            </a:extLst>
          </p:cNvPr>
          <p:cNvSpPr txBox="1"/>
          <p:nvPr/>
        </p:nvSpPr>
        <p:spPr>
          <a:xfrm>
            <a:off x="552450" y="1872594"/>
            <a:ext cx="10749534" cy="2015936"/>
          </a:xfrm>
          <a:prstGeom prst="rect">
            <a:avLst/>
          </a:prstGeom>
          <a:noFill/>
        </p:spPr>
        <p:txBody>
          <a:bodyPr wrap="square" rtlCol="0">
            <a:spAutoFit/>
          </a:bodyPr>
          <a:lstStyle/>
          <a:p>
            <a:r>
              <a:rPr lang="en-US" sz="2400" b="1" i="1" dirty="0"/>
              <a:t>The Mission</a:t>
            </a:r>
          </a:p>
          <a:p>
            <a:pPr>
              <a:spcAft>
                <a:spcPts val="1200"/>
              </a:spcAft>
            </a:pPr>
            <a:r>
              <a:rPr lang="en-US" sz="1200" b="1" dirty="0"/>
              <a:t>(From </a:t>
            </a:r>
            <a:r>
              <a:rPr lang="en-US" sz="1200" b="1" dirty="0" err="1"/>
              <a:t>cocorahs.org</a:t>
            </a:r>
            <a:r>
              <a:rPr lang="en-US" sz="1200" b="1" dirty="0"/>
              <a:t>)</a:t>
            </a:r>
          </a:p>
          <a:p>
            <a:pPr marL="285750" indent="-285750">
              <a:spcAft>
                <a:spcPts val="600"/>
              </a:spcAft>
              <a:buFont typeface="Arial" panose="020B0604020202020204" pitchFamily="34" charset="0"/>
              <a:buChar char="•"/>
            </a:pPr>
            <a:r>
              <a:rPr lang="en-US" sz="1600" dirty="0"/>
              <a:t>Provide accurate high-quality precipitation data for end-users; </a:t>
            </a:r>
          </a:p>
          <a:p>
            <a:pPr marL="285750" indent="-285750">
              <a:spcAft>
                <a:spcPts val="600"/>
              </a:spcAft>
              <a:buFont typeface="Arial" panose="020B0604020202020204" pitchFamily="34" charset="0"/>
              <a:buChar char="•"/>
            </a:pPr>
            <a:r>
              <a:rPr lang="en-US" sz="1600" dirty="0"/>
              <a:t>Increasing the density of precipitation data available throughout the country;</a:t>
            </a:r>
          </a:p>
          <a:p>
            <a:pPr marL="285750" indent="-285750">
              <a:spcAft>
                <a:spcPts val="600"/>
              </a:spcAft>
              <a:buFont typeface="Arial" panose="020B0604020202020204" pitchFamily="34" charset="0"/>
              <a:buChar char="•"/>
            </a:pPr>
            <a:r>
              <a:rPr lang="en-US" sz="1600" dirty="0"/>
              <a:t>Encouraging citizens to have fun participating in meteorological science and heightening their awareness about weather; </a:t>
            </a:r>
          </a:p>
          <a:p>
            <a:pPr marL="285750" indent="-285750">
              <a:buFont typeface="Arial" panose="020B0604020202020204" pitchFamily="34" charset="0"/>
              <a:buChar char="•"/>
            </a:pPr>
            <a:r>
              <a:rPr lang="en-US" sz="1600" dirty="0"/>
              <a:t>Providing weather education opportunities.</a:t>
            </a:r>
          </a:p>
        </p:txBody>
      </p:sp>
      <p:sp>
        <p:nvSpPr>
          <p:cNvPr id="7" name="Rectangle 6">
            <a:extLst>
              <a:ext uri="{FF2B5EF4-FFF2-40B4-BE49-F238E27FC236}">
                <a16:creationId xmlns:a16="http://schemas.microsoft.com/office/drawing/2014/main" id="{CD362202-BB7A-24E6-0966-E14C5CBD5722}"/>
              </a:ext>
            </a:extLst>
          </p:cNvPr>
          <p:cNvSpPr/>
          <p:nvPr/>
        </p:nvSpPr>
        <p:spPr>
          <a:xfrm>
            <a:off x="4288917" y="3950086"/>
            <a:ext cx="3276600" cy="738664"/>
          </a:xfrm>
          <a:prstGeom prst="rect">
            <a:avLst/>
          </a:prstGeom>
          <a:solidFill>
            <a:schemeClr val="accent3">
              <a:lumMod val="40000"/>
              <a:lumOff val="60000"/>
            </a:schemeClr>
          </a:solidFill>
          <a:ln>
            <a:solidFill>
              <a:schemeClr val="accent3">
                <a:lumMod val="50000"/>
              </a:schemeClr>
            </a:solidFill>
          </a:ln>
        </p:spPr>
        <p:txBody>
          <a:bodyPr wrap="square">
            <a:spAutoFit/>
          </a:bodyPr>
          <a:lstStyle/>
          <a:p>
            <a:pPr algn="ctr">
              <a:spcAft>
                <a:spcPts val="1200"/>
              </a:spcAft>
            </a:pPr>
            <a:r>
              <a:rPr lang="en-US" sz="1400" b="1"/>
              <a:t>Sign Up Here: </a:t>
            </a:r>
            <a:r>
              <a:rPr lang="en-US" sz="1400">
                <a:hlinkClick r:id="rId3"/>
              </a:rPr>
              <a:t>https://cocorahs.org/Content.aspx?page=application</a:t>
            </a:r>
            <a:r>
              <a:rPr lang="en-US" sz="1400"/>
              <a:t> </a:t>
            </a:r>
          </a:p>
        </p:txBody>
      </p:sp>
    </p:spTree>
    <p:extLst>
      <p:ext uri="{BB962C8B-B14F-4D97-AF65-F5344CB8AC3E}">
        <p14:creationId xmlns:p14="http://schemas.microsoft.com/office/powerpoint/2010/main" val="1392939140"/>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685800" y="4757086"/>
            <a:ext cx="10613655" cy="1981200"/>
          </a:xfrm>
          <a:prstGeom prst="rect">
            <a:avLst/>
          </a:prstGeom>
          <a:solidFill>
            <a:srgbClr val="A2B63C"/>
          </a:solidFill>
        </p:spPr>
        <p:txBody>
          <a:bodyPr vert="horz" lIns="91440" tIns="45720" rIns="91440" bIns="45720" numCol="3"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defRPr/>
            </a:pPr>
            <a:endParaRPr lang="en-US" sz="1600">
              <a:solidFill>
                <a:sysClr val="windowText" lastClr="000000"/>
              </a:solidFill>
              <a:latin typeface="Calibri"/>
            </a:endParaRPr>
          </a:p>
        </p:txBody>
      </p:sp>
      <p:pic>
        <p:nvPicPr>
          <p:cNvPr id="8" name="Picture 7" descr="A tractor in a field&#10;&#10;Description automatically generated">
            <a:extLst>
              <a:ext uri="{FF2B5EF4-FFF2-40B4-BE49-F238E27FC236}">
                <a16:creationId xmlns:a16="http://schemas.microsoft.com/office/drawing/2014/main" id="{58AE063F-F7BB-AF36-A8C8-60BCEA27BAC5}"/>
              </a:ext>
            </a:extLst>
          </p:cNvPr>
          <p:cNvPicPr>
            <a:picLocks noChangeAspect="1"/>
          </p:cNvPicPr>
          <p:nvPr/>
        </p:nvPicPr>
        <p:blipFill rotWithShape="1">
          <a:blip r:embed="rId3">
            <a:extLst>
              <a:ext uri="{28A0092B-C50C-407E-A947-70E740481C1C}">
                <a14:useLocalDpi xmlns:a14="http://schemas.microsoft.com/office/drawing/2010/main" val="0"/>
              </a:ext>
            </a:extLst>
          </a:blip>
          <a:srcRect t="43752" b="6264"/>
          <a:stretch/>
        </p:blipFill>
        <p:spPr>
          <a:xfrm>
            <a:off x="685800" y="1071076"/>
            <a:ext cx="10613655" cy="3537885"/>
          </a:xfrm>
          <a:prstGeom prst="rect">
            <a:avLst/>
          </a:prstGeom>
        </p:spPr>
      </p:pic>
      <p:sp>
        <p:nvSpPr>
          <p:cNvPr id="14" name="Subtitle 2">
            <a:extLst>
              <a:ext uri="{FF2B5EF4-FFF2-40B4-BE49-F238E27FC236}">
                <a16:creationId xmlns:a16="http://schemas.microsoft.com/office/drawing/2014/main" id="{0EEB1A12-5B4D-4C41-77E1-B3A8DDEA6D90}"/>
              </a:ext>
            </a:extLst>
          </p:cNvPr>
          <p:cNvSpPr txBox="1">
            <a:spLocks/>
          </p:cNvSpPr>
          <p:nvPr/>
        </p:nvSpPr>
        <p:spPr>
          <a:xfrm>
            <a:off x="685800" y="1103304"/>
            <a:ext cx="1562100" cy="357777"/>
          </a:xfrm>
          <a:prstGeom prst="rect">
            <a:avLst/>
          </a:prstGeom>
          <a:effectLst>
            <a:outerShdw blurRad="50800" dist="50800" dir="5400000" algn="ctr" rotWithShape="0">
              <a:schemeClr val="bg1"/>
            </a:outerShdw>
          </a:effectLst>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defRPr/>
            </a:pPr>
            <a:r>
              <a:rPr lang="en-US" sz="1100" b="1">
                <a:solidFill>
                  <a:schemeClr val="bg1"/>
                </a:solidFill>
                <a:effectLst>
                  <a:outerShdw blurRad="50800" dist="38100" dir="2700000" algn="tl" rotWithShape="0">
                    <a:prstClr val="black">
                      <a:alpha val="40000"/>
                    </a:prstClr>
                  </a:outerShdw>
                </a:effectLst>
                <a:latin typeface="Calibri"/>
              </a:rPr>
              <a:t>Photo Credit: USDA </a:t>
            </a:r>
          </a:p>
        </p:txBody>
      </p:sp>
      <p:sp>
        <p:nvSpPr>
          <p:cNvPr id="12" name="Title 1">
            <a:extLst>
              <a:ext uri="{FF2B5EF4-FFF2-40B4-BE49-F238E27FC236}">
                <a16:creationId xmlns:a16="http://schemas.microsoft.com/office/drawing/2014/main" id="{52A9DEE6-AD83-90BC-6734-242D262C4029}"/>
              </a:ext>
            </a:extLst>
          </p:cNvPr>
          <p:cNvSpPr txBox="1">
            <a:spLocks/>
          </p:cNvSpPr>
          <p:nvPr/>
        </p:nvSpPr>
        <p:spPr>
          <a:xfrm>
            <a:off x="76200" y="76201"/>
            <a:ext cx="12039600" cy="860425"/>
          </a:xfrm>
          <a:prstGeom prst="rect">
            <a:avLst/>
          </a:prstGeom>
          <a:solidFill>
            <a:srgbClr val="0066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a:solidFill>
                  <a:schemeClr val="bg1"/>
                </a:solidFill>
                <a:latin typeface="Calibri" panose="020F0502020204030204" pitchFamily="34" charset="0"/>
                <a:cs typeface="Calibri" panose="020F0502020204030204" pitchFamily="34" charset="0"/>
              </a:rPr>
              <a:t>Contact Info</a:t>
            </a:r>
          </a:p>
        </p:txBody>
      </p:sp>
      <p:sp>
        <p:nvSpPr>
          <p:cNvPr id="13" name="Subtitle 2">
            <a:extLst>
              <a:ext uri="{FF2B5EF4-FFF2-40B4-BE49-F238E27FC236}">
                <a16:creationId xmlns:a16="http://schemas.microsoft.com/office/drawing/2014/main" id="{55B00913-1871-A5C9-6F80-0E2B3097F2AD}"/>
              </a:ext>
            </a:extLst>
          </p:cNvPr>
          <p:cNvSpPr txBox="1">
            <a:spLocks/>
          </p:cNvSpPr>
          <p:nvPr/>
        </p:nvSpPr>
        <p:spPr>
          <a:xfrm>
            <a:off x="720171" y="4810749"/>
            <a:ext cx="2552700" cy="914768"/>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defRPr/>
            </a:pPr>
            <a:r>
              <a:rPr lang="en-US" sz="1200" b="1">
                <a:solidFill>
                  <a:schemeClr val="tx1"/>
                </a:solidFill>
                <a:latin typeface="Calibri"/>
              </a:rPr>
              <a:t>Natasha Paris</a:t>
            </a:r>
          </a:p>
          <a:p>
            <a:pPr algn="l">
              <a:defRPr/>
            </a:pPr>
            <a:r>
              <a:rPr lang="en-US" sz="1100">
                <a:solidFill>
                  <a:schemeClr val="tx1"/>
                </a:solidFill>
                <a:latin typeface="Calibri"/>
              </a:rPr>
              <a:t>Crops Educator – Adams, Green Lake, Marquette, Waushara Cos.</a:t>
            </a:r>
          </a:p>
          <a:p>
            <a:pPr algn="l">
              <a:defRPr/>
            </a:pPr>
            <a:r>
              <a:rPr lang="en-US" sz="1100">
                <a:solidFill>
                  <a:schemeClr val="tx1"/>
                </a:solidFill>
                <a:latin typeface="Calibri"/>
                <a:hlinkClick r:id="rId4"/>
              </a:rPr>
              <a:t>natasha.paris@wisc.edu</a:t>
            </a:r>
            <a:r>
              <a:rPr lang="en-US" sz="1100">
                <a:solidFill>
                  <a:schemeClr val="tx1"/>
                </a:solidFill>
                <a:latin typeface="Calibri"/>
              </a:rPr>
              <a:t> </a:t>
            </a:r>
          </a:p>
        </p:txBody>
      </p:sp>
      <p:sp>
        <p:nvSpPr>
          <p:cNvPr id="15" name="Subtitle 2">
            <a:extLst>
              <a:ext uri="{FF2B5EF4-FFF2-40B4-BE49-F238E27FC236}">
                <a16:creationId xmlns:a16="http://schemas.microsoft.com/office/drawing/2014/main" id="{F903310D-48B8-0556-849C-EE26BC689890}"/>
              </a:ext>
            </a:extLst>
          </p:cNvPr>
          <p:cNvSpPr txBox="1">
            <a:spLocks/>
          </p:cNvSpPr>
          <p:nvPr/>
        </p:nvSpPr>
        <p:spPr>
          <a:xfrm>
            <a:off x="5385346" y="5856190"/>
            <a:ext cx="2438400" cy="74584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defRPr/>
            </a:pPr>
            <a:r>
              <a:rPr lang="en-US" sz="1200" b="1">
                <a:solidFill>
                  <a:schemeClr val="tx1"/>
                </a:solidFill>
                <a:latin typeface="Calibri"/>
              </a:rPr>
              <a:t>Steve Vavrus</a:t>
            </a:r>
          </a:p>
          <a:p>
            <a:pPr algn="l">
              <a:defRPr/>
            </a:pPr>
            <a:r>
              <a:rPr lang="en-US" sz="1100">
                <a:solidFill>
                  <a:schemeClr val="tx1"/>
                </a:solidFill>
                <a:latin typeface="Calibri"/>
              </a:rPr>
              <a:t>State Climatologist of Wisconsin</a:t>
            </a:r>
          </a:p>
          <a:p>
            <a:pPr algn="l">
              <a:defRPr/>
            </a:pPr>
            <a:r>
              <a:rPr lang="en-US" sz="1100">
                <a:solidFill>
                  <a:schemeClr val="tx1"/>
                </a:solidFill>
                <a:latin typeface="Calibri"/>
                <a:hlinkClick r:id="rId5"/>
              </a:rPr>
              <a:t>sjvavrus@wisc.edu</a:t>
            </a:r>
            <a:r>
              <a:rPr lang="en-US" sz="1100">
                <a:solidFill>
                  <a:schemeClr val="tx1"/>
                </a:solidFill>
                <a:latin typeface="Calibri"/>
              </a:rPr>
              <a:t> </a:t>
            </a:r>
          </a:p>
        </p:txBody>
      </p:sp>
      <p:sp>
        <p:nvSpPr>
          <p:cNvPr id="16" name="Subtitle 2">
            <a:extLst>
              <a:ext uri="{FF2B5EF4-FFF2-40B4-BE49-F238E27FC236}">
                <a16:creationId xmlns:a16="http://schemas.microsoft.com/office/drawing/2014/main" id="{8881CA07-A8D9-C341-76AF-5E90F7BB2FD0}"/>
              </a:ext>
            </a:extLst>
          </p:cNvPr>
          <p:cNvSpPr txBox="1">
            <a:spLocks/>
          </p:cNvSpPr>
          <p:nvPr/>
        </p:nvSpPr>
        <p:spPr>
          <a:xfrm>
            <a:off x="4070896" y="4841367"/>
            <a:ext cx="2628900" cy="89824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defRPr/>
            </a:pPr>
            <a:r>
              <a:rPr lang="en-US" sz="1200" b="1">
                <a:solidFill>
                  <a:schemeClr val="tx1"/>
                </a:solidFill>
                <a:latin typeface="Calibri"/>
              </a:rPr>
              <a:t>Kristin Foehringer</a:t>
            </a:r>
          </a:p>
          <a:p>
            <a:pPr algn="l">
              <a:defRPr/>
            </a:pPr>
            <a:r>
              <a:rPr lang="en-US" sz="1100">
                <a:solidFill>
                  <a:schemeClr val="tx1"/>
                </a:solidFill>
                <a:latin typeface="Calibri"/>
              </a:rPr>
              <a:t>NRCS State Working Lands Climate Smart Specialist</a:t>
            </a:r>
          </a:p>
          <a:p>
            <a:pPr algn="l">
              <a:defRPr/>
            </a:pPr>
            <a:r>
              <a:rPr lang="en-US" sz="1100">
                <a:solidFill>
                  <a:schemeClr val="tx1"/>
                </a:solidFill>
                <a:latin typeface="Calibri"/>
                <a:hlinkClick r:id="rId6"/>
              </a:rPr>
              <a:t>kristin.foehringer@usda.gov</a:t>
            </a:r>
            <a:r>
              <a:rPr lang="en-US" sz="1100">
                <a:solidFill>
                  <a:schemeClr val="tx1"/>
                </a:solidFill>
                <a:latin typeface="Calibri"/>
              </a:rPr>
              <a:t> </a:t>
            </a:r>
          </a:p>
          <a:p>
            <a:pPr algn="l">
              <a:defRPr/>
            </a:pPr>
            <a:r>
              <a:rPr lang="en-US" sz="1200">
                <a:solidFill>
                  <a:schemeClr val="tx1"/>
                </a:solidFill>
                <a:latin typeface="Calibri"/>
              </a:rPr>
              <a:t> </a:t>
            </a:r>
          </a:p>
        </p:txBody>
      </p:sp>
      <p:sp>
        <p:nvSpPr>
          <p:cNvPr id="17" name="Subtitle 2">
            <a:extLst>
              <a:ext uri="{FF2B5EF4-FFF2-40B4-BE49-F238E27FC236}">
                <a16:creationId xmlns:a16="http://schemas.microsoft.com/office/drawing/2014/main" id="{0114CF49-748D-B939-EF13-D4B78D5B909B}"/>
              </a:ext>
            </a:extLst>
          </p:cNvPr>
          <p:cNvSpPr txBox="1">
            <a:spLocks/>
          </p:cNvSpPr>
          <p:nvPr/>
        </p:nvSpPr>
        <p:spPr>
          <a:xfrm>
            <a:off x="7315200" y="4841367"/>
            <a:ext cx="2286747" cy="74584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defRPr/>
            </a:pPr>
            <a:r>
              <a:rPr lang="en-US" sz="1200" b="1">
                <a:solidFill>
                  <a:schemeClr val="tx1"/>
                </a:solidFill>
                <a:latin typeface="Calibri"/>
              </a:rPr>
              <a:t>Dennis Todey</a:t>
            </a:r>
          </a:p>
          <a:p>
            <a:pPr algn="l">
              <a:defRPr/>
            </a:pPr>
            <a:r>
              <a:rPr lang="en-US" sz="1100">
                <a:solidFill>
                  <a:schemeClr val="tx1"/>
                </a:solidFill>
                <a:latin typeface="Calibri"/>
              </a:rPr>
              <a:t>Director, Midwest Climate Hub </a:t>
            </a:r>
          </a:p>
          <a:p>
            <a:pPr algn="l">
              <a:defRPr/>
            </a:pPr>
            <a:r>
              <a:rPr lang="en-US" sz="1100">
                <a:solidFill>
                  <a:schemeClr val="tx1"/>
                </a:solidFill>
                <a:latin typeface="Calibri"/>
                <a:hlinkClick r:id="rId7"/>
              </a:rPr>
              <a:t>dennis.todey@usda.gov</a:t>
            </a:r>
            <a:endParaRPr lang="en-US" sz="1100">
              <a:solidFill>
                <a:schemeClr val="tx1"/>
              </a:solidFill>
              <a:latin typeface="Calibri"/>
            </a:endParaRPr>
          </a:p>
          <a:p>
            <a:pPr algn="l">
              <a:defRPr/>
            </a:pPr>
            <a:r>
              <a:rPr lang="en-US" sz="1200">
                <a:solidFill>
                  <a:schemeClr val="tx1"/>
                </a:solidFill>
                <a:latin typeface="Calibri"/>
              </a:rPr>
              <a:t> </a:t>
            </a:r>
          </a:p>
        </p:txBody>
      </p:sp>
      <p:sp>
        <p:nvSpPr>
          <p:cNvPr id="18" name="Subtitle 2">
            <a:extLst>
              <a:ext uri="{FF2B5EF4-FFF2-40B4-BE49-F238E27FC236}">
                <a16:creationId xmlns:a16="http://schemas.microsoft.com/office/drawing/2014/main" id="{8FF55BC4-48CC-4CBA-1AFB-5C5F4CEA28CE}"/>
              </a:ext>
            </a:extLst>
          </p:cNvPr>
          <p:cNvSpPr txBox="1">
            <a:spLocks/>
          </p:cNvSpPr>
          <p:nvPr/>
        </p:nvSpPr>
        <p:spPr>
          <a:xfrm>
            <a:off x="1466850" y="5840041"/>
            <a:ext cx="2876550" cy="89824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defRPr/>
            </a:pPr>
            <a:r>
              <a:rPr lang="en-US" sz="1200" b="1">
                <a:solidFill>
                  <a:schemeClr val="tx1"/>
                </a:solidFill>
                <a:latin typeface="Calibri"/>
              </a:rPr>
              <a:t>Josh Bendorf</a:t>
            </a:r>
          </a:p>
          <a:p>
            <a:pPr algn="l">
              <a:defRPr/>
            </a:pPr>
            <a:r>
              <a:rPr lang="en-US" sz="1100">
                <a:solidFill>
                  <a:schemeClr val="tx1"/>
                </a:solidFill>
                <a:latin typeface="Calibri"/>
              </a:rPr>
              <a:t>Ag Climatologist Fellow, Midwest Climate Hub </a:t>
            </a:r>
          </a:p>
          <a:p>
            <a:pPr algn="l">
              <a:defRPr/>
            </a:pPr>
            <a:r>
              <a:rPr lang="en-US" sz="1100">
                <a:solidFill>
                  <a:schemeClr val="tx1"/>
                </a:solidFill>
                <a:latin typeface="Calibri"/>
                <a:hlinkClick r:id="rId8"/>
              </a:rPr>
              <a:t>joshua.bendorf@usda.gov</a:t>
            </a:r>
            <a:r>
              <a:rPr lang="en-US" sz="1100">
                <a:solidFill>
                  <a:schemeClr val="tx1"/>
                </a:solidFill>
                <a:latin typeface="Calibri"/>
              </a:rPr>
              <a:t> </a:t>
            </a:r>
          </a:p>
          <a:p>
            <a:pPr algn="l">
              <a:defRPr/>
            </a:pPr>
            <a:r>
              <a:rPr lang="en-US" sz="1200">
                <a:solidFill>
                  <a:schemeClr val="tx1"/>
                </a:solidFill>
                <a:latin typeface="Calibri"/>
              </a:rPr>
              <a:t> </a:t>
            </a:r>
          </a:p>
        </p:txBody>
      </p:sp>
      <p:sp>
        <p:nvSpPr>
          <p:cNvPr id="19" name="Subtitle 2">
            <a:extLst>
              <a:ext uri="{FF2B5EF4-FFF2-40B4-BE49-F238E27FC236}">
                <a16:creationId xmlns:a16="http://schemas.microsoft.com/office/drawing/2014/main" id="{C403D499-6E49-05E6-41EB-8705A7104013}"/>
              </a:ext>
            </a:extLst>
          </p:cNvPr>
          <p:cNvSpPr txBox="1">
            <a:spLocks/>
          </p:cNvSpPr>
          <p:nvPr/>
        </p:nvSpPr>
        <p:spPr>
          <a:xfrm>
            <a:off x="8534400" y="5847842"/>
            <a:ext cx="2876550" cy="74584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defRPr/>
            </a:pPr>
            <a:r>
              <a:rPr lang="en-US" sz="1200" b="1">
                <a:solidFill>
                  <a:schemeClr val="tx1"/>
                </a:solidFill>
                <a:latin typeface="Calibri"/>
              </a:rPr>
              <a:t>Bridgette Mason</a:t>
            </a:r>
          </a:p>
          <a:p>
            <a:pPr algn="l">
              <a:defRPr/>
            </a:pPr>
            <a:r>
              <a:rPr lang="en-US" sz="1100">
                <a:solidFill>
                  <a:schemeClr val="tx1"/>
                </a:solidFill>
                <a:latin typeface="Calibri"/>
              </a:rPr>
              <a:t>Assistant State Climatologist of Wisconsin</a:t>
            </a:r>
          </a:p>
          <a:p>
            <a:pPr algn="l">
              <a:defRPr/>
            </a:pPr>
            <a:r>
              <a:rPr lang="en-US" sz="1100">
                <a:solidFill>
                  <a:schemeClr val="tx1"/>
                </a:solidFill>
                <a:latin typeface="Calibri"/>
                <a:hlinkClick r:id="rId9"/>
              </a:rPr>
              <a:t>bmmason2@wisc.edu</a:t>
            </a:r>
            <a:r>
              <a:rPr lang="en-US" sz="1100">
                <a:solidFill>
                  <a:schemeClr val="tx1"/>
                </a:solidFill>
                <a:latin typeface="Calibri"/>
              </a:rPr>
              <a:t> </a:t>
            </a:r>
          </a:p>
        </p:txBody>
      </p:sp>
    </p:spTree>
    <p:extLst>
      <p:ext uri="{BB962C8B-B14F-4D97-AF65-F5344CB8AC3E}">
        <p14:creationId xmlns:p14="http://schemas.microsoft.com/office/powerpoint/2010/main" val="1340917232"/>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737437" y="6474022"/>
            <a:ext cx="4378363" cy="307777"/>
          </a:xfrm>
          <a:prstGeom prst="rect">
            <a:avLst/>
          </a:prstGeom>
          <a:solidFill>
            <a:schemeClr val="accent3">
              <a:lumMod val="40000"/>
              <a:lumOff val="60000"/>
            </a:schemeClr>
          </a:solidFill>
          <a:ln w="9525">
            <a:solidFill>
              <a:schemeClr val="accent3">
                <a:lumMod val="50000"/>
              </a:schemeClr>
            </a:solidFill>
          </a:ln>
        </p:spPr>
        <p:txBody>
          <a:bodyPr wrap="square">
            <a:spAutoFit/>
          </a:bodyPr>
          <a:lstStyle/>
          <a:p>
            <a:pPr algn="ctr">
              <a:defRPr/>
            </a:pPr>
            <a:r>
              <a:rPr lang="en-US" sz="1400" dirty="0">
                <a:solidFill>
                  <a:prstClr val="black"/>
                </a:solidFill>
                <a:latin typeface="Calibri"/>
                <a:hlinkClick r:id="rId3"/>
              </a:rPr>
              <a:t>https://hprcc.unl.edu/maps.php?map=ACISClimateMaps</a:t>
            </a:r>
            <a:r>
              <a:rPr lang="en-US" sz="1400" dirty="0">
                <a:solidFill>
                  <a:prstClr val="black"/>
                </a:solidFill>
                <a:latin typeface="Calibri"/>
              </a:rPr>
              <a:t> </a:t>
            </a:r>
          </a:p>
        </p:txBody>
      </p:sp>
      <p:sp>
        <p:nvSpPr>
          <p:cNvPr id="9" name="TextBox 8"/>
          <p:cNvSpPr txBox="1"/>
          <p:nvPr/>
        </p:nvSpPr>
        <p:spPr>
          <a:xfrm>
            <a:off x="457200" y="5334000"/>
            <a:ext cx="9829800" cy="723275"/>
          </a:xfrm>
          <a:prstGeom prst="rect">
            <a:avLst/>
          </a:prstGeom>
          <a:noFill/>
        </p:spPr>
        <p:txBody>
          <a:bodyPr wrap="square" rtlCol="0">
            <a:spAutoFit/>
          </a:bodyPr>
          <a:lstStyle/>
          <a:p>
            <a:pPr marL="285750" indent="-285750">
              <a:spcAft>
                <a:spcPts val="600"/>
              </a:spcAft>
              <a:buFont typeface="Arial" panose="020B0604020202020204" pitchFamily="34" charset="0"/>
              <a:buChar char="•"/>
              <a:defRPr/>
            </a:pPr>
            <a:r>
              <a:rPr lang="en-US" dirty="0">
                <a:latin typeface="Calibri"/>
              </a:rPr>
              <a:t>Highest </a:t>
            </a:r>
            <a:r>
              <a:rPr lang="en-US" dirty="0" err="1">
                <a:latin typeface="Calibri"/>
              </a:rPr>
              <a:t>precip</a:t>
            </a:r>
            <a:r>
              <a:rPr lang="en-US" dirty="0">
                <a:latin typeface="Calibri"/>
              </a:rPr>
              <a:t> totals in the SE (&gt;4”) and lowest in the Driftless &amp; far NW (&lt;2.5”)</a:t>
            </a:r>
          </a:p>
          <a:p>
            <a:pPr marL="285750" indent="-285750">
              <a:spcAft>
                <a:spcPts val="600"/>
              </a:spcAft>
              <a:buFont typeface="Arial" panose="020B0604020202020204" pitchFamily="34" charset="0"/>
              <a:buChar char="•"/>
              <a:defRPr/>
            </a:pPr>
            <a:r>
              <a:rPr lang="en-US" dirty="0">
                <a:latin typeface="Calibri"/>
              </a:rPr>
              <a:t>Majority of stations at or above normal, except for some in </a:t>
            </a:r>
            <a:r>
              <a:rPr lang="en-US" sz="1600" dirty="0">
                <a:latin typeface="Calibri"/>
              </a:rPr>
              <a:t>the SW and NW</a:t>
            </a:r>
          </a:p>
        </p:txBody>
      </p:sp>
      <p:sp>
        <p:nvSpPr>
          <p:cNvPr id="8" name="Title 1">
            <a:extLst>
              <a:ext uri="{FF2B5EF4-FFF2-40B4-BE49-F238E27FC236}">
                <a16:creationId xmlns:a16="http://schemas.microsoft.com/office/drawing/2014/main" id="{4E71B5FB-7C83-56A6-6E23-83338C76E7DC}"/>
              </a:ext>
            </a:extLst>
          </p:cNvPr>
          <p:cNvSpPr txBox="1">
            <a:spLocks/>
          </p:cNvSpPr>
          <p:nvPr/>
        </p:nvSpPr>
        <p:spPr>
          <a:xfrm>
            <a:off x="76200" y="76201"/>
            <a:ext cx="12039600" cy="860425"/>
          </a:xfrm>
          <a:prstGeom prst="rect">
            <a:avLst/>
          </a:prstGeom>
          <a:solidFill>
            <a:srgbClr val="0066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a:solidFill>
                  <a:schemeClr val="bg1"/>
                </a:solidFill>
                <a:latin typeface="Calibri" panose="020F0502020204030204" pitchFamily="34" charset="0"/>
                <a:cs typeface="Calibri" panose="020F0502020204030204" pitchFamily="34" charset="0"/>
              </a:rPr>
              <a:t>30 Day </a:t>
            </a:r>
            <a:r>
              <a:rPr lang="en-US" sz="4800" dirty="0" err="1">
                <a:solidFill>
                  <a:schemeClr val="bg1"/>
                </a:solidFill>
                <a:latin typeface="Calibri" panose="020F0502020204030204" pitchFamily="34" charset="0"/>
                <a:cs typeface="Calibri" panose="020F0502020204030204" pitchFamily="34" charset="0"/>
              </a:rPr>
              <a:t>Precip</a:t>
            </a:r>
            <a:r>
              <a:rPr lang="en-US" sz="4800" dirty="0">
                <a:solidFill>
                  <a:schemeClr val="bg1"/>
                </a:solidFill>
                <a:latin typeface="Calibri" panose="020F0502020204030204" pitchFamily="34" charset="0"/>
                <a:cs typeface="Calibri" panose="020F0502020204030204" pitchFamily="34" charset="0"/>
              </a:rPr>
              <a:t> Total/% Normal.</a:t>
            </a:r>
          </a:p>
        </p:txBody>
      </p:sp>
      <p:pic>
        <p:nvPicPr>
          <p:cNvPr id="1028" name="Picture 4">
            <a:extLst>
              <a:ext uri="{FF2B5EF4-FFF2-40B4-BE49-F238E27FC236}">
                <a16:creationId xmlns:a16="http://schemas.microsoft.com/office/drawing/2014/main" id="{556A883C-9883-0219-6BA0-8F6567A2AB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915" y="1131880"/>
            <a:ext cx="5206699" cy="40230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CB059F7-7A77-600D-FE05-149D1DDDD8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0386" y="1123782"/>
            <a:ext cx="5206699" cy="4023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715963"/>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236EF-06DE-669B-86BE-C980DF8D8AB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E394D85-D53E-507F-6133-65CBD45FD337}"/>
              </a:ext>
            </a:extLst>
          </p:cNvPr>
          <p:cNvSpPr/>
          <p:nvPr/>
        </p:nvSpPr>
        <p:spPr>
          <a:xfrm>
            <a:off x="7737437" y="6474022"/>
            <a:ext cx="4378363" cy="307777"/>
          </a:xfrm>
          <a:prstGeom prst="rect">
            <a:avLst/>
          </a:prstGeom>
          <a:solidFill>
            <a:schemeClr val="accent3">
              <a:lumMod val="40000"/>
              <a:lumOff val="60000"/>
            </a:schemeClr>
          </a:solidFill>
          <a:ln w="9525">
            <a:solidFill>
              <a:schemeClr val="accent3">
                <a:lumMod val="50000"/>
              </a:schemeClr>
            </a:solidFill>
          </a:ln>
        </p:spPr>
        <p:txBody>
          <a:bodyPr wrap="square">
            <a:spAutoFit/>
          </a:bodyPr>
          <a:lstStyle/>
          <a:p>
            <a:pPr algn="ctr">
              <a:defRPr/>
            </a:pPr>
            <a:r>
              <a:rPr lang="en-US" sz="1400">
                <a:solidFill>
                  <a:prstClr val="black"/>
                </a:solidFill>
                <a:latin typeface="Calibri"/>
                <a:hlinkClick r:id="rId3"/>
              </a:rPr>
              <a:t>https://hprcc.unl.edu/maps.php?map=ACISClimateMaps</a:t>
            </a:r>
            <a:r>
              <a:rPr lang="en-US" sz="1400">
                <a:solidFill>
                  <a:prstClr val="black"/>
                </a:solidFill>
                <a:latin typeface="Calibri"/>
              </a:rPr>
              <a:t> </a:t>
            </a:r>
          </a:p>
        </p:txBody>
      </p:sp>
      <p:sp>
        <p:nvSpPr>
          <p:cNvPr id="8" name="Title 1">
            <a:extLst>
              <a:ext uri="{FF2B5EF4-FFF2-40B4-BE49-F238E27FC236}">
                <a16:creationId xmlns:a16="http://schemas.microsoft.com/office/drawing/2014/main" id="{85D540B7-8DDF-9ECB-91B1-75B62B0E1018}"/>
              </a:ext>
            </a:extLst>
          </p:cNvPr>
          <p:cNvSpPr txBox="1">
            <a:spLocks/>
          </p:cNvSpPr>
          <p:nvPr/>
        </p:nvSpPr>
        <p:spPr>
          <a:xfrm>
            <a:off x="76200" y="76201"/>
            <a:ext cx="12039600" cy="860425"/>
          </a:xfrm>
          <a:prstGeom prst="rect">
            <a:avLst/>
          </a:prstGeom>
          <a:solidFill>
            <a:srgbClr val="0066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a:solidFill>
                  <a:schemeClr val="bg1"/>
                </a:solidFill>
                <a:latin typeface="Calibri" panose="020F0502020204030204" pitchFamily="34" charset="0"/>
                <a:cs typeface="Calibri" panose="020F0502020204030204" pitchFamily="34" charset="0"/>
              </a:rPr>
              <a:t>90 Day </a:t>
            </a:r>
            <a:r>
              <a:rPr lang="en-US" sz="4800" dirty="0" err="1">
                <a:solidFill>
                  <a:schemeClr val="bg1"/>
                </a:solidFill>
                <a:latin typeface="Calibri" panose="020F0502020204030204" pitchFamily="34" charset="0"/>
                <a:cs typeface="Calibri" panose="020F0502020204030204" pitchFamily="34" charset="0"/>
              </a:rPr>
              <a:t>Precip</a:t>
            </a:r>
            <a:r>
              <a:rPr lang="en-US" sz="4800" dirty="0">
                <a:solidFill>
                  <a:schemeClr val="bg1"/>
                </a:solidFill>
                <a:latin typeface="Calibri" panose="020F0502020204030204" pitchFamily="34" charset="0"/>
                <a:cs typeface="Calibri" panose="020F0502020204030204" pitchFamily="34" charset="0"/>
              </a:rPr>
              <a:t> Total/% Normal.</a:t>
            </a:r>
          </a:p>
        </p:txBody>
      </p:sp>
      <p:sp>
        <p:nvSpPr>
          <p:cNvPr id="2" name="TextBox 1">
            <a:extLst>
              <a:ext uri="{FF2B5EF4-FFF2-40B4-BE49-F238E27FC236}">
                <a16:creationId xmlns:a16="http://schemas.microsoft.com/office/drawing/2014/main" id="{29F7FA63-7F1A-C9E9-D8AB-E878210C30B9}"/>
              </a:ext>
            </a:extLst>
          </p:cNvPr>
          <p:cNvSpPr txBox="1"/>
          <p:nvPr/>
        </p:nvSpPr>
        <p:spPr>
          <a:xfrm>
            <a:off x="457200" y="5334000"/>
            <a:ext cx="9829800" cy="1077218"/>
          </a:xfrm>
          <a:prstGeom prst="rect">
            <a:avLst/>
          </a:prstGeom>
          <a:noFill/>
        </p:spPr>
        <p:txBody>
          <a:bodyPr wrap="square" rtlCol="0">
            <a:spAutoFit/>
          </a:bodyPr>
          <a:lstStyle/>
          <a:p>
            <a:pPr marL="285750" indent="-285750">
              <a:spcAft>
                <a:spcPts val="600"/>
              </a:spcAft>
              <a:buFont typeface="Arial" panose="020B0604020202020204" pitchFamily="34" charset="0"/>
              <a:buChar char="•"/>
              <a:defRPr/>
            </a:pPr>
            <a:r>
              <a:rPr lang="en-US" dirty="0">
                <a:latin typeface="Calibri"/>
              </a:rPr>
              <a:t>Highest </a:t>
            </a:r>
            <a:r>
              <a:rPr lang="en-US" dirty="0" err="1">
                <a:latin typeface="Calibri"/>
              </a:rPr>
              <a:t>precip</a:t>
            </a:r>
            <a:r>
              <a:rPr lang="en-US" dirty="0">
                <a:latin typeface="Calibri"/>
              </a:rPr>
              <a:t> totals in the SE (&gt;7”) and lowest in the NW (&lt;3”)</a:t>
            </a:r>
          </a:p>
          <a:p>
            <a:pPr marL="285750" indent="-285750">
              <a:spcAft>
                <a:spcPts val="600"/>
              </a:spcAft>
              <a:buFont typeface="Arial" panose="020B0604020202020204" pitchFamily="34" charset="0"/>
              <a:buChar char="•"/>
              <a:defRPr/>
            </a:pPr>
            <a:r>
              <a:rPr lang="en-US" dirty="0">
                <a:latin typeface="Calibri"/>
              </a:rPr>
              <a:t>130+% of normal </a:t>
            </a:r>
            <a:r>
              <a:rPr lang="en-US" dirty="0" err="1">
                <a:latin typeface="Calibri"/>
              </a:rPr>
              <a:t>precip</a:t>
            </a:r>
            <a:r>
              <a:rPr lang="en-US" dirty="0">
                <a:latin typeface="Calibri"/>
              </a:rPr>
              <a:t> in the SE</a:t>
            </a:r>
          </a:p>
          <a:p>
            <a:pPr marL="285750" indent="-285750">
              <a:spcAft>
                <a:spcPts val="600"/>
              </a:spcAft>
              <a:buFont typeface="Arial" panose="020B0604020202020204" pitchFamily="34" charset="0"/>
              <a:buChar char="•"/>
              <a:defRPr/>
            </a:pPr>
            <a:r>
              <a:rPr lang="en-US" dirty="0">
                <a:latin typeface="Calibri"/>
              </a:rPr>
              <a:t>&lt;100% of normal across much of the state, with multiple stations recording &lt;70% of normal</a:t>
            </a:r>
          </a:p>
        </p:txBody>
      </p:sp>
      <p:pic>
        <p:nvPicPr>
          <p:cNvPr id="2050" name="Picture 2">
            <a:extLst>
              <a:ext uri="{FF2B5EF4-FFF2-40B4-BE49-F238E27FC236}">
                <a16:creationId xmlns:a16="http://schemas.microsoft.com/office/drawing/2014/main" id="{451EEBC9-A56A-A615-7142-71F61A83BB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0388" y="1140362"/>
            <a:ext cx="5207082" cy="40233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45FB585-A303-7705-8E98-AACBA14D00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531" y="1140362"/>
            <a:ext cx="5207082" cy="4023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3260710"/>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D65E1-4328-E2EB-775C-F12109251857}"/>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74D58F65-568C-C24E-2FA6-591920C4445A}"/>
              </a:ext>
            </a:extLst>
          </p:cNvPr>
          <p:cNvSpPr txBox="1">
            <a:spLocks/>
          </p:cNvSpPr>
          <p:nvPr/>
        </p:nvSpPr>
        <p:spPr>
          <a:xfrm>
            <a:off x="76200" y="76201"/>
            <a:ext cx="12039600" cy="860425"/>
          </a:xfrm>
          <a:prstGeom prst="rect">
            <a:avLst/>
          </a:prstGeom>
          <a:solidFill>
            <a:srgbClr val="0066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a:solidFill>
                  <a:schemeClr val="bg1"/>
                </a:solidFill>
                <a:latin typeface="Calibri" panose="020F0502020204030204" pitchFamily="34" charset="0"/>
                <a:cs typeface="Calibri" panose="020F0502020204030204" pitchFamily="34" charset="0"/>
              </a:rPr>
              <a:t>Precipitation since Jan. 1</a:t>
            </a:r>
          </a:p>
        </p:txBody>
      </p:sp>
      <p:sp>
        <p:nvSpPr>
          <p:cNvPr id="5" name="Rectangle 4">
            <a:extLst>
              <a:ext uri="{FF2B5EF4-FFF2-40B4-BE49-F238E27FC236}">
                <a16:creationId xmlns:a16="http://schemas.microsoft.com/office/drawing/2014/main" id="{AAC26FC3-91E7-F73C-D8C7-7A2E1FE4D790}"/>
              </a:ext>
            </a:extLst>
          </p:cNvPr>
          <p:cNvSpPr/>
          <p:nvPr/>
        </p:nvSpPr>
        <p:spPr>
          <a:xfrm>
            <a:off x="3906818" y="6347886"/>
            <a:ext cx="4378363" cy="307777"/>
          </a:xfrm>
          <a:prstGeom prst="rect">
            <a:avLst/>
          </a:prstGeom>
          <a:solidFill>
            <a:schemeClr val="accent3">
              <a:lumMod val="40000"/>
              <a:lumOff val="60000"/>
            </a:schemeClr>
          </a:solidFill>
          <a:ln w="9525">
            <a:solidFill>
              <a:schemeClr val="accent3">
                <a:lumMod val="50000"/>
              </a:schemeClr>
            </a:solidFill>
          </a:ln>
        </p:spPr>
        <p:txBody>
          <a:bodyPr wrap="square">
            <a:spAutoFit/>
          </a:bodyPr>
          <a:lstStyle/>
          <a:p>
            <a:pPr algn="ctr">
              <a:defRPr/>
            </a:pPr>
            <a:r>
              <a:rPr lang="en-US" sz="1400">
                <a:solidFill>
                  <a:prstClr val="black"/>
                </a:solidFill>
                <a:latin typeface="Calibri"/>
                <a:hlinkClick r:id="rId3"/>
              </a:rPr>
              <a:t>https://hprcc.unl.edu/maps.php?map=ACISClimateMaps</a:t>
            </a:r>
            <a:r>
              <a:rPr lang="en-US" sz="1400">
                <a:solidFill>
                  <a:prstClr val="black"/>
                </a:solidFill>
                <a:latin typeface="Calibri"/>
              </a:rPr>
              <a:t> </a:t>
            </a:r>
          </a:p>
        </p:txBody>
      </p:sp>
      <p:pic>
        <p:nvPicPr>
          <p:cNvPr id="3074" name="Picture 2">
            <a:extLst>
              <a:ext uri="{FF2B5EF4-FFF2-40B4-BE49-F238E27FC236}">
                <a16:creationId xmlns:a16="http://schemas.microsoft.com/office/drawing/2014/main" id="{A26944A6-76AE-55EA-7CB0-CE033F3802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794" y="1676397"/>
            <a:ext cx="5486806" cy="423949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23F19ECB-91C9-B148-EE10-E20BE8E117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2" y="1676397"/>
            <a:ext cx="5486806" cy="4239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280576"/>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01C84-DD44-3CE7-34F7-BB9DCB1FDBC5}"/>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56736162-F139-E81A-A0D1-C80E2A600DCF}"/>
              </a:ext>
            </a:extLst>
          </p:cNvPr>
          <p:cNvSpPr/>
          <p:nvPr/>
        </p:nvSpPr>
        <p:spPr>
          <a:xfrm>
            <a:off x="8610600" y="5616575"/>
            <a:ext cx="2971800" cy="738664"/>
          </a:xfrm>
          <a:prstGeom prst="rect">
            <a:avLst/>
          </a:prstGeom>
          <a:solidFill>
            <a:schemeClr val="accent3">
              <a:lumMod val="40000"/>
              <a:lumOff val="60000"/>
            </a:schemeClr>
          </a:solidFill>
          <a:ln>
            <a:solidFill>
              <a:schemeClr val="accent3">
                <a:lumMod val="50000"/>
              </a:schemeClr>
            </a:solidFill>
          </a:ln>
        </p:spPr>
        <p:txBody>
          <a:bodyPr wrap="square">
            <a:spAutoFit/>
          </a:bodyPr>
          <a:lstStyle/>
          <a:p>
            <a:pPr algn="ctr">
              <a:defRPr/>
            </a:pPr>
            <a:r>
              <a:rPr lang="en-US" sz="1400" dirty="0">
                <a:solidFill>
                  <a:prstClr val="black"/>
                </a:solidFill>
                <a:latin typeface="Calibri"/>
                <a:hlinkClick r:id="rId3"/>
              </a:rPr>
              <a:t>https://water.weather.gov/ahps/</a:t>
            </a:r>
            <a:endParaRPr lang="en-US" sz="1400" dirty="0">
              <a:solidFill>
                <a:prstClr val="black"/>
              </a:solidFill>
              <a:latin typeface="Calibri"/>
            </a:endParaRPr>
          </a:p>
          <a:p>
            <a:pPr algn="ctr">
              <a:defRPr/>
            </a:pPr>
            <a:r>
              <a:rPr lang="en-US" sz="1400" u="sng" dirty="0">
                <a:solidFill>
                  <a:srgbClr val="0000FF"/>
                </a:solidFill>
                <a:latin typeface="Calibri"/>
              </a:rPr>
              <a:t>https://</a:t>
            </a:r>
            <a:r>
              <a:rPr lang="en-US" sz="1400" u="sng" dirty="0" err="1">
                <a:solidFill>
                  <a:srgbClr val="0000FF"/>
                </a:solidFill>
                <a:latin typeface="Calibri"/>
              </a:rPr>
              <a:t>www.weather.gov</a:t>
            </a:r>
            <a:r>
              <a:rPr lang="en-US" sz="1400" u="sng" dirty="0">
                <a:solidFill>
                  <a:srgbClr val="0000FF"/>
                </a:solidFill>
                <a:latin typeface="Calibri"/>
              </a:rPr>
              <a:t>/lot/</a:t>
            </a:r>
            <a:r>
              <a:rPr lang="en-US" sz="1400" u="sng" dirty="0" err="1">
                <a:solidFill>
                  <a:srgbClr val="0000FF"/>
                </a:solidFill>
                <a:latin typeface="Calibri"/>
              </a:rPr>
              <a:t>hydrology_definitions</a:t>
            </a:r>
            <a:r>
              <a:rPr lang="en-US" sz="1400" u="sng" dirty="0">
                <a:solidFill>
                  <a:srgbClr val="0000FF"/>
                </a:solidFill>
                <a:latin typeface="Calibri"/>
              </a:rPr>
              <a:t> </a:t>
            </a:r>
          </a:p>
        </p:txBody>
      </p:sp>
      <p:sp>
        <p:nvSpPr>
          <p:cNvPr id="16" name="TextBox 15">
            <a:extLst>
              <a:ext uri="{FF2B5EF4-FFF2-40B4-BE49-F238E27FC236}">
                <a16:creationId xmlns:a16="http://schemas.microsoft.com/office/drawing/2014/main" id="{AF2D0467-B452-62C7-9081-4DA37EBB31C2}"/>
              </a:ext>
            </a:extLst>
          </p:cNvPr>
          <p:cNvSpPr txBox="1"/>
          <p:nvPr/>
        </p:nvSpPr>
        <p:spPr>
          <a:xfrm>
            <a:off x="8458200" y="1441798"/>
            <a:ext cx="3346301" cy="1831271"/>
          </a:xfrm>
          <a:prstGeom prst="rect">
            <a:avLst/>
          </a:prstGeom>
          <a:noFill/>
        </p:spPr>
        <p:txBody>
          <a:bodyPr wrap="square" rtlCol="0">
            <a:spAutoFit/>
          </a:bodyPr>
          <a:lstStyle/>
          <a:p>
            <a:pPr marL="285750" indent="-285750">
              <a:spcAft>
                <a:spcPts val="600"/>
              </a:spcAft>
              <a:buFont typeface="Arial" panose="020B0604020202020204" pitchFamily="34" charset="0"/>
              <a:buChar char="•"/>
              <a:defRPr/>
            </a:pPr>
            <a:r>
              <a:rPr lang="en-US" dirty="0">
                <a:latin typeface="Calibri"/>
              </a:rPr>
              <a:t>With the lack of precipitation this past week, flooding is not present for most of Wisconsin.</a:t>
            </a:r>
          </a:p>
          <a:p>
            <a:pPr marL="285750" indent="-285750">
              <a:spcAft>
                <a:spcPts val="600"/>
              </a:spcAft>
              <a:buFont typeface="Arial" panose="020B0604020202020204" pitchFamily="34" charset="0"/>
              <a:buChar char="•"/>
              <a:defRPr/>
            </a:pPr>
            <a:r>
              <a:rPr lang="en-US" dirty="0">
                <a:latin typeface="Calibri"/>
              </a:rPr>
              <a:t>There remain a handful of stations </a:t>
            </a:r>
            <a:r>
              <a:rPr lang="en-US" b="1" dirty="0">
                <a:latin typeface="Calibri"/>
              </a:rPr>
              <a:t>near or at minor flood stage</a:t>
            </a:r>
            <a:r>
              <a:rPr lang="en-US" dirty="0">
                <a:latin typeface="Calibri"/>
              </a:rPr>
              <a:t> in SE WI.</a:t>
            </a:r>
          </a:p>
        </p:txBody>
      </p:sp>
      <p:sp>
        <p:nvSpPr>
          <p:cNvPr id="6" name="Title 1">
            <a:extLst>
              <a:ext uri="{FF2B5EF4-FFF2-40B4-BE49-F238E27FC236}">
                <a16:creationId xmlns:a16="http://schemas.microsoft.com/office/drawing/2014/main" id="{A6AC0716-CE68-973B-FEBE-27D27C84A2A9}"/>
              </a:ext>
            </a:extLst>
          </p:cNvPr>
          <p:cNvSpPr txBox="1">
            <a:spLocks/>
          </p:cNvSpPr>
          <p:nvPr/>
        </p:nvSpPr>
        <p:spPr>
          <a:xfrm>
            <a:off x="76200" y="76201"/>
            <a:ext cx="12039600" cy="860425"/>
          </a:xfrm>
          <a:prstGeom prst="rect">
            <a:avLst/>
          </a:prstGeom>
          <a:solidFill>
            <a:srgbClr val="0066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a:solidFill>
                  <a:schemeClr val="bg1"/>
                </a:solidFill>
                <a:latin typeface="Calibri" panose="020F0502020204030204" pitchFamily="34" charset="0"/>
                <a:cs typeface="Calibri" panose="020F0502020204030204" pitchFamily="34" charset="0"/>
              </a:rPr>
              <a:t>River Levels</a:t>
            </a:r>
            <a:endParaRPr lang="en-US" sz="2400">
              <a:solidFill>
                <a:schemeClr val="bg1"/>
              </a:solidFill>
              <a:latin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92B90895-DF0E-0685-D4F0-A51C9DAA1640}"/>
              </a:ext>
            </a:extLst>
          </p:cNvPr>
          <p:cNvGrpSpPr/>
          <p:nvPr/>
        </p:nvGrpSpPr>
        <p:grpSpPr>
          <a:xfrm>
            <a:off x="235099" y="1102423"/>
            <a:ext cx="7912408" cy="5603177"/>
            <a:chOff x="235099" y="1102423"/>
            <a:chExt cx="7912408" cy="5603177"/>
          </a:xfrm>
        </p:grpSpPr>
        <p:pic>
          <p:nvPicPr>
            <p:cNvPr id="3" name="Picture 2">
              <a:extLst>
                <a:ext uri="{FF2B5EF4-FFF2-40B4-BE49-F238E27FC236}">
                  <a16:creationId xmlns:a16="http://schemas.microsoft.com/office/drawing/2014/main" id="{CD6F22B0-44DB-518D-3971-3521BC9AC15C}"/>
                </a:ext>
              </a:extLst>
            </p:cNvPr>
            <p:cNvPicPr>
              <a:picLocks noChangeAspect="1"/>
            </p:cNvPicPr>
            <p:nvPr/>
          </p:nvPicPr>
          <p:blipFill>
            <a:blip r:embed="rId4"/>
            <a:stretch>
              <a:fillRect/>
            </a:stretch>
          </p:blipFill>
          <p:spPr>
            <a:xfrm>
              <a:off x="235099" y="1102423"/>
              <a:ext cx="7912408" cy="5603177"/>
            </a:xfrm>
            <a:prstGeom prst="rect">
              <a:avLst/>
            </a:prstGeom>
          </p:spPr>
        </p:pic>
        <p:pic>
          <p:nvPicPr>
            <p:cNvPr id="7" name="Picture 6" descr="A map of the united states&#10;&#10;Description automatically generated">
              <a:extLst>
                <a:ext uri="{FF2B5EF4-FFF2-40B4-BE49-F238E27FC236}">
                  <a16:creationId xmlns:a16="http://schemas.microsoft.com/office/drawing/2014/main" id="{59102C0B-C7F1-5B25-2CB1-5C7F581BEC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099" y="1102423"/>
              <a:ext cx="6521961" cy="5583549"/>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EFBF932E-4E4E-1F87-4558-0E09259BA4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9403" y="3987139"/>
              <a:ext cx="1398104" cy="347355"/>
            </a:xfrm>
            <a:prstGeom prst="rect">
              <a:avLst/>
            </a:prstGeom>
          </p:spPr>
        </p:pic>
      </p:grpSp>
    </p:spTree>
    <p:extLst>
      <p:ext uri="{BB962C8B-B14F-4D97-AF65-F5344CB8AC3E}">
        <p14:creationId xmlns:p14="http://schemas.microsoft.com/office/powerpoint/2010/main" val="2311674622"/>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ADB56B-3973-4D68-9CE3-59E0929E087B}"/>
              </a:ext>
            </a:extLst>
          </p:cNvPr>
          <p:cNvSpPr/>
          <p:nvPr/>
        </p:nvSpPr>
        <p:spPr>
          <a:xfrm>
            <a:off x="609600" y="5625105"/>
            <a:ext cx="2574897" cy="461665"/>
          </a:xfrm>
          <a:prstGeom prst="rect">
            <a:avLst/>
          </a:prstGeom>
          <a:solidFill>
            <a:schemeClr val="accent3">
              <a:lumMod val="40000"/>
              <a:lumOff val="60000"/>
            </a:schemeClr>
          </a:solidFill>
          <a:ln w="9525">
            <a:solidFill>
              <a:schemeClr val="accent3">
                <a:lumMod val="50000"/>
              </a:schemeClr>
            </a:solidFill>
          </a:ln>
        </p:spPr>
        <p:txBody>
          <a:bodyPr wrap="square">
            <a:spAutoFit/>
          </a:bodyPr>
          <a:lstStyle/>
          <a:p>
            <a:pPr algn="ctr"/>
            <a:r>
              <a:rPr lang="en-US" sz="1200" dirty="0">
                <a:solidFill>
                  <a:srgbClr val="0070C0"/>
                </a:solidFill>
                <a:hlinkClick r:id="rId3">
                  <a:extLst>
                    <a:ext uri="{A12FA001-AC4F-418D-AE19-62706E023703}">
                      <ahyp:hlinkClr xmlns:ahyp="http://schemas.microsoft.com/office/drawing/2018/hyperlinkcolor" val="tx"/>
                    </a:ext>
                  </a:extLst>
                </a:hlinkClick>
              </a:rPr>
              <a:t>https://weather.msfc.nasa.gov/sport/case_studies/lis_CONUS.html</a:t>
            </a:r>
            <a:r>
              <a:rPr lang="en-US" sz="1200" dirty="0">
                <a:solidFill>
                  <a:srgbClr val="0070C0"/>
                </a:solidFill>
              </a:rPr>
              <a:t>  </a:t>
            </a:r>
          </a:p>
        </p:txBody>
      </p:sp>
      <p:sp>
        <p:nvSpPr>
          <p:cNvPr id="7" name="TextBox 6">
            <a:extLst>
              <a:ext uri="{FF2B5EF4-FFF2-40B4-BE49-F238E27FC236}">
                <a16:creationId xmlns:a16="http://schemas.microsoft.com/office/drawing/2014/main" id="{A1CDD06A-4A9C-4BCA-A200-A42747BB310B}"/>
              </a:ext>
            </a:extLst>
          </p:cNvPr>
          <p:cNvSpPr txBox="1"/>
          <p:nvPr/>
        </p:nvSpPr>
        <p:spPr>
          <a:xfrm>
            <a:off x="228600" y="1600200"/>
            <a:ext cx="3352800" cy="3693319"/>
          </a:xfrm>
          <a:prstGeom prst="rect">
            <a:avLst/>
          </a:prstGeom>
          <a:noFill/>
        </p:spPr>
        <p:txBody>
          <a:bodyPr wrap="square" rtlCol="0">
            <a:spAutoFit/>
          </a:bodyPr>
          <a:lstStyle/>
          <a:p>
            <a:pPr marL="174625" indent="-174625">
              <a:buFont typeface="Arial" panose="020B0604020202020204" pitchFamily="34" charset="0"/>
              <a:buChar char="•"/>
            </a:pPr>
            <a:r>
              <a:rPr lang="en-US" dirty="0"/>
              <a:t>Expansion of dry soils across the southern half of the state due to the lack of precipitation</a:t>
            </a:r>
          </a:p>
          <a:p>
            <a:pPr marL="174625" indent="-174625">
              <a:buFont typeface="Arial" panose="020B0604020202020204" pitchFamily="34" charset="0"/>
              <a:buChar char="•"/>
            </a:pPr>
            <a:r>
              <a:rPr lang="en-US" dirty="0"/>
              <a:t>Driest soil moisture conditions remain for the Door County area, according to this model.</a:t>
            </a:r>
          </a:p>
          <a:p>
            <a:endParaRPr lang="en-US" dirty="0"/>
          </a:p>
          <a:p>
            <a:r>
              <a:rPr lang="en-US" sz="1200" i="1" u="sng" dirty="0"/>
              <a:t>Model Notes</a:t>
            </a:r>
            <a:r>
              <a:rPr lang="en-US" sz="1200" i="1" dirty="0"/>
              <a:t>: </a:t>
            </a:r>
          </a:p>
          <a:p>
            <a:r>
              <a:rPr lang="en-US" sz="1200" i="1" dirty="0">
                <a:solidFill>
                  <a:srgbClr val="EC0000"/>
                </a:solidFill>
              </a:rPr>
              <a:t>Red</a:t>
            </a:r>
            <a:r>
              <a:rPr lang="en-US" sz="1200" i="1" dirty="0"/>
              <a:t> areas: top 5 driest in 100 years</a:t>
            </a:r>
          </a:p>
          <a:p>
            <a:r>
              <a:rPr lang="en-US" sz="1200" i="1" dirty="0">
                <a:solidFill>
                  <a:srgbClr val="6B0000"/>
                </a:solidFill>
              </a:rPr>
              <a:t>Dark red </a:t>
            </a:r>
            <a:r>
              <a:rPr lang="en-US" sz="1200" i="1" dirty="0"/>
              <a:t>areas: top 2 driest in 100 years</a:t>
            </a:r>
          </a:p>
          <a:p>
            <a:endParaRPr lang="en-US" sz="1200" i="1" dirty="0"/>
          </a:p>
          <a:p>
            <a:r>
              <a:rPr lang="en-US" sz="1200" i="1" dirty="0"/>
              <a:t>It’s worth noting that each soil moisture model has their own characteristics and input variables, so there tends to be variation between models. Thus, it’s worthwhile to look at multiple models opposed to just one.</a:t>
            </a:r>
            <a:endParaRPr lang="en-US" sz="500" dirty="0">
              <a:solidFill>
                <a:srgbClr val="FF0000"/>
              </a:solidFill>
            </a:endParaRPr>
          </a:p>
        </p:txBody>
      </p:sp>
      <p:sp>
        <p:nvSpPr>
          <p:cNvPr id="2" name="Title 1">
            <a:extLst>
              <a:ext uri="{FF2B5EF4-FFF2-40B4-BE49-F238E27FC236}">
                <a16:creationId xmlns:a16="http://schemas.microsoft.com/office/drawing/2014/main" id="{8AB7A7E8-AD21-367D-E966-DB6383C61B61}"/>
              </a:ext>
            </a:extLst>
          </p:cNvPr>
          <p:cNvSpPr>
            <a:spLocks noGrp="1"/>
          </p:cNvSpPr>
          <p:nvPr>
            <p:ph type="ctrTitle"/>
          </p:nvPr>
        </p:nvSpPr>
        <p:spPr>
          <a:xfrm>
            <a:off x="76200" y="76201"/>
            <a:ext cx="12039600" cy="860425"/>
          </a:xfrm>
          <a:solidFill>
            <a:srgbClr val="006600"/>
          </a:solidFill>
        </p:spPr>
        <p:txBody>
          <a:bodyPr/>
          <a:lstStyle/>
          <a:p>
            <a:pPr algn="ctr"/>
            <a:r>
              <a:rPr lang="en-US" sz="4800">
                <a:solidFill>
                  <a:schemeClr val="bg1"/>
                </a:solidFill>
                <a:latin typeface="Calibri" panose="020F0502020204030204" pitchFamily="34" charset="0"/>
                <a:cs typeface="Calibri" panose="020F0502020204030204" pitchFamily="34" charset="0"/>
              </a:rPr>
              <a:t>Soil Moisture Models</a:t>
            </a:r>
          </a:p>
        </p:txBody>
      </p:sp>
      <p:pic>
        <p:nvPicPr>
          <p:cNvPr id="4098" name="Picture 2">
            <a:extLst>
              <a:ext uri="{FF2B5EF4-FFF2-40B4-BE49-F238E27FC236}">
                <a16:creationId xmlns:a16="http://schemas.microsoft.com/office/drawing/2014/main" id="{CB11E44A-50AF-D9B8-B3D5-6F7F296C11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1129897"/>
            <a:ext cx="8039952" cy="5359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4230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ADB56B-3973-4D68-9CE3-59E0929E087B}"/>
              </a:ext>
            </a:extLst>
          </p:cNvPr>
          <p:cNvSpPr/>
          <p:nvPr/>
        </p:nvSpPr>
        <p:spPr>
          <a:xfrm>
            <a:off x="76200" y="6320133"/>
            <a:ext cx="5815584" cy="461665"/>
          </a:xfrm>
          <a:prstGeom prst="rect">
            <a:avLst/>
          </a:prstGeom>
          <a:solidFill>
            <a:schemeClr val="accent3">
              <a:lumMod val="40000"/>
              <a:lumOff val="60000"/>
            </a:schemeClr>
          </a:solidFill>
          <a:ln w="9525">
            <a:solidFill>
              <a:schemeClr val="accent3">
                <a:lumMod val="50000"/>
              </a:schemeClr>
            </a:solidFill>
          </a:ln>
        </p:spPr>
        <p:txBody>
          <a:bodyPr wrap="square">
            <a:spAutoFit/>
          </a:bodyPr>
          <a:lstStyle/>
          <a:p>
            <a:pPr algn="ctr"/>
            <a:r>
              <a:rPr lang="en-US" sz="1200" dirty="0">
                <a:solidFill>
                  <a:schemeClr val="bg1">
                    <a:lumMod val="65000"/>
                  </a:schemeClr>
                </a:solidFill>
                <a:hlinkClick r:id="rId3"/>
              </a:rPr>
              <a:t>https://www.cpc.ncep.noaa.gov/products/Soilmst_Monitoring/US/Soilmst/Soilmst.shtml</a:t>
            </a:r>
            <a:r>
              <a:rPr lang="en-US" sz="1200" dirty="0">
                <a:solidFill>
                  <a:schemeClr val="bg1">
                    <a:lumMod val="65000"/>
                  </a:schemeClr>
                </a:solidFill>
              </a:rPr>
              <a:t> </a:t>
            </a:r>
          </a:p>
          <a:p>
            <a:pPr algn="ctr"/>
            <a:r>
              <a:rPr lang="en-US" sz="1200" dirty="0">
                <a:solidFill>
                  <a:schemeClr val="bg1">
                    <a:lumMod val="65000"/>
                  </a:schemeClr>
                </a:solidFill>
                <a:hlinkClick r:id="rId4"/>
              </a:rPr>
              <a:t>https://www.cpc.ncep.noaa.gov/products/Drought/Monitoring/smp_new.shtml#</a:t>
            </a:r>
            <a:r>
              <a:rPr lang="en-US" sz="1200" dirty="0">
                <a:solidFill>
                  <a:schemeClr val="bg1">
                    <a:lumMod val="65000"/>
                  </a:schemeClr>
                </a:solidFill>
              </a:rPr>
              <a:t> </a:t>
            </a:r>
          </a:p>
        </p:txBody>
      </p:sp>
      <p:sp>
        <p:nvSpPr>
          <p:cNvPr id="2" name="Title 1">
            <a:extLst>
              <a:ext uri="{FF2B5EF4-FFF2-40B4-BE49-F238E27FC236}">
                <a16:creationId xmlns:a16="http://schemas.microsoft.com/office/drawing/2014/main" id="{43AC4523-9CDB-3A2F-2E79-5980914137CE}"/>
              </a:ext>
            </a:extLst>
          </p:cNvPr>
          <p:cNvSpPr>
            <a:spLocks noGrp="1"/>
          </p:cNvSpPr>
          <p:nvPr>
            <p:ph type="ctrTitle"/>
          </p:nvPr>
        </p:nvSpPr>
        <p:spPr>
          <a:xfrm>
            <a:off x="76200" y="76201"/>
            <a:ext cx="12039600" cy="860425"/>
          </a:xfrm>
          <a:solidFill>
            <a:srgbClr val="006600"/>
          </a:solidFill>
        </p:spPr>
        <p:txBody>
          <a:bodyPr/>
          <a:lstStyle/>
          <a:p>
            <a:pPr algn="ctr"/>
            <a:r>
              <a:rPr lang="en-US" sz="4800">
                <a:solidFill>
                  <a:schemeClr val="bg1"/>
                </a:solidFill>
                <a:latin typeface="Calibri" panose="020F0502020204030204" pitchFamily="34" charset="0"/>
                <a:cs typeface="Calibri" panose="020F0502020204030204" pitchFamily="34" charset="0"/>
              </a:rPr>
              <a:t>Soil Moisture Models</a:t>
            </a:r>
          </a:p>
        </p:txBody>
      </p:sp>
      <p:sp>
        <p:nvSpPr>
          <p:cNvPr id="11" name="TextBox 10">
            <a:extLst>
              <a:ext uri="{FF2B5EF4-FFF2-40B4-BE49-F238E27FC236}">
                <a16:creationId xmlns:a16="http://schemas.microsoft.com/office/drawing/2014/main" id="{2A316FCF-1422-90C0-A69B-F01D8DE9E585}"/>
              </a:ext>
            </a:extLst>
          </p:cNvPr>
          <p:cNvSpPr txBox="1"/>
          <p:nvPr/>
        </p:nvSpPr>
        <p:spPr>
          <a:xfrm>
            <a:off x="6489192" y="1186199"/>
            <a:ext cx="5588508" cy="923330"/>
          </a:xfrm>
          <a:prstGeom prst="rect">
            <a:avLst/>
          </a:prstGeom>
          <a:noFill/>
        </p:spPr>
        <p:txBody>
          <a:bodyPr wrap="square" rtlCol="0">
            <a:spAutoFit/>
          </a:bodyPr>
          <a:lstStyle/>
          <a:p>
            <a:pPr marL="285750" indent="-285750">
              <a:buFont typeface="Arial" panose="020B0604020202020204" pitchFamily="34" charset="0"/>
              <a:buChar char="•"/>
            </a:pPr>
            <a:r>
              <a:rPr lang="en-US" dirty="0"/>
              <a:t>Soil moisture improvement in SE WI since January</a:t>
            </a:r>
          </a:p>
          <a:p>
            <a:pPr marL="285750" indent="-285750">
              <a:buFont typeface="Arial" panose="020B0604020202020204" pitchFamily="34" charset="0"/>
              <a:buChar char="•"/>
            </a:pPr>
            <a:r>
              <a:rPr lang="en-US" dirty="0"/>
              <a:t>30-day soil moisture percentile continues to show drier conditions in SW and N WI</a:t>
            </a:r>
          </a:p>
        </p:txBody>
      </p:sp>
      <p:pic>
        <p:nvPicPr>
          <p:cNvPr id="15362" name="Picture 2" descr="Seasonal Soil Moisture Change">
            <a:extLst>
              <a:ext uri="{FF2B5EF4-FFF2-40B4-BE49-F238E27FC236}">
                <a16:creationId xmlns:a16="http://schemas.microsoft.com/office/drawing/2014/main" id="{80D63CDA-ECAE-BE03-5936-1DF230A3968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378" b="6133"/>
          <a:stretch/>
        </p:blipFill>
        <p:spPr bwMode="auto">
          <a:xfrm>
            <a:off x="114300" y="936626"/>
            <a:ext cx="5981700" cy="3811858"/>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 Past 1 month SMP ">
            <a:extLst>
              <a:ext uri="{FF2B5EF4-FFF2-40B4-BE49-F238E27FC236}">
                <a16:creationId xmlns:a16="http://schemas.microsoft.com/office/drawing/2014/main" id="{A025CB22-C096-FE6F-AAE5-9F264CB54B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2116" y="3374765"/>
            <a:ext cx="5815584" cy="3407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62218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425</TotalTime>
  <Words>2273</Words>
  <Application>Microsoft Office PowerPoint</Application>
  <PresentationFormat>Widescreen</PresentationFormat>
  <Paragraphs>246</Paragraphs>
  <Slides>31</Slides>
  <Notes>30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Wingdings</vt:lpstr>
      <vt:lpstr>Office Theme</vt:lpstr>
      <vt:lpstr>Wisconsin Ag Climate Outlook  Week of April 15, 2024</vt:lpstr>
      <vt:lpstr>Key Points</vt:lpstr>
      <vt:lpstr>PowerPoint Presentation</vt:lpstr>
      <vt:lpstr>PowerPoint Presentation</vt:lpstr>
      <vt:lpstr>PowerPoint Presentation</vt:lpstr>
      <vt:lpstr>PowerPoint Presentation</vt:lpstr>
      <vt:lpstr>PowerPoint Presentation</vt:lpstr>
      <vt:lpstr>Soil Moisture Models</vt:lpstr>
      <vt:lpstr>Soil Moisture Models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Felkley</dc:creator>
  <cp:lastModifiedBy>Natasha Paris</cp:lastModifiedBy>
  <cp:revision>2</cp:revision>
  <dcterms:created xsi:type="dcterms:W3CDTF">2018-01-08T14:46:59Z</dcterms:created>
  <dcterms:modified xsi:type="dcterms:W3CDTF">2024-04-18T15:18:31Z</dcterms:modified>
</cp:coreProperties>
</file>