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3"/>
  </p:notesMasterIdLst>
  <p:sldIdLst>
    <p:sldId id="287" r:id="rId2"/>
    <p:sldId id="955" r:id="rId3"/>
    <p:sldId id="944" r:id="rId4"/>
    <p:sldId id="966" r:id="rId5"/>
    <p:sldId id="928" r:id="rId6"/>
    <p:sldId id="965" r:id="rId7"/>
    <p:sldId id="967" r:id="rId8"/>
    <p:sldId id="954" r:id="rId9"/>
    <p:sldId id="963" r:id="rId10"/>
    <p:sldId id="982" r:id="rId11"/>
    <p:sldId id="983" r:id="rId12"/>
    <p:sldId id="926" r:id="rId13"/>
    <p:sldId id="964" r:id="rId14"/>
    <p:sldId id="973" r:id="rId15"/>
    <p:sldId id="979" r:id="rId16"/>
    <p:sldId id="346" r:id="rId17"/>
    <p:sldId id="913" r:id="rId18"/>
    <p:sldId id="984" r:id="rId19"/>
    <p:sldId id="968" r:id="rId20"/>
    <p:sldId id="974" r:id="rId21"/>
    <p:sldId id="977" r:id="rId22"/>
    <p:sldId id="978" r:id="rId23"/>
    <p:sldId id="919" r:id="rId24"/>
    <p:sldId id="950" r:id="rId25"/>
    <p:sldId id="969" r:id="rId26"/>
    <p:sldId id="970" r:id="rId27"/>
    <p:sldId id="359" r:id="rId28"/>
    <p:sldId id="972" r:id="rId29"/>
    <p:sldId id="956" r:id="rId30"/>
    <p:sldId id="976" r:id="rId31"/>
    <p:sldId id="34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56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F91449C-D53D-5AA1-E0C2-3300A5EB172F}" name="Joshua N. Bendorf" initials="JNB" userId="S-1-5-21-1988654269-749095786-1135226976-816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watzke, Laurie - ARS" initials="NLA" lastIdx="2" clrIdx="0">
    <p:extLst>
      <p:ext uri="{19B8F6BF-5375-455C-9EA6-DF929625EA0E}">
        <p15:presenceInfo xmlns:p15="http://schemas.microsoft.com/office/powerpoint/2012/main" userId="S::Laurie.Nowatzke@usda.gov::7769e82f-be09-43d9-9cee-f8e483644a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00"/>
    <a:srgbClr val="A2B63C"/>
    <a:srgbClr val="636F25"/>
    <a:srgbClr val="FFFFFF"/>
    <a:srgbClr val="7EF47E"/>
    <a:srgbClr val="FF9700"/>
    <a:srgbClr val="00007F"/>
    <a:srgbClr val="007FFF"/>
    <a:srgbClr val="000000"/>
    <a:srgbClr val="73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E70D32-E1DE-4D21-B0BD-DF076F73782F}" v="2" dt="2024-04-11T22:42:38.3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6224" autoAdjust="0"/>
  </p:normalViewPr>
  <p:slideViewPr>
    <p:cSldViewPr showGuides="1">
      <p:cViewPr varScale="1">
        <p:scale>
          <a:sx n="56" d="100"/>
          <a:sy n="56" d="100"/>
        </p:scale>
        <p:origin x="152" y="-20"/>
      </p:cViewPr>
      <p:guideLst>
        <p:guide orient="horz" pos="2160"/>
        <p:guide pos="2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sha Paris" userId="54b993ee-ad4a-4e38-a9ed-eaf3975e1e63" providerId="ADAL" clId="{E1E70D32-E1DE-4D21-B0BD-DF076F73782F}"/>
    <pc:docChg chg="custSel modSld">
      <pc:chgData name="Natasha Paris" userId="54b993ee-ad4a-4e38-a9ed-eaf3975e1e63" providerId="ADAL" clId="{E1E70D32-E1DE-4D21-B0BD-DF076F73782F}" dt="2024-04-11T22:43:34.296" v="879" actId="1076"/>
      <pc:docMkLst>
        <pc:docMk/>
      </pc:docMkLst>
      <pc:sldChg chg="modSp mod">
        <pc:chgData name="Natasha Paris" userId="54b993ee-ad4a-4e38-a9ed-eaf3975e1e63" providerId="ADAL" clId="{E1E70D32-E1DE-4D21-B0BD-DF076F73782F}" dt="2024-04-11T22:34:13.431" v="81" actId="20577"/>
        <pc:sldMkLst>
          <pc:docMk/>
          <pc:sldMk cId="3617657955" sldId="954"/>
        </pc:sldMkLst>
        <pc:spChg chg="mod">
          <ac:chgData name="Natasha Paris" userId="54b993ee-ad4a-4e38-a9ed-eaf3975e1e63" providerId="ADAL" clId="{E1E70D32-E1DE-4D21-B0BD-DF076F73782F}" dt="2024-04-11T22:34:13.431" v="81" actId="20577"/>
          <ac:spMkLst>
            <pc:docMk/>
            <pc:sldMk cId="3617657955" sldId="954"/>
            <ac:spMk id="16" creationId="{ED64820D-1AE4-CB0E-3D25-CA9CD6599622}"/>
          </ac:spMkLst>
        </pc:spChg>
      </pc:sldChg>
      <pc:sldChg chg="modSp mod delCm modCm">
        <pc:chgData name="Natasha Paris" userId="54b993ee-ad4a-4e38-a9ed-eaf3975e1e63" providerId="ADAL" clId="{E1E70D32-E1DE-4D21-B0BD-DF076F73782F}" dt="2024-04-11T22:43:34.296" v="879" actId="1076"/>
        <pc:sldMkLst>
          <pc:docMk/>
          <pc:sldMk cId="2814977233" sldId="972"/>
        </pc:sldMkLst>
        <pc:spChg chg="mod">
          <ac:chgData name="Natasha Paris" userId="54b993ee-ad4a-4e38-a9ed-eaf3975e1e63" providerId="ADAL" clId="{E1E70D32-E1DE-4D21-B0BD-DF076F73782F}" dt="2024-04-11T22:43:34.296" v="879" actId="1076"/>
          <ac:spMkLst>
            <pc:docMk/>
            <pc:sldMk cId="2814977233" sldId="972"/>
            <ac:spMk id="4" creationId="{91B422A9-045B-4DD2-E52E-6ABCF9D6A9A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Natasha Paris" userId="54b993ee-ad4a-4e38-a9ed-eaf3975e1e63" providerId="ADAL" clId="{E1E70D32-E1DE-4D21-B0BD-DF076F73782F}" dt="2024-04-11T22:41:12.080" v="610"/>
              <pc2:cmMkLst xmlns:pc2="http://schemas.microsoft.com/office/powerpoint/2019/9/main/command">
                <pc:docMk/>
                <pc:sldMk cId="2814977233" sldId="972"/>
                <pc2:cmMk id="{FE7D4515-F6E9-49A1-9DE4-465DFA57C4E8}"/>
              </pc2:cmMkLst>
            </pc226:cmChg>
            <pc226:cmChg xmlns:pc226="http://schemas.microsoft.com/office/powerpoint/2022/06/main/command" chg="del mod">
              <pc226:chgData name="Natasha Paris" userId="54b993ee-ad4a-4e38-a9ed-eaf3975e1e63" providerId="ADAL" clId="{E1E70D32-E1DE-4D21-B0BD-DF076F73782F}" dt="2024-04-11T22:39:21.541" v="510"/>
              <pc2:cmMkLst xmlns:pc2="http://schemas.microsoft.com/office/powerpoint/2019/9/main/command">
                <pc:docMk/>
                <pc:sldMk cId="2814977233" sldId="972"/>
                <pc2:cmMk id="{78C95151-0358-437D-AE4D-EF7AECF1D2EF}"/>
              </pc2:cmMkLst>
            </pc226:cmChg>
            <pc226:cmChg xmlns:pc226="http://schemas.microsoft.com/office/powerpoint/2022/06/main/command" chg="del mod">
              <pc226:chgData name="Natasha Paris" userId="54b993ee-ad4a-4e38-a9ed-eaf3975e1e63" providerId="ADAL" clId="{E1E70D32-E1DE-4D21-B0BD-DF076F73782F}" dt="2024-04-11T22:41:13.656" v="611"/>
              <pc2:cmMkLst xmlns:pc2="http://schemas.microsoft.com/office/powerpoint/2019/9/main/command">
                <pc:docMk/>
                <pc:sldMk cId="2814977233" sldId="972"/>
                <pc2:cmMk id="{4DD729A3-8733-488F-8BFC-CD512D37E4F5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B42BD-50E8-4622-B37D-5A1EBAB0319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3E7D5-D65F-4DCB-850F-F452CC12F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81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E7D5-D65F-4DCB-850F-F452CC12FD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718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F2CDC-7AB8-AEB0-1D64-C6A558CD8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1511B2-D284-9326-0926-FE0D6D2BEE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44E8FD-BD05-5B04-FC3F-FE7D883B4E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7C50B-3BC6-3BA6-43AF-0832CCE1BF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3E7D5-D65F-4DCB-850F-F452CC12FD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66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039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416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FE9F3-13A2-5C62-1F61-E45EF02B3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D97680-6420-2059-FF54-0161DA8EA3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19229C-ADCB-43D4-A675-A10D21E662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50253-9BF8-B166-9F81-4C008DBD72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E7D5-D65F-4DCB-850F-F452CC12FD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61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2B1C4-4C13-6825-48FB-2E27AF83A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1AC17E-2AD8-9372-0DDE-F86D920AA2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B27B9E-8B60-3C44-2815-712CF8CF0F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C0CED-2C1D-CD60-9FE6-5A722BE683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3E7D5-D65F-4DCB-850F-F452CC12FD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947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E7D5-D65F-4DCB-850F-F452CC12FD1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48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E7D5-D65F-4DCB-850F-F452CC12FD1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45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DE827-A61F-7063-2F37-84D568349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765972-2911-B9FB-1B3C-F601F7DBC7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9DCCD5-C721-DC80-E1C1-08E2B1C9A7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0DC147-F568-99CA-1FAA-169B7258E7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E7D5-D65F-4DCB-850F-F452CC12FD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683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E3A19-42EB-3437-38C0-1BFCE0A3A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08E356-BA39-C876-0F64-5C7F067AA4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867009-191F-593E-7033-2086DF63BE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7464F2-C419-6C79-0D25-A7AA692649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3E7D5-D65F-4DCB-850F-F452CC12FD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512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2EB77-F48F-CCFB-FED1-969E90F5D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FCBF88-EB9A-4DB7-E864-34189DBEF3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B2CD61-C256-B2E0-3A6F-CAF8454150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5BC3D-CEA5-C861-0010-9E3771F797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E7D5-D65F-4DCB-850F-F452CC12FD1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72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5CF3A6E-F01A-C968-3733-261E6A5232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0246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DF506-30FB-6AE5-7ECC-18584F382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F5EFED-BB7F-2F2E-9A97-7BCB1B2D21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A739A7-6133-7FAF-C0FF-8FBB6BEC96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D9035-3BD4-04B2-CF65-8C1542A033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3E7D5-D65F-4DCB-850F-F452CC12FD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929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9327D-AAE7-F832-B283-F2CA55E0B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240EB0-58D3-7E51-696F-F33D6E9110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C81A4C-E21F-5B49-D943-1E2C92BCC8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B490E7-4DFC-8A21-BF4F-9CF1ABFD4E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3E7D5-D65F-4DCB-850F-F452CC12FD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138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E7D5-D65F-4DCB-850F-F452CC12FD1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89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E7D5-D65F-4DCB-850F-F452CC12FD1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848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5B415-3F79-705E-6FE4-9DFA0FCFF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8637AE-CC51-C862-923B-C0AE364CDE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DD1C34-C8A1-34E0-C67C-114A7C4678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7A720-8D08-30AA-CD72-343582CC99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E7D5-D65F-4DCB-850F-F452CC12FD1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602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5BDE3-5FB5-73C2-7814-DE979E2C7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AB7FFF-6848-3DB8-C210-BAB8EAD0DD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C15648-F74F-572E-9C87-7328CB76E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FB3DD-FC5F-27A8-3262-6E9E08437A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E7D5-D65F-4DCB-850F-F452CC12FD1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410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E7D5-D65F-4DCB-850F-F452CC12FD1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211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FCFF3-FD52-BBF0-7438-FFBE84E06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433E06-EDBE-F7F7-68BF-2E46A10065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424B6D-F562-0B0F-41CD-7EFAF9919D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30994-336B-E05E-18D8-E3AD741C7B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E7D5-D65F-4DCB-850F-F452CC12FD1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207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E7D5-D65F-4DCB-850F-F452CC12FD1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1933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D872A-A653-4430-53BD-2C99E7E53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4E3A90-1D9B-20A9-78BC-AFF8FDA943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6E8070-86A1-26A8-1263-7C8601EBB7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C41D3-F196-BB3B-C908-0273AD8970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E7D5-D65F-4DCB-850F-F452CC12FD1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90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30147-D9EF-E879-905C-3CA3ED54D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F0B959C-E6E4-B69D-C43C-F8C3D24086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4086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E7D5-D65F-4DCB-850F-F452CC12FD1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13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3E7D5-D65F-4DCB-850F-F452CC12FD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90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733E2-2F92-AF9D-B573-F18199B3F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07D1B4-4568-22CF-3253-5382D01B2A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DABD86-935C-0021-79C8-4FE607631C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7350B7-1631-13D5-B5B6-514D6099AE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3E7D5-D65F-4DCB-850F-F452CC12FD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256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56EB1-19BE-4122-9F8A-F528D8A47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C3BD83-DA69-D16D-6430-2F4D234836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827222-181F-7929-F3CB-9707A04CC5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489D3-4468-E9E9-1652-B94D581BCB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3E7D5-D65F-4DCB-850F-F452CC12FD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285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3E7D5-D65F-4DCB-850F-F452CC12FD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718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3E7D5-D65F-4DCB-850F-F452CC12FD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094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ADA61-8466-A138-4B0A-35B2EE9FE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B196D6-3B45-6AE2-CEBB-3FA3252C1A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0351F0-E8B5-734B-9112-BC3175753A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63218-3AAF-5F04-5F16-DB283CAF45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3E7D5-D65F-4DCB-850F-F452CC12FD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843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7084-80F0-4C75-A41B-0B8C82145DA0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EDA8-827D-4D81-9069-CCA896D65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8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7084-80F0-4C75-A41B-0B8C82145DA0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EDA8-827D-4D81-9069-CCA896D65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1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7084-80F0-4C75-A41B-0B8C82145DA0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EDA8-827D-4D81-9069-CCA896D65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4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7084-80F0-4C75-A41B-0B8C82145DA0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EDA8-827D-4D81-9069-CCA896D65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1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7084-80F0-4C75-A41B-0B8C82145DA0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EDA8-827D-4D81-9069-CCA896D65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7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7084-80F0-4C75-A41B-0B8C82145DA0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EDA8-827D-4D81-9069-CCA896D65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7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7084-80F0-4C75-A41B-0B8C82145DA0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EDA8-827D-4D81-9069-CCA896D65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6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7084-80F0-4C75-A41B-0B8C82145DA0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EDA8-827D-4D81-9069-CCA896D65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2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7084-80F0-4C75-A41B-0B8C82145DA0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EDA8-827D-4D81-9069-CCA896D65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4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7084-80F0-4C75-A41B-0B8C82145DA0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EDA8-827D-4D81-9069-CCA896D65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4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7084-80F0-4C75-A41B-0B8C82145DA0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EDA8-827D-4D81-9069-CCA896D65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2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97084-80F0-4C75-A41B-0B8C82145DA0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3EDA8-827D-4D81-9069-CCA896D65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3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Dennis.todey@ars.usda.gov" TargetMode="External"/><Relationship Id="rId13" Type="http://schemas.openxmlformats.org/officeDocument/2006/relationships/hyperlink" Target="mailto:bmmason2@wisc.edu" TargetMode="External"/><Relationship Id="rId3" Type="http://schemas.openxmlformats.org/officeDocument/2006/relationships/image" Target="../media/image3.png"/><Relationship Id="rId7" Type="http://schemas.openxmlformats.org/officeDocument/2006/relationships/hyperlink" Target="mailto:kristin.foehringer@usda.gov" TargetMode="External"/><Relationship Id="rId12" Type="http://schemas.openxmlformats.org/officeDocument/2006/relationships/hyperlink" Target="mailto:Joshua.bendorf@usda.gov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jvavrus@wisc.edu" TargetMode="External"/><Relationship Id="rId11" Type="http://schemas.openxmlformats.org/officeDocument/2006/relationships/image" Target="../media/image6.PNG"/><Relationship Id="rId5" Type="http://schemas.openxmlformats.org/officeDocument/2006/relationships/hyperlink" Target="mailto:Natasha.paris@wisc.edu" TargetMode="External"/><Relationship Id="rId10" Type="http://schemas.openxmlformats.org/officeDocument/2006/relationships/image" Target="../media/image5.PNG"/><Relationship Id="rId4" Type="http://schemas.microsoft.com/office/2007/relationships/hdphoto" Target="../media/hdphoto2.wdp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www.nohrsc.noaa.gov/nsa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ater.weather.gov/ahp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eather.msfc.nasa.gov/sport/case_studies/lis_CONUS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c.ncep.noaa.gov/products/Soilmst_Monitoring/US/Soilmst/Soilmst.s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hyperlink" Target="https://www.cpc.ncep.noaa.gov/products/Drought/Monitoring/smp_new.s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isconet.wisc.edu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gindrought.unl.edu/Other.aspx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droughtmonitor.unl.edu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droughtmonitor.unl.edu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droughtmonitor.unl.edu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hyperlink" Target="https://hprcc.unl.edu/maps.php?map=ACISClimateMap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isconet.wisc.edu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gindrought.unl.edu/Other.aspx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gindrought.unl.edu/Other.aspx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wpc.ncep.noaa.gov/qpf/p168i.gi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cpc.ncep.noaa.gov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cpc.ncep.noaa.gov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cpc.ncep.noaa.gov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xyzC9A5ppgAo2NoEA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Joshua.Bendorf@usda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ater.weather.gov/precip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ocorahs.org/Content.aspx?page=application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mailto:Joshua.bendorf@usda.gov" TargetMode="External"/><Relationship Id="rId3" Type="http://schemas.openxmlformats.org/officeDocument/2006/relationships/image" Target="../media/image40.jpg"/><Relationship Id="rId7" Type="http://schemas.openxmlformats.org/officeDocument/2006/relationships/hyperlink" Target="mailto:Dennis.todey@ars.usda.gov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kristin.foehringer@usda.gov" TargetMode="External"/><Relationship Id="rId5" Type="http://schemas.openxmlformats.org/officeDocument/2006/relationships/hyperlink" Target="mailto:sjvavrus@wisc.edu" TargetMode="External"/><Relationship Id="rId4" Type="http://schemas.openxmlformats.org/officeDocument/2006/relationships/hyperlink" Target="mailto:Natasha.paris@wisc.edu" TargetMode="External"/><Relationship Id="rId9" Type="http://schemas.openxmlformats.org/officeDocument/2006/relationships/hyperlink" Target="mailto:bmmason2@wisc.e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ater.weather.gov/precip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hyperlink" Target="https://hprcc.unl.edu/maps.php?map=ACISClimateMap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hyperlink" Target="https://hprcc.unl.edu/maps.php?map=ACISClimateMap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hyperlink" Target="https://hprcc.unl.edu/maps.php?map=ACISClimateMap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rcc.purdue.edu/CLIMAT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cacis.rcc-acis.or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1236"/>
            <a:ext cx="12192000" cy="2652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95" y="473616"/>
            <a:ext cx="2613455" cy="457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676400" y="2156724"/>
            <a:ext cx="8686800" cy="1927225"/>
          </a:xfrm>
        </p:spPr>
        <p:txBody>
          <a:bodyPr>
            <a:normAutofit/>
          </a:bodyPr>
          <a:lstStyle/>
          <a:p>
            <a:pPr algn="r"/>
            <a:r>
              <a:rPr lang="en-US" sz="4800" dirty="0">
                <a:solidFill>
                  <a:schemeClr val="bg1"/>
                </a:solidFill>
              </a:rPr>
              <a:t>Wisconsin Ag Climate Outlook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br>
              <a:rPr lang="en-US" sz="3100" i="1" dirty="0">
                <a:solidFill>
                  <a:schemeClr val="bg1"/>
                </a:solidFill>
              </a:rPr>
            </a:br>
            <a:r>
              <a:rPr lang="en-US" sz="2000" i="1" dirty="0">
                <a:solidFill>
                  <a:srgbClr val="FF0000"/>
                </a:solidFill>
              </a:rPr>
              <a:t>Week of April 8, 2024</a:t>
            </a:r>
            <a:endParaRPr lang="en-US" sz="3100" i="1" dirty="0">
              <a:solidFill>
                <a:srgbClr val="FF0000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88195" y="4266396"/>
            <a:ext cx="2552700" cy="914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400" b="1" dirty="0">
                <a:solidFill>
                  <a:schemeClr val="tx1"/>
                </a:solidFill>
                <a:latin typeface="Calibri"/>
              </a:rPr>
              <a:t>Natasha Paris</a:t>
            </a:r>
          </a:p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Calibri"/>
              </a:rPr>
              <a:t>Crops Educator – Adams, Green Lake, Marquette, Waushara Cos.</a:t>
            </a:r>
          </a:p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Calibri"/>
                <a:hlinkClick r:id="rId5"/>
              </a:rPr>
              <a:t>natasha.paris@wisc.edu</a:t>
            </a:r>
            <a:r>
              <a:rPr lang="en-US" sz="1200" dirty="0">
                <a:solidFill>
                  <a:schemeClr val="tx1"/>
                </a:solidFill>
                <a:latin typeface="Calibri"/>
              </a:rPr>
              <a:t> 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22AD2A9-F6C7-D041-BF6D-74D9C0293868}"/>
              </a:ext>
            </a:extLst>
          </p:cNvPr>
          <p:cNvSpPr txBox="1">
            <a:spLocks/>
          </p:cNvSpPr>
          <p:nvPr/>
        </p:nvSpPr>
        <p:spPr>
          <a:xfrm>
            <a:off x="5943600" y="5638535"/>
            <a:ext cx="2438400" cy="745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400" b="1" dirty="0">
                <a:solidFill>
                  <a:schemeClr val="tx1"/>
                </a:solidFill>
                <a:latin typeface="Calibri"/>
              </a:rPr>
              <a:t>Steve Vavrus</a:t>
            </a:r>
          </a:p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Calibri"/>
              </a:rPr>
              <a:t>State Climatologist of Wisconsin</a:t>
            </a:r>
          </a:p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Calibri"/>
                <a:hlinkClick r:id="rId6"/>
              </a:rPr>
              <a:t>sjvavrus@wisc.edu</a:t>
            </a:r>
            <a:r>
              <a:rPr lang="en-US" sz="1200" dirty="0">
                <a:solidFill>
                  <a:schemeClr val="tx1"/>
                </a:solidFill>
                <a:latin typeface="Calibri"/>
              </a:rPr>
              <a:t>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8A5C82D-39C6-4BDB-B66B-C85258A92073}"/>
              </a:ext>
            </a:extLst>
          </p:cNvPr>
          <p:cNvSpPr txBox="1">
            <a:spLocks/>
          </p:cNvSpPr>
          <p:nvPr/>
        </p:nvSpPr>
        <p:spPr>
          <a:xfrm>
            <a:off x="3867150" y="4266396"/>
            <a:ext cx="2628900" cy="898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400" b="1" dirty="0">
                <a:solidFill>
                  <a:schemeClr val="tx1"/>
                </a:solidFill>
                <a:latin typeface="Calibri"/>
              </a:rPr>
              <a:t>Kristin Foehringer</a:t>
            </a:r>
          </a:p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Calibri"/>
              </a:rPr>
              <a:t>NRCS State Working Lands Climate Smart Specialist</a:t>
            </a:r>
          </a:p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Calibri"/>
                <a:hlinkClick r:id="rId7"/>
              </a:rPr>
              <a:t>kristin.foehringer@usda.gov</a:t>
            </a:r>
            <a:r>
              <a:rPr lang="en-US" sz="1200" dirty="0">
                <a:solidFill>
                  <a:schemeClr val="tx1"/>
                </a:solidFill>
                <a:latin typeface="Calibri"/>
              </a:rPr>
              <a:t> </a:t>
            </a:r>
          </a:p>
          <a:p>
            <a:pPr algn="l">
              <a:defRPr/>
            </a:pPr>
            <a:r>
              <a:rPr lang="en-US" sz="1250" dirty="0">
                <a:solidFill>
                  <a:schemeClr val="tx1"/>
                </a:solidFill>
                <a:latin typeface="Calibri"/>
              </a:rPr>
              <a:t> 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F82BBB33-37E3-0F98-C73C-75C0332E3336}"/>
              </a:ext>
            </a:extLst>
          </p:cNvPr>
          <p:cNvSpPr txBox="1">
            <a:spLocks/>
          </p:cNvSpPr>
          <p:nvPr/>
        </p:nvSpPr>
        <p:spPr>
          <a:xfrm>
            <a:off x="7885953" y="4266396"/>
            <a:ext cx="2286747" cy="745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400" b="1" dirty="0">
                <a:solidFill>
                  <a:schemeClr val="tx1"/>
                </a:solidFill>
                <a:latin typeface="Calibri"/>
              </a:rPr>
              <a:t>Dennis Todey</a:t>
            </a:r>
          </a:p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Calibri"/>
              </a:rPr>
              <a:t>Director, Midwest Climate Hub </a:t>
            </a:r>
          </a:p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Calibri"/>
                <a:hlinkClick r:id="rId8"/>
              </a:rPr>
              <a:t>dennis.todey@usda.gov</a:t>
            </a:r>
            <a:endParaRPr lang="en-US" sz="1200" dirty="0">
              <a:solidFill>
                <a:schemeClr val="tx1"/>
              </a:solidFill>
              <a:latin typeface="Calibri"/>
            </a:endParaRPr>
          </a:p>
          <a:p>
            <a:pPr algn="l">
              <a:defRPr/>
            </a:pPr>
            <a:r>
              <a:rPr lang="en-US" sz="1250" dirty="0">
                <a:solidFill>
                  <a:schemeClr val="tx1"/>
                </a:solidFill>
                <a:latin typeface="Calibri"/>
              </a:rPr>
              <a:t> </a:t>
            </a:r>
          </a:p>
        </p:txBody>
      </p:sp>
      <p:pic>
        <p:nvPicPr>
          <p:cNvPr id="4" name="Picture 3" descr="A blue and green logo&#10;&#10;Description automatically generated">
            <a:extLst>
              <a:ext uri="{FF2B5EF4-FFF2-40B4-BE49-F238E27FC236}">
                <a16:creationId xmlns:a16="http://schemas.microsoft.com/office/drawing/2014/main" id="{0C092952-1684-1D28-D15F-D6059DE918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82176"/>
            <a:ext cx="1600200" cy="6400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5E83679-ACF8-6B50-1850-2FEEE2B56C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382176"/>
            <a:ext cx="2091690" cy="640080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99917B66-9587-E5DB-D7B2-59947E89A9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967" y="473616"/>
            <a:ext cx="3334215" cy="457200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CFC318C2-C71C-E429-6AFC-0FBC10E4A942}"/>
              </a:ext>
            </a:extLst>
          </p:cNvPr>
          <p:cNvSpPr txBox="1">
            <a:spLocks/>
          </p:cNvSpPr>
          <p:nvPr/>
        </p:nvSpPr>
        <p:spPr>
          <a:xfrm>
            <a:off x="1905000" y="5642782"/>
            <a:ext cx="2876550" cy="898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400" b="1" dirty="0">
                <a:solidFill>
                  <a:schemeClr val="tx1"/>
                </a:solidFill>
                <a:latin typeface="Calibri"/>
              </a:rPr>
              <a:t>Josh Bendorf</a:t>
            </a:r>
          </a:p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Calibri"/>
              </a:rPr>
              <a:t>Ag Climatologist Fellow, Midwest Climate Hub </a:t>
            </a:r>
          </a:p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Calibri"/>
                <a:hlinkClick r:id="rId12"/>
              </a:rPr>
              <a:t>joshua.bendorf@usda.gov</a:t>
            </a:r>
            <a:r>
              <a:rPr lang="en-US" sz="1200" dirty="0">
                <a:solidFill>
                  <a:schemeClr val="tx1"/>
                </a:solidFill>
                <a:latin typeface="Calibri"/>
              </a:rPr>
              <a:t> </a:t>
            </a:r>
          </a:p>
          <a:p>
            <a:pPr algn="l">
              <a:defRPr/>
            </a:pPr>
            <a:r>
              <a:rPr lang="en-US" sz="1250" dirty="0">
                <a:solidFill>
                  <a:schemeClr val="tx1"/>
                </a:solidFill>
                <a:latin typeface="Calibri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D91C2C-BAE8-0CA7-C8F8-3E77BC481D66}"/>
              </a:ext>
            </a:extLst>
          </p:cNvPr>
          <p:cNvSpPr txBox="1">
            <a:spLocks/>
          </p:cNvSpPr>
          <p:nvPr/>
        </p:nvSpPr>
        <p:spPr>
          <a:xfrm>
            <a:off x="9544050" y="5596471"/>
            <a:ext cx="2438400" cy="990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400" b="1" dirty="0">
                <a:solidFill>
                  <a:schemeClr val="tx1"/>
                </a:solidFill>
                <a:latin typeface="Calibri"/>
              </a:rPr>
              <a:t>Bridgette Mason</a:t>
            </a:r>
          </a:p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Calibri"/>
              </a:rPr>
              <a:t>Assistant State Climatologist of Wisconsin</a:t>
            </a:r>
          </a:p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Calibri"/>
                <a:hlinkClick r:id="rId13"/>
              </a:rPr>
              <a:t>bmmason2@wisc.edu</a:t>
            </a:r>
            <a:r>
              <a:rPr lang="en-US" sz="1200" dirty="0">
                <a:solidFill>
                  <a:schemeClr val="tx1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296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C440B-7A36-CF55-2590-1C435EDF4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6CEE70-D1AA-B22B-102C-A4BD09B59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502" y="3536991"/>
            <a:ext cx="4023360" cy="324480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853D2B1-F4FE-08B6-6B90-D9C835A87CEE}"/>
              </a:ext>
            </a:extLst>
          </p:cNvPr>
          <p:cNvSpPr/>
          <p:nvPr/>
        </p:nvSpPr>
        <p:spPr>
          <a:xfrm>
            <a:off x="249651" y="6459226"/>
            <a:ext cx="3498701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hlinkClick r:id="rId4"/>
              </a:rPr>
              <a:t>https://www.nohrsc.noaa.gov/nsa/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8B25EAB-AE8A-46D8-D618-8AB262DACE1F}"/>
              </a:ext>
            </a:extLst>
          </p:cNvPr>
          <p:cNvSpPr txBox="1">
            <a:spLocks/>
          </p:cNvSpPr>
          <p:nvPr/>
        </p:nvSpPr>
        <p:spPr>
          <a:xfrm>
            <a:off x="76200" y="76201"/>
            <a:ext cx="12039600" cy="860425"/>
          </a:xfrm>
          <a:prstGeom prst="rect">
            <a:avLst/>
          </a:prstGeom>
          <a:solidFill>
            <a:srgbClr val="0066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snow didn’t last long!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BA86A3-5A37-EA1C-8D61-B88A833DB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9054" y="1043233"/>
            <a:ext cx="4023360" cy="3244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B5B76C-C712-1FB4-275D-A19EA54DD9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69" y="1030664"/>
            <a:ext cx="4023360" cy="32448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847D4C-1949-E575-8AA3-A57A8989DB0E}"/>
              </a:ext>
            </a:extLst>
          </p:cNvPr>
          <p:cNvSpPr txBox="1"/>
          <p:nvPr/>
        </p:nvSpPr>
        <p:spPr>
          <a:xfrm>
            <a:off x="1160801" y="4302967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April 5</a:t>
            </a:r>
            <a:r>
              <a:rPr lang="en-US" sz="2800" baseline="30000" dirty="0"/>
              <a:t>th</a:t>
            </a:r>
            <a:r>
              <a:rPr lang="en-US" sz="28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E63A59-9686-C3E2-6A6D-D29539030B1D}"/>
              </a:ext>
            </a:extLst>
          </p:cNvPr>
          <p:cNvSpPr txBox="1"/>
          <p:nvPr/>
        </p:nvSpPr>
        <p:spPr>
          <a:xfrm>
            <a:off x="5257800" y="3013771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April 7</a:t>
            </a:r>
            <a:r>
              <a:rPr lang="en-US" sz="2800" baseline="30000" dirty="0"/>
              <a:t>th</a:t>
            </a:r>
            <a:r>
              <a:rPr lang="en-US" sz="28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67B194-D80A-4F99-84CB-16CCD228344F}"/>
              </a:ext>
            </a:extLst>
          </p:cNvPr>
          <p:cNvSpPr txBox="1"/>
          <p:nvPr/>
        </p:nvSpPr>
        <p:spPr>
          <a:xfrm>
            <a:off x="9380865" y="4305773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April 9</a:t>
            </a:r>
            <a:r>
              <a:rPr lang="en-US" sz="2800" baseline="30000" dirty="0"/>
              <a:t>th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164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01C84-DD44-3CE7-34F7-BB9DCB1FD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6736162-F139-E81A-A0D1-C80E2A600DCF}"/>
              </a:ext>
            </a:extLst>
          </p:cNvPr>
          <p:cNvSpPr/>
          <p:nvPr/>
        </p:nvSpPr>
        <p:spPr>
          <a:xfrm>
            <a:off x="8610600" y="5616575"/>
            <a:ext cx="2971800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hlinkClick r:id="rId3"/>
              </a:rPr>
              <a:t>https://water.weather.gov/ahps/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2D0467-B452-62C7-9081-4DA37EBB31C2}"/>
              </a:ext>
            </a:extLst>
          </p:cNvPr>
          <p:cNvSpPr txBox="1"/>
          <p:nvPr/>
        </p:nvSpPr>
        <p:spPr>
          <a:xfrm>
            <a:off x="8458200" y="1441798"/>
            <a:ext cx="3346301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/>
              </a:rPr>
              <a:t>With the higher-than-average precipitation and the melting snow, several river gauges in SE WI are </a:t>
            </a:r>
            <a:r>
              <a:rPr lang="en-US" b="1" dirty="0">
                <a:latin typeface="Calibri"/>
              </a:rPr>
              <a:t>near or at minor flood stage</a:t>
            </a:r>
            <a:r>
              <a:rPr lang="en-US" dirty="0">
                <a:latin typeface="Calibri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i="1" dirty="0">
                <a:latin typeface="Calibri"/>
              </a:rPr>
              <a:t>Always be aware of the hazards of flood waters!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6AC0716-CE68-973B-FEBE-27D27C84A2A9}"/>
              </a:ext>
            </a:extLst>
          </p:cNvPr>
          <p:cNvSpPr txBox="1">
            <a:spLocks/>
          </p:cNvSpPr>
          <p:nvPr/>
        </p:nvSpPr>
        <p:spPr>
          <a:xfrm>
            <a:off x="76200" y="76201"/>
            <a:ext cx="12039600" cy="860425"/>
          </a:xfrm>
          <a:prstGeom prst="rect">
            <a:avLst/>
          </a:prstGeom>
          <a:solidFill>
            <a:srgbClr val="0066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River Levels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6F22B0-44DB-518D-3971-3521BC9AC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099" y="1102423"/>
            <a:ext cx="7912408" cy="560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7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ADB56B-3973-4D68-9CE3-59E0929E087B}"/>
              </a:ext>
            </a:extLst>
          </p:cNvPr>
          <p:cNvSpPr/>
          <p:nvPr/>
        </p:nvSpPr>
        <p:spPr>
          <a:xfrm>
            <a:off x="609600" y="5625105"/>
            <a:ext cx="2574897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https://weather.msfc.nasa.gov/sport/case_studies/lis_CONUS.html</a:t>
            </a:r>
            <a:r>
              <a:rPr lang="en-US" sz="1200" dirty="0">
                <a:solidFill>
                  <a:srgbClr val="0070C0"/>
                </a:solidFill>
              </a:rPr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CDD06A-4A9C-4BCA-A200-A42747BB310B}"/>
              </a:ext>
            </a:extLst>
          </p:cNvPr>
          <p:cNvSpPr txBox="1"/>
          <p:nvPr/>
        </p:nvSpPr>
        <p:spPr>
          <a:xfrm>
            <a:off x="228600" y="1600200"/>
            <a:ext cx="3352800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b="1" dirty="0"/>
              <a:t>Continued improvement </a:t>
            </a:r>
            <a:r>
              <a:rPr lang="en-US" dirty="0"/>
              <a:t>in soil moisture conditions (less area in red/orange)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lang="en-US" sz="1600" dirty="0"/>
              <a:t>Early April snowstorm brought a good shot of moisture.</a:t>
            </a:r>
          </a:p>
          <a:p>
            <a:endParaRPr lang="en-US" dirty="0"/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Driest soil moisture conditions in Green Bay/Door County area, according to this model.</a:t>
            </a:r>
          </a:p>
          <a:p>
            <a:endParaRPr lang="en-US" dirty="0"/>
          </a:p>
          <a:p>
            <a:r>
              <a:rPr lang="en-US" sz="1200" i="1" u="sng" dirty="0"/>
              <a:t>Model Notes</a:t>
            </a:r>
            <a:r>
              <a:rPr lang="en-US" sz="1200" i="1" dirty="0"/>
              <a:t>: </a:t>
            </a:r>
          </a:p>
          <a:p>
            <a:r>
              <a:rPr lang="en-US" sz="1200" i="1" dirty="0"/>
              <a:t>Red areas would be top 5 driest in 100 years.  Dark red = top 2 driest.</a:t>
            </a:r>
          </a:p>
          <a:p>
            <a:endParaRPr lang="en-US" sz="500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1386BE-576D-F908-50E8-169C1CE09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0" y="1117032"/>
            <a:ext cx="8039952" cy="5359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B7A7E8-AD21-367D-E966-DB6383C61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" y="76201"/>
            <a:ext cx="12039600" cy="860425"/>
          </a:xfrm>
          <a:solidFill>
            <a:srgbClr val="006600"/>
          </a:solidFill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Soil Moisture Models</a:t>
            </a:r>
          </a:p>
        </p:txBody>
      </p:sp>
    </p:spTree>
    <p:extLst>
      <p:ext uri="{BB962C8B-B14F-4D97-AF65-F5344CB8AC3E}">
        <p14:creationId xmlns:p14="http://schemas.microsoft.com/office/powerpoint/2010/main" val="248442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ADB56B-3973-4D68-9CE3-59E0929E087B}"/>
              </a:ext>
            </a:extLst>
          </p:cNvPr>
          <p:cNvSpPr/>
          <p:nvPr/>
        </p:nvSpPr>
        <p:spPr>
          <a:xfrm>
            <a:off x="3200400" y="6215762"/>
            <a:ext cx="57912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https://www.cpc.ncep.noaa.gov/products/Soilmst_Monitoring/US/Soilmst/Soilmst.shtml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4"/>
              </a:rPr>
              <a:t>https://www.cpc.ncep.noaa.gov/products/Drought/Monitoring/smp_new.shtml#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59B556-2583-106D-1AA6-E3B0E5877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2" b="7462"/>
          <a:stretch/>
        </p:blipFill>
        <p:spPr>
          <a:xfrm>
            <a:off x="265204" y="1066800"/>
            <a:ext cx="5669280" cy="37259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2EB869-1261-F079-C8D5-BA206ABF7F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7518" y="2590800"/>
            <a:ext cx="5669276" cy="33213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AC4523-9CDB-3A2F-2E79-598091413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" y="76201"/>
            <a:ext cx="12039600" cy="860425"/>
          </a:xfrm>
          <a:solidFill>
            <a:srgbClr val="006600"/>
          </a:solidFill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Soil Moisture Models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703E689-79D9-B688-78AC-0BEEE1E1B6A4}"/>
              </a:ext>
            </a:extLst>
          </p:cNvPr>
          <p:cNvSpPr/>
          <p:nvPr/>
        </p:nvSpPr>
        <p:spPr>
          <a:xfrm>
            <a:off x="1524000" y="1219200"/>
            <a:ext cx="3048000" cy="381000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4D3BCA-0C84-3C2D-A77C-13C0801914F1}"/>
              </a:ext>
            </a:extLst>
          </p:cNvPr>
          <p:cNvCxnSpPr>
            <a:cxnSpLocks/>
            <a:endCxn id="4" idx="3"/>
          </p:cNvCxnSpPr>
          <p:nvPr/>
        </p:nvCxnSpPr>
        <p:spPr>
          <a:xfrm flipH="1" flipV="1">
            <a:off x="4572000" y="1409700"/>
            <a:ext cx="2819400" cy="19050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A316FCF-1422-90C0-A69B-F01D8DE9E585}"/>
              </a:ext>
            </a:extLst>
          </p:cNvPr>
          <p:cNvSpPr txBox="1"/>
          <p:nvPr/>
        </p:nvSpPr>
        <p:spPr>
          <a:xfrm>
            <a:off x="7391400" y="14097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Soil moisture improvement in E/SE WI since January</a:t>
            </a:r>
          </a:p>
        </p:txBody>
      </p:sp>
    </p:spTree>
    <p:extLst>
      <p:ext uri="{BB962C8B-B14F-4D97-AF65-F5344CB8AC3E}">
        <p14:creationId xmlns:p14="http://schemas.microsoft.com/office/powerpoint/2010/main" val="264562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418AF-81F3-B2E7-97B2-EC8F2979B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FB223A5-59BD-36B7-DCD3-C6CD1A655842}"/>
              </a:ext>
            </a:extLst>
          </p:cNvPr>
          <p:cNvSpPr/>
          <p:nvPr/>
        </p:nvSpPr>
        <p:spPr>
          <a:xfrm>
            <a:off x="9006851" y="6324600"/>
            <a:ext cx="2579758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https://wisconet.wisc.edu/</a:t>
            </a:r>
            <a:r>
              <a:rPr lang="en-US" sz="1400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58C49C-105C-6FC6-753A-67E225C10D22}"/>
              </a:ext>
            </a:extLst>
          </p:cNvPr>
          <p:cNvSpPr txBox="1">
            <a:spLocks/>
          </p:cNvSpPr>
          <p:nvPr/>
        </p:nvSpPr>
        <p:spPr>
          <a:xfrm>
            <a:off x="76200" y="76201"/>
            <a:ext cx="12039600" cy="860425"/>
          </a:xfrm>
          <a:prstGeom prst="rect">
            <a:avLst/>
          </a:prstGeom>
          <a:solidFill>
            <a:srgbClr val="0066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Soil Moisture - Wisconet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BF9E5E-05E0-A65E-F892-804661EE4E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390" y="1138821"/>
            <a:ext cx="10981219" cy="45803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5473B9-DE2E-8702-6BC8-C3705DC77155}"/>
              </a:ext>
            </a:extLst>
          </p:cNvPr>
          <p:cNvSpPr txBox="1"/>
          <p:nvPr/>
        </p:nvSpPr>
        <p:spPr>
          <a:xfrm>
            <a:off x="1219200" y="5921373"/>
            <a:ext cx="5029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/>
              <a:t>Current</a:t>
            </a:r>
            <a:r>
              <a:rPr lang="en-US" sz="1400" dirty="0"/>
              <a:t>: 	7-day average ending on 4/8</a:t>
            </a:r>
          </a:p>
          <a:p>
            <a:pPr>
              <a:spcAft>
                <a:spcPts val="600"/>
              </a:spcAft>
            </a:pPr>
            <a:r>
              <a:rPr lang="en-US" sz="1400" b="1" dirty="0"/>
              <a:t>Last Week: 	</a:t>
            </a:r>
            <a:r>
              <a:rPr lang="en-US" sz="1400" dirty="0"/>
              <a:t>7-day average ending on 4/1</a:t>
            </a:r>
          </a:p>
        </p:txBody>
      </p:sp>
    </p:spTree>
    <p:extLst>
      <p:ext uri="{BB962C8B-B14F-4D97-AF65-F5344CB8AC3E}">
        <p14:creationId xmlns:p14="http://schemas.microsoft.com/office/powerpoint/2010/main" val="358895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8D614-0755-C639-601B-620EDAD86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BFD36C-6669-5922-B185-8C95377B3F4D}"/>
              </a:ext>
            </a:extLst>
          </p:cNvPr>
          <p:cNvSpPr/>
          <p:nvPr/>
        </p:nvSpPr>
        <p:spPr>
          <a:xfrm>
            <a:off x="4495800" y="6407923"/>
            <a:ext cx="3200400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hlinkClick r:id="rId3"/>
              </a:rPr>
              <a:t>https://agindrought.unl.edu/Other.aspx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B3D913-7713-BCDD-B2BE-B95ABB9BAD15}"/>
              </a:ext>
            </a:extLst>
          </p:cNvPr>
          <p:cNvSpPr txBox="1">
            <a:spLocks/>
          </p:cNvSpPr>
          <p:nvPr/>
        </p:nvSpPr>
        <p:spPr>
          <a:xfrm>
            <a:off x="76200" y="76201"/>
            <a:ext cx="12039600" cy="860425"/>
          </a:xfrm>
          <a:prstGeom prst="rect">
            <a:avLst/>
          </a:prstGeom>
          <a:solidFill>
            <a:srgbClr val="0066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NASS Subsoil Moisture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4A39D6-C9D3-E692-2C2C-7157AE31D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526309"/>
            <a:ext cx="5943599" cy="45927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EC895A-F7D9-8052-3134-4DEE28B14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1524000"/>
            <a:ext cx="5943599" cy="459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7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23667" y="6400800"/>
            <a:ext cx="2539733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http://droughtmonitor.unl.edu/</a:t>
            </a:r>
            <a:r>
              <a:rPr lang="en-US" sz="14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24800" y="1524000"/>
            <a:ext cx="34876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Compared to last week:</a:t>
            </a:r>
          </a:p>
          <a:p>
            <a:pPr marL="461963" lvl="1" indent="-1746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Minor changes in drought category area (-/+).</a:t>
            </a:r>
          </a:p>
          <a:p>
            <a:pPr marL="287338" lvl="1">
              <a:spcAft>
                <a:spcPts val="300"/>
              </a:spcAft>
            </a:pPr>
            <a:endParaRPr lang="en-US" sz="1600" dirty="0"/>
          </a:p>
          <a:p>
            <a:pPr marL="174625" indent="-174625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Ohio &amp; Indiana are nearly drought-free.</a:t>
            </a:r>
          </a:p>
          <a:p>
            <a:pPr marL="174625" indent="-174625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D3 level drought persists in eastern IA.</a:t>
            </a:r>
            <a:endParaRPr lang="en-US" i="1" u="sng" dirty="0"/>
          </a:p>
          <a:p>
            <a:r>
              <a:rPr lang="en-US" sz="1200" i="1" u="sng" dirty="0"/>
              <a:t>Note</a:t>
            </a:r>
            <a:r>
              <a:rPr lang="en-US" sz="1200" i="1" dirty="0"/>
              <a:t>: D0 is not considered drought.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AA842D-7F8D-3E44-7D04-8D39C6526A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1" y="1051560"/>
            <a:ext cx="7336715" cy="566927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DAF6021-E891-4C51-E706-039F9A9F4186}"/>
              </a:ext>
            </a:extLst>
          </p:cNvPr>
          <p:cNvSpPr txBox="1">
            <a:spLocks/>
          </p:cNvSpPr>
          <p:nvPr/>
        </p:nvSpPr>
        <p:spPr>
          <a:xfrm>
            <a:off x="76200" y="76201"/>
            <a:ext cx="12039600" cy="860425"/>
          </a:xfrm>
          <a:prstGeom prst="rect">
            <a:avLst/>
          </a:prstGeom>
          <a:solidFill>
            <a:srgbClr val="0066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 Drought Monitor</a:t>
            </a:r>
          </a:p>
        </p:txBody>
      </p:sp>
    </p:spTree>
    <p:extLst>
      <p:ext uri="{BB962C8B-B14F-4D97-AF65-F5344CB8AC3E}">
        <p14:creationId xmlns:p14="http://schemas.microsoft.com/office/powerpoint/2010/main" val="263212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001000" y="1676400"/>
            <a:ext cx="37338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Amount of state in: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D882"/>
                </a:highlight>
              </a:rPr>
              <a:t>D1-D4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–</a:t>
            </a:r>
            <a:r>
              <a:rPr lang="en-US" sz="2400" dirty="0"/>
              <a:t> 31.6%  </a:t>
            </a:r>
            <a:r>
              <a:rPr lang="en-US" sz="2400" b="1" dirty="0"/>
              <a:t>--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AA00"/>
                </a:highlight>
              </a:rPr>
              <a:t>D2-D4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–</a:t>
            </a:r>
            <a:r>
              <a:rPr lang="en-US" sz="2400" dirty="0"/>
              <a:t>   6.0%  </a:t>
            </a:r>
            <a:r>
              <a:rPr lang="en-US" sz="2400" b="1" dirty="0"/>
              <a:t>--</a:t>
            </a:r>
            <a:endParaRPr lang="en-US" sz="2400" dirty="0"/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E60000"/>
                </a:highlight>
              </a:rPr>
              <a:t>D3-D4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–</a:t>
            </a:r>
            <a:r>
              <a:rPr lang="en-US" sz="2400" dirty="0"/>
              <a:t>   0.0%  </a:t>
            </a:r>
            <a:r>
              <a:rPr lang="en-US" sz="2400" b="1" dirty="0"/>
              <a:t>--</a:t>
            </a:r>
            <a:endParaRPr lang="en-US" sz="2400" dirty="0"/>
          </a:p>
          <a:p>
            <a:pPr marL="174625" indent="-17462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highlight>
                  <a:srgbClr val="730000"/>
                </a:highlight>
              </a:rPr>
              <a:t>D4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–         0.0</a:t>
            </a:r>
            <a:r>
              <a:rPr lang="en-US" sz="2400" dirty="0"/>
              <a:t>%  </a:t>
            </a:r>
            <a:r>
              <a:rPr lang="en-US" sz="2400" b="1" dirty="0"/>
              <a:t>--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0000"/>
              </a:solidFill>
            </a:endParaRPr>
          </a:p>
          <a:p>
            <a:r>
              <a:rPr lang="en-US" sz="1400" i="1" u="sng" dirty="0"/>
              <a:t>Note</a:t>
            </a:r>
            <a:r>
              <a:rPr lang="en-US" sz="1400" i="1" dirty="0"/>
              <a:t>: </a:t>
            </a:r>
            <a:r>
              <a:rPr lang="en-US" sz="1400" b="1" dirty="0">
                <a:solidFill>
                  <a:srgbClr val="FF0000"/>
                </a:solidFill>
              </a:rPr>
              <a:t>↑</a:t>
            </a:r>
            <a:r>
              <a:rPr lang="en-US" sz="1400" b="1" dirty="0">
                <a:solidFill>
                  <a:srgbClr val="00B050"/>
                </a:solidFill>
              </a:rPr>
              <a:t>↓</a:t>
            </a:r>
            <a:r>
              <a:rPr lang="en-US" sz="1400" i="1" dirty="0">
                <a:solidFill>
                  <a:srgbClr val="FF0000"/>
                </a:solidFill>
              </a:rPr>
              <a:t> </a:t>
            </a:r>
            <a:r>
              <a:rPr lang="en-US" sz="1400" i="1" dirty="0"/>
              <a:t>indicate change from mid-February. Red up arrows indicate increase in drought area; vice-versa for green arrows.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C12FDE-CA6C-4ECC-9B6E-31A36E6CF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1051559"/>
            <a:ext cx="7315196" cy="56526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0BE77C-D9F8-12BA-E51F-4FE41463F8E6}"/>
              </a:ext>
            </a:extLst>
          </p:cNvPr>
          <p:cNvSpPr/>
          <p:nvPr/>
        </p:nvSpPr>
        <p:spPr>
          <a:xfrm>
            <a:off x="8445633" y="6324600"/>
            <a:ext cx="2539733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4"/>
              </a:rPr>
              <a:t>http://droughtmonitor.unl.edu/</a:t>
            </a:r>
            <a:r>
              <a:rPr lang="en-US" sz="1400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17184EC-7EC8-6A01-C86D-FD828C83D019}"/>
              </a:ext>
            </a:extLst>
          </p:cNvPr>
          <p:cNvSpPr txBox="1">
            <a:spLocks/>
          </p:cNvSpPr>
          <p:nvPr/>
        </p:nvSpPr>
        <p:spPr>
          <a:xfrm>
            <a:off x="76200" y="76201"/>
            <a:ext cx="12039600" cy="860425"/>
          </a:xfrm>
          <a:prstGeom prst="rect">
            <a:avLst/>
          </a:prstGeom>
          <a:solidFill>
            <a:srgbClr val="0066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 Drought Monitor</a:t>
            </a:r>
          </a:p>
        </p:txBody>
      </p:sp>
    </p:spTree>
    <p:extLst>
      <p:ext uri="{BB962C8B-B14F-4D97-AF65-F5344CB8AC3E}">
        <p14:creationId xmlns:p14="http://schemas.microsoft.com/office/powerpoint/2010/main" val="12857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81B8A-E0A9-F862-E1C7-68427B7CE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F2AACE-3C2E-1EC2-EDC1-EE5AF50C26E9}"/>
              </a:ext>
            </a:extLst>
          </p:cNvPr>
          <p:cNvSpPr/>
          <p:nvPr/>
        </p:nvSpPr>
        <p:spPr>
          <a:xfrm>
            <a:off x="4826133" y="6474022"/>
            <a:ext cx="2539733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http://droughtmonitor.unl.edu/</a:t>
            </a:r>
            <a:r>
              <a:rPr lang="en-US" sz="1400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19F25C0-D95C-EB25-C3E7-93FCB5497269}"/>
              </a:ext>
            </a:extLst>
          </p:cNvPr>
          <p:cNvSpPr txBox="1">
            <a:spLocks/>
          </p:cNvSpPr>
          <p:nvPr/>
        </p:nvSpPr>
        <p:spPr>
          <a:xfrm>
            <a:off x="76200" y="76201"/>
            <a:ext cx="12039600" cy="860425"/>
          </a:xfrm>
          <a:prstGeom prst="rect">
            <a:avLst/>
          </a:prstGeom>
          <a:solidFill>
            <a:srgbClr val="0066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USDM Time Series</a:t>
            </a:r>
          </a:p>
        </p:txBody>
      </p:sp>
      <p:pic>
        <p:nvPicPr>
          <p:cNvPr id="3" name="Picture 2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F11EBB7B-95D1-FDC9-AFD0-67B94F2765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56" y="1072813"/>
            <a:ext cx="9960088" cy="529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3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02442-DC0A-CF22-7321-7B9C2AB71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D809AF-95E4-79AA-E721-914F7FA176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915" y="1140362"/>
            <a:ext cx="5206698" cy="40233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B9B69B-25BC-3827-4E8D-3D0352B0A945}"/>
              </a:ext>
            </a:extLst>
          </p:cNvPr>
          <p:cNvSpPr/>
          <p:nvPr/>
        </p:nvSpPr>
        <p:spPr>
          <a:xfrm>
            <a:off x="7737437" y="6474022"/>
            <a:ext cx="4378363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hlinkClick r:id="rId4"/>
              </a:rPr>
              <a:t>https://hprcc.unl.edu/maps.php?map=ACISClimateMaps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984E60-969E-66D6-2B7D-9677B1DD08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386" y="1131584"/>
            <a:ext cx="5206698" cy="402335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F7E663-DD09-1E3F-87B2-BC335EF79366}"/>
              </a:ext>
            </a:extLst>
          </p:cNvPr>
          <p:cNvSpPr txBox="1">
            <a:spLocks/>
          </p:cNvSpPr>
          <p:nvPr/>
        </p:nvSpPr>
        <p:spPr>
          <a:xfrm>
            <a:off x="76200" y="76201"/>
            <a:ext cx="12039600" cy="860425"/>
          </a:xfrm>
          <a:prstGeom prst="rect">
            <a:avLst/>
          </a:prstGeom>
          <a:solidFill>
            <a:srgbClr val="0066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Day Temperatures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815EDB-8E20-90FC-32F5-516277ED98A1}"/>
              </a:ext>
            </a:extLst>
          </p:cNvPr>
          <p:cNvSpPr txBox="1"/>
          <p:nvPr/>
        </p:nvSpPr>
        <p:spPr>
          <a:xfrm>
            <a:off x="457200" y="5334000"/>
            <a:ext cx="9829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/>
              </a:rPr>
              <a:t>Temperatures over the last 30 days ranged from </a:t>
            </a:r>
            <a:r>
              <a:rPr lang="en-US" b="1" dirty="0">
                <a:latin typeface="Calibri"/>
              </a:rPr>
              <a:t>36-40°F</a:t>
            </a:r>
            <a:r>
              <a:rPr lang="en-US" dirty="0">
                <a:latin typeface="Calibri"/>
              </a:rPr>
              <a:t> in the S to </a:t>
            </a:r>
            <a:r>
              <a:rPr lang="en-US" b="1" dirty="0">
                <a:latin typeface="Calibri"/>
              </a:rPr>
              <a:t>28-32°F</a:t>
            </a:r>
            <a:r>
              <a:rPr lang="en-US" dirty="0">
                <a:latin typeface="Calibri"/>
              </a:rPr>
              <a:t> in the far 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/>
              </a:rPr>
              <a:t>Most of the state was within </a:t>
            </a:r>
            <a:r>
              <a:rPr lang="en-US" b="1" dirty="0">
                <a:latin typeface="Calibri"/>
              </a:rPr>
              <a:t>-/+ 1°F </a:t>
            </a:r>
            <a:r>
              <a:rPr lang="en-US" dirty="0">
                <a:latin typeface="Calibri"/>
              </a:rPr>
              <a:t>of average.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Calibri"/>
              </a:rPr>
              <a:t>2°F</a:t>
            </a:r>
            <a:r>
              <a:rPr lang="en-US" dirty="0">
                <a:latin typeface="Calibri"/>
              </a:rPr>
              <a:t> or higher than average for some in the E and NE.</a:t>
            </a:r>
          </a:p>
        </p:txBody>
      </p:sp>
    </p:spTree>
    <p:extLst>
      <p:ext uri="{BB962C8B-B14F-4D97-AF65-F5344CB8AC3E}">
        <p14:creationId xmlns:p14="http://schemas.microsoft.com/office/powerpoint/2010/main" val="361341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76201"/>
            <a:ext cx="12039600" cy="860425"/>
          </a:xfrm>
          <a:solidFill>
            <a:srgbClr val="006600"/>
          </a:solidFill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Points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1524001"/>
            <a:ext cx="10972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400"/>
              </a:spcAft>
              <a:buFont typeface="+mj-lt"/>
              <a:buAutoNum type="arabicParenR"/>
            </a:pPr>
            <a:r>
              <a:rPr 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major snowstorm impacted the sate last week, bringing several inches of snow that melted within days of falling.</a:t>
            </a:r>
          </a:p>
          <a:p>
            <a:pPr marL="457200" indent="-457200">
              <a:spcAft>
                <a:spcPts val="2400"/>
              </a:spcAft>
              <a:buFont typeface="+mj-lt"/>
              <a:buAutoNum type="arabicParenR"/>
            </a:pPr>
            <a:r>
              <a:rPr 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rainfall &amp; snowmelt last week helped to improve soil moisture conditions from last week.</a:t>
            </a:r>
          </a:p>
          <a:p>
            <a:pPr marL="457200" indent="-457200">
              <a:spcAft>
                <a:spcPts val="2400"/>
              </a:spcAft>
              <a:buFont typeface="+mj-lt"/>
              <a:buAutoNum type="arabicParenR"/>
            </a:pPr>
            <a:r>
              <a:rPr 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After a wet &amp; wintry start to the month, mid-April probabilities are leaning towards above-normal temps &amp; above-normal </a:t>
            </a:r>
            <a:r>
              <a:rPr lang="en-US" sz="32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precip</a:t>
            </a:r>
            <a:r>
              <a:rPr 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700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8F85F-FD0B-9536-C032-3D7C66E2B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38E19E3-8ADD-8B77-51AE-DA7EF485C048}"/>
              </a:ext>
            </a:extLst>
          </p:cNvPr>
          <p:cNvSpPr txBox="1">
            <a:spLocks/>
          </p:cNvSpPr>
          <p:nvPr/>
        </p:nvSpPr>
        <p:spPr>
          <a:xfrm>
            <a:off x="76200" y="76201"/>
            <a:ext cx="12039600" cy="860425"/>
          </a:xfrm>
          <a:prstGeom prst="rect">
            <a:avLst/>
          </a:prstGeom>
          <a:solidFill>
            <a:srgbClr val="0066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Soil Temperature - Wisconet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154F87-FEDC-FFDC-8479-9A192BE71103}"/>
              </a:ext>
            </a:extLst>
          </p:cNvPr>
          <p:cNvSpPr/>
          <p:nvPr/>
        </p:nvSpPr>
        <p:spPr>
          <a:xfrm>
            <a:off x="9006851" y="6324600"/>
            <a:ext cx="2579758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https://wisconet.wisc.edu/</a:t>
            </a:r>
            <a:r>
              <a:rPr lang="en-US" sz="14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85A3A0-8176-86FF-0ACA-3A226BFC23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390" y="1138821"/>
            <a:ext cx="10981219" cy="45803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2AE20E-929A-AAA1-1FC5-8BE5365EF773}"/>
              </a:ext>
            </a:extLst>
          </p:cNvPr>
          <p:cNvSpPr txBox="1"/>
          <p:nvPr/>
        </p:nvSpPr>
        <p:spPr>
          <a:xfrm>
            <a:off x="1219200" y="5921373"/>
            <a:ext cx="5029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/>
              <a:t>Current</a:t>
            </a:r>
            <a:r>
              <a:rPr lang="en-US" sz="1400" dirty="0"/>
              <a:t>: 	7-day average ending on 4/8</a:t>
            </a:r>
          </a:p>
          <a:p>
            <a:pPr>
              <a:spcAft>
                <a:spcPts val="600"/>
              </a:spcAft>
            </a:pPr>
            <a:r>
              <a:rPr lang="en-US" sz="1400" b="1" dirty="0"/>
              <a:t>Last Week: 	</a:t>
            </a:r>
            <a:r>
              <a:rPr lang="en-US" sz="1400" dirty="0"/>
              <a:t>7-day average ending on 4/1</a:t>
            </a:r>
          </a:p>
        </p:txBody>
      </p:sp>
    </p:spTree>
    <p:extLst>
      <p:ext uri="{BB962C8B-B14F-4D97-AF65-F5344CB8AC3E}">
        <p14:creationId xmlns:p14="http://schemas.microsoft.com/office/powerpoint/2010/main" val="305906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10983-CC70-66BC-9130-AE5B59F11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8DF8E3-C673-3DEB-55C2-A656B4191D70}"/>
              </a:ext>
            </a:extLst>
          </p:cNvPr>
          <p:cNvSpPr/>
          <p:nvPr/>
        </p:nvSpPr>
        <p:spPr>
          <a:xfrm>
            <a:off x="8839200" y="6467095"/>
            <a:ext cx="3200400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hlinkClick r:id="rId3"/>
              </a:rPr>
              <a:t>https://agindrought.unl.edu/Other.aspx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5ABB482-8081-1E7E-07B5-90097AE27D03}"/>
              </a:ext>
            </a:extLst>
          </p:cNvPr>
          <p:cNvSpPr txBox="1">
            <a:spLocks/>
          </p:cNvSpPr>
          <p:nvPr/>
        </p:nvSpPr>
        <p:spPr>
          <a:xfrm>
            <a:off x="76200" y="76201"/>
            <a:ext cx="12039600" cy="860425"/>
          </a:xfrm>
          <a:prstGeom prst="rect">
            <a:avLst/>
          </a:prstGeom>
          <a:solidFill>
            <a:srgbClr val="0066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NASS Crop Progress – Corn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3111F-8F50-9803-D830-F2E4B3684D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1066799"/>
            <a:ext cx="7238999" cy="55937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FE5133-D0BD-6989-D644-B6B98CB74BB8}"/>
              </a:ext>
            </a:extLst>
          </p:cNvPr>
          <p:cNvSpPr txBox="1"/>
          <p:nvPr/>
        </p:nvSpPr>
        <p:spPr>
          <a:xfrm>
            <a:off x="7924800" y="1524000"/>
            <a:ext cx="3487689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Planting has begun for some in states to the south of Wisconsin.</a:t>
            </a:r>
          </a:p>
          <a:p>
            <a:pPr marL="631825" lvl="1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This is </a:t>
            </a:r>
            <a:r>
              <a:rPr lang="en-US" b="1" dirty="0"/>
              <a:t>ahead of schedule </a:t>
            </a:r>
            <a:r>
              <a:rPr lang="en-US" dirty="0"/>
              <a:t>for those states.</a:t>
            </a:r>
          </a:p>
        </p:txBody>
      </p:sp>
    </p:spTree>
    <p:extLst>
      <p:ext uri="{BB962C8B-B14F-4D97-AF65-F5344CB8AC3E}">
        <p14:creationId xmlns:p14="http://schemas.microsoft.com/office/powerpoint/2010/main" val="207651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03557-5223-98D0-0C19-F8951BE63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CD12048-DA55-DE1F-0EFD-013C653C107D}"/>
              </a:ext>
            </a:extLst>
          </p:cNvPr>
          <p:cNvSpPr/>
          <p:nvPr/>
        </p:nvSpPr>
        <p:spPr>
          <a:xfrm>
            <a:off x="8839200" y="6467095"/>
            <a:ext cx="3200400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hlinkClick r:id="rId3"/>
              </a:rPr>
              <a:t>https://agindrought.unl.edu/Other.aspx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FB61B7F-E0DC-BAD7-E394-C28F076725CE}"/>
              </a:ext>
            </a:extLst>
          </p:cNvPr>
          <p:cNvSpPr txBox="1">
            <a:spLocks/>
          </p:cNvSpPr>
          <p:nvPr/>
        </p:nvSpPr>
        <p:spPr>
          <a:xfrm>
            <a:off x="76200" y="76201"/>
            <a:ext cx="12039600" cy="860425"/>
          </a:xfrm>
          <a:prstGeom prst="rect">
            <a:avLst/>
          </a:prstGeom>
          <a:solidFill>
            <a:srgbClr val="0066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NASS Crop Progress – Winter Wheat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E54545-716A-C55C-1514-32EA4D6FA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1066799"/>
            <a:ext cx="7238999" cy="55937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B94A6B-91EB-6EC5-64E6-15E338993808}"/>
              </a:ext>
            </a:extLst>
          </p:cNvPr>
          <p:cNvSpPr txBox="1"/>
          <p:nvPr/>
        </p:nvSpPr>
        <p:spPr>
          <a:xfrm>
            <a:off x="7924800" y="1524000"/>
            <a:ext cx="3487689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 states around Wisconsin, winter wheat condition is </a:t>
            </a:r>
            <a:r>
              <a:rPr lang="en-US" sz="2000" b="1" dirty="0"/>
              <a:t>&gt;60% </a:t>
            </a:r>
            <a:r>
              <a:rPr lang="en-US" sz="2000" dirty="0"/>
              <a:t>good to excellent.</a:t>
            </a:r>
          </a:p>
          <a:p>
            <a:pPr marL="631825" lvl="1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Similar to last week</a:t>
            </a:r>
          </a:p>
        </p:txBody>
      </p:sp>
    </p:spTree>
    <p:extLst>
      <p:ext uri="{BB962C8B-B14F-4D97-AF65-F5344CB8AC3E}">
        <p14:creationId xmlns:p14="http://schemas.microsoft.com/office/powerpoint/2010/main" val="308582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19600" y="6369605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34400" y="1143000"/>
            <a:ext cx="3276600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Chances of multiple rounds of precip over the next week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b="1" dirty="0">
                <a:sym typeface="Wingdings" panose="05000000000000000000" pitchFamily="2" charset="2"/>
              </a:rPr>
              <a:t>1.0” or more for some.</a:t>
            </a:r>
            <a:endParaRPr lang="en-US" sz="2400" b="1" dirty="0"/>
          </a:p>
          <a:p>
            <a:pPr marL="687388" lvl="1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Rain late Thursday into early on Friday.</a:t>
            </a:r>
          </a:p>
          <a:p>
            <a:pPr marL="687388" lvl="1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Another chance of rain early next week.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4A91E1-5345-A808-F5CE-8971C66F7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499" y="1005840"/>
            <a:ext cx="8082499" cy="56678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E9C4CD-24F1-1127-CC60-2205835F19DB}"/>
              </a:ext>
            </a:extLst>
          </p:cNvPr>
          <p:cNvSpPr/>
          <p:nvPr/>
        </p:nvSpPr>
        <p:spPr>
          <a:xfrm>
            <a:off x="914400" y="5715000"/>
            <a:ext cx="1813560" cy="5271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5AFC232-F98F-C123-778D-AB1915310C08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2727960" y="5715662"/>
            <a:ext cx="6126340" cy="2629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C6AC01C-920B-F20B-7A38-C4C77912D529}"/>
              </a:ext>
            </a:extLst>
          </p:cNvPr>
          <p:cNvSpPr txBox="1"/>
          <p:nvPr/>
        </p:nvSpPr>
        <p:spPr>
          <a:xfrm>
            <a:off x="8855625" y="5561111"/>
            <a:ext cx="2936822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Forecast for 4/9/24 thru 4/16/24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216140-72E7-D0AD-D44B-A47233AA741D}"/>
              </a:ext>
            </a:extLst>
          </p:cNvPr>
          <p:cNvSpPr txBox="1"/>
          <p:nvPr/>
        </p:nvSpPr>
        <p:spPr>
          <a:xfrm>
            <a:off x="8996901" y="6242180"/>
            <a:ext cx="300396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4"/>
              </a:rPr>
              <a:t>https://www.wpc.ncep.noaa.gov/qpf/p168i.gif</a:t>
            </a:r>
            <a:endParaRPr lang="en-US" sz="1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E1F3AB5-A5B1-C9EA-82F3-1A0134D13BC0}"/>
              </a:ext>
            </a:extLst>
          </p:cNvPr>
          <p:cNvSpPr txBox="1">
            <a:spLocks/>
          </p:cNvSpPr>
          <p:nvPr/>
        </p:nvSpPr>
        <p:spPr>
          <a:xfrm>
            <a:off x="76200" y="76201"/>
            <a:ext cx="12039600" cy="860425"/>
          </a:xfrm>
          <a:prstGeom prst="rect">
            <a:avLst/>
          </a:prstGeom>
          <a:solidFill>
            <a:srgbClr val="0066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Day Precip Forecast</a:t>
            </a:r>
          </a:p>
        </p:txBody>
      </p:sp>
    </p:spTree>
    <p:extLst>
      <p:ext uri="{BB962C8B-B14F-4D97-AF65-F5344CB8AC3E}">
        <p14:creationId xmlns:p14="http://schemas.microsoft.com/office/powerpoint/2010/main" val="24793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5800" y="5606534"/>
            <a:ext cx="1112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Third/fourth week in April: </a:t>
            </a:r>
            <a:r>
              <a:rPr lang="en-US" sz="2000" dirty="0"/>
              <a:t>Temperatures leaning </a:t>
            </a:r>
            <a:r>
              <a:rPr lang="en-US" sz="2000" u="sng" dirty="0"/>
              <a:t>above to near normal</a:t>
            </a:r>
            <a:r>
              <a:rPr lang="en-US" sz="2000" dirty="0"/>
              <a:t>. Precipitation is leaning </a:t>
            </a:r>
            <a:r>
              <a:rPr lang="en-US" sz="2000" u="sng" dirty="0"/>
              <a:t>above normal</a:t>
            </a:r>
            <a:r>
              <a:rPr lang="en-US" sz="20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C8C804-A26F-6FD5-FAD5-366F1C214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270" y="1097688"/>
            <a:ext cx="11229461" cy="43865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89213C-B839-FD47-8D0B-FE845A16EAB7}"/>
              </a:ext>
            </a:extLst>
          </p:cNvPr>
          <p:cNvSpPr/>
          <p:nvPr/>
        </p:nvSpPr>
        <p:spPr>
          <a:xfrm>
            <a:off x="4803315" y="6474022"/>
            <a:ext cx="2585370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4"/>
              </a:rPr>
              <a:t>http://www.cpc.ncep.noaa.gov/</a:t>
            </a:r>
            <a:r>
              <a:rPr lang="en-US" sz="1400" dirty="0"/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2DE750-DC5D-D595-B9E6-B5D9BE05E518}"/>
              </a:ext>
            </a:extLst>
          </p:cNvPr>
          <p:cNvSpPr txBox="1">
            <a:spLocks/>
          </p:cNvSpPr>
          <p:nvPr/>
        </p:nvSpPr>
        <p:spPr>
          <a:xfrm>
            <a:off x="76200" y="76201"/>
            <a:ext cx="12039600" cy="860425"/>
          </a:xfrm>
          <a:prstGeom prst="rect">
            <a:avLst/>
          </a:prstGeom>
          <a:solidFill>
            <a:srgbClr val="0066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8-14 Day Temp &amp; Precip Outlook</a:t>
            </a:r>
          </a:p>
        </p:txBody>
      </p:sp>
    </p:spTree>
    <p:extLst>
      <p:ext uri="{BB962C8B-B14F-4D97-AF65-F5344CB8AC3E}">
        <p14:creationId xmlns:p14="http://schemas.microsoft.com/office/powerpoint/2010/main" val="265671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DD977-E3A2-E819-797F-4B19515CE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8013B36-6FD0-5EFA-5B5F-C29E32FE7669}"/>
              </a:ext>
            </a:extLst>
          </p:cNvPr>
          <p:cNvSpPr txBox="1"/>
          <p:nvPr/>
        </p:nvSpPr>
        <p:spPr>
          <a:xfrm>
            <a:off x="685800" y="5606534"/>
            <a:ext cx="1112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Month of April: </a:t>
            </a:r>
            <a:r>
              <a:rPr lang="en-US" sz="2000" dirty="0"/>
              <a:t>Temperatures likely to be </a:t>
            </a:r>
            <a:r>
              <a:rPr lang="en-US" sz="2000" u="sng" dirty="0"/>
              <a:t>above normal</a:t>
            </a:r>
            <a:r>
              <a:rPr lang="en-US" sz="2000" dirty="0"/>
              <a:t>. Precipitation is showing </a:t>
            </a:r>
            <a:r>
              <a:rPr lang="en-US" sz="2000" u="sng" dirty="0"/>
              <a:t>equal chances</a:t>
            </a:r>
            <a:r>
              <a:rPr lang="en-US" sz="2000" dirty="0"/>
              <a:t>; leaning </a:t>
            </a:r>
            <a:r>
              <a:rPr lang="en-US" sz="2000" u="sng" dirty="0"/>
              <a:t>above normal</a:t>
            </a:r>
            <a:r>
              <a:rPr lang="en-US" sz="2000" dirty="0"/>
              <a:t> near the IL line.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B03C1E-FCDF-52F8-BABC-CD6ECB7C8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588" y="1097280"/>
            <a:ext cx="11092824" cy="43493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ADE9229-9C59-F383-76ED-5C2E7FC4FF3E}"/>
              </a:ext>
            </a:extLst>
          </p:cNvPr>
          <p:cNvSpPr/>
          <p:nvPr/>
        </p:nvSpPr>
        <p:spPr>
          <a:xfrm>
            <a:off x="4803315" y="6474022"/>
            <a:ext cx="2585370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4"/>
              </a:rPr>
              <a:t>http://www.cpc.ncep.noaa.gov/</a:t>
            </a:r>
            <a:r>
              <a:rPr lang="en-US" sz="1400" dirty="0"/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82DDCD-701A-41BA-323B-084B8A66521E}"/>
              </a:ext>
            </a:extLst>
          </p:cNvPr>
          <p:cNvSpPr txBox="1">
            <a:spLocks/>
          </p:cNvSpPr>
          <p:nvPr/>
        </p:nvSpPr>
        <p:spPr>
          <a:xfrm>
            <a:off x="76200" y="76201"/>
            <a:ext cx="12039600" cy="860425"/>
          </a:xfrm>
          <a:prstGeom prst="rect">
            <a:avLst/>
          </a:prstGeom>
          <a:solidFill>
            <a:srgbClr val="0066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Day Temp &amp; Precip Outlook</a:t>
            </a:r>
          </a:p>
        </p:txBody>
      </p:sp>
    </p:spTree>
    <p:extLst>
      <p:ext uri="{BB962C8B-B14F-4D97-AF65-F5344CB8AC3E}">
        <p14:creationId xmlns:p14="http://schemas.microsoft.com/office/powerpoint/2010/main" val="138675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55D31-597F-A909-332A-7D5B9B4E8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C762B60-D440-85B8-E4F8-41CC6C45A334}"/>
              </a:ext>
            </a:extLst>
          </p:cNvPr>
          <p:cNvSpPr txBox="1"/>
          <p:nvPr/>
        </p:nvSpPr>
        <p:spPr>
          <a:xfrm>
            <a:off x="685800" y="5606534"/>
            <a:ext cx="1112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Spring into Early Summer: </a:t>
            </a:r>
            <a:r>
              <a:rPr lang="en-US" sz="2000" dirty="0"/>
              <a:t>Temperatures likely to be </a:t>
            </a:r>
            <a:r>
              <a:rPr lang="en-US" sz="2000" u="sng" dirty="0"/>
              <a:t>above normal</a:t>
            </a:r>
            <a:r>
              <a:rPr lang="en-US" sz="2000" dirty="0"/>
              <a:t>. Precipitation indications are for </a:t>
            </a:r>
            <a:r>
              <a:rPr lang="en-US" sz="2000" u="sng" dirty="0"/>
              <a:t>equal chances</a:t>
            </a:r>
            <a:r>
              <a:rPr lang="en-US" sz="2000" dirty="0"/>
              <a:t> of above/at/below average.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74E81B-342A-FA99-40BE-BD8B9D666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40" y="1097280"/>
            <a:ext cx="11247120" cy="43709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4F63BF-31E6-4D65-8E68-85568446E3C0}"/>
              </a:ext>
            </a:extLst>
          </p:cNvPr>
          <p:cNvSpPr/>
          <p:nvPr/>
        </p:nvSpPr>
        <p:spPr>
          <a:xfrm>
            <a:off x="4803315" y="6474022"/>
            <a:ext cx="2585370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4"/>
              </a:rPr>
              <a:t>http://www.cpc.ncep.noaa.gov/</a:t>
            </a:r>
            <a:r>
              <a:rPr lang="en-US" sz="1400" dirty="0"/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B23659E-3F1D-06A5-E36A-3C90DFD75A62}"/>
              </a:ext>
            </a:extLst>
          </p:cNvPr>
          <p:cNvSpPr txBox="1">
            <a:spLocks/>
          </p:cNvSpPr>
          <p:nvPr/>
        </p:nvSpPr>
        <p:spPr>
          <a:xfrm>
            <a:off x="76200" y="76201"/>
            <a:ext cx="12039600" cy="860425"/>
          </a:xfrm>
          <a:prstGeom prst="rect">
            <a:avLst/>
          </a:prstGeom>
          <a:solidFill>
            <a:srgbClr val="0066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 Day Temp &amp; Precip Outlook</a:t>
            </a:r>
          </a:p>
        </p:txBody>
      </p:sp>
    </p:spTree>
    <p:extLst>
      <p:ext uri="{BB962C8B-B14F-4D97-AF65-F5344CB8AC3E}">
        <p14:creationId xmlns:p14="http://schemas.microsoft.com/office/powerpoint/2010/main" val="36973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143000"/>
            <a:ext cx="113538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Current conditions:</a:t>
            </a:r>
            <a:endParaRPr lang="en-US" sz="20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Substantial late-season snowfall event that melted within days of falling.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April started out </a:t>
            </a:r>
            <a:r>
              <a:rPr lang="en-US" u="sng" dirty="0"/>
              <a:t>colder-than-average</a:t>
            </a:r>
            <a:r>
              <a:rPr lang="en-US" dirty="0"/>
              <a:t> in the south, and a bit </a:t>
            </a:r>
            <a:r>
              <a:rPr lang="en-US" u="sng" dirty="0"/>
              <a:t>warmer-than-average</a:t>
            </a:r>
            <a:r>
              <a:rPr lang="en-US" dirty="0"/>
              <a:t> in the north. Over the past 30 days, temps have been </a:t>
            </a:r>
            <a:r>
              <a:rPr lang="en-US" b="1" dirty="0">
                <a:latin typeface="Calibri"/>
              </a:rPr>
              <a:t>-/+ 1°F </a:t>
            </a:r>
            <a:r>
              <a:rPr lang="en-US" dirty="0"/>
              <a:t>from average for most in WI.</a:t>
            </a:r>
          </a:p>
          <a:p>
            <a:pPr>
              <a:spcBef>
                <a:spcPts val="1800"/>
              </a:spcBef>
            </a:pPr>
            <a:r>
              <a:rPr lang="en-US" sz="2800" b="1" dirty="0"/>
              <a:t>Impact: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Soil moisture conditions </a:t>
            </a:r>
            <a:r>
              <a:rPr lang="en-US" u="sng" dirty="0"/>
              <a:t>continued to improve</a:t>
            </a:r>
            <a:r>
              <a:rPr lang="en-US" dirty="0"/>
              <a:t> with the snow melt.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 Drought Monitor conditions in the state remain </a:t>
            </a:r>
            <a:r>
              <a:rPr lang="en-US" u="sng" dirty="0"/>
              <a:t>mostly unchanged</a:t>
            </a:r>
            <a:r>
              <a:rPr lang="en-US" dirty="0"/>
              <a:t> from last week.</a:t>
            </a: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Corn planting has been reported to be </a:t>
            </a:r>
            <a:r>
              <a:rPr lang="en-US" u="sng" dirty="0"/>
              <a:t>underway south of WI</a:t>
            </a:r>
            <a:r>
              <a:rPr lang="en-US" dirty="0"/>
              <a:t>, but not yet in the state itself.</a:t>
            </a:r>
          </a:p>
          <a:p>
            <a:pPr>
              <a:spcBef>
                <a:spcPts val="1800"/>
              </a:spcBef>
            </a:pPr>
            <a:r>
              <a:rPr lang="en-US" sz="2800" b="1" dirty="0"/>
              <a:t>Outlook: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 few chances for precipitation (rain) are forecasted for the next 7 days.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rest of April is looking to be </a:t>
            </a:r>
            <a:r>
              <a:rPr lang="en-US" u="sng" dirty="0"/>
              <a:t>warmer-than-average</a:t>
            </a:r>
            <a:r>
              <a:rPr lang="en-US" dirty="0"/>
              <a:t> for most, with some uncertainty for </a:t>
            </a:r>
            <a:r>
              <a:rPr lang="en-US" dirty="0" err="1"/>
              <a:t>precip</a:t>
            </a:r>
            <a:r>
              <a:rPr lang="en-US" dirty="0"/>
              <a:t> (“equal chances”).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warmer-than-normal conditions have a higher probability to </a:t>
            </a:r>
            <a:r>
              <a:rPr lang="en-US" u="sng" dirty="0"/>
              <a:t>persist</a:t>
            </a:r>
            <a:r>
              <a:rPr lang="en-US" dirty="0"/>
              <a:t> through April due in part to continued El Nino.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However, a transition to La Nina is expected by </a:t>
            </a:r>
            <a:r>
              <a:rPr lang="en-US" u="sng" dirty="0"/>
              <a:t>June</a:t>
            </a:r>
            <a:r>
              <a:rPr lang="en-US" dirty="0"/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ACE42BC-A517-3FE2-5B9C-2B5AD99B8085}"/>
              </a:ext>
            </a:extLst>
          </p:cNvPr>
          <p:cNvSpPr txBox="1">
            <a:spLocks/>
          </p:cNvSpPr>
          <p:nvPr/>
        </p:nvSpPr>
        <p:spPr>
          <a:xfrm>
            <a:off x="76200" y="76201"/>
            <a:ext cx="12039600" cy="860425"/>
          </a:xfrm>
          <a:prstGeom prst="rect">
            <a:avLst/>
          </a:prstGeom>
          <a:solidFill>
            <a:srgbClr val="0066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Take-Home Points</a:t>
            </a:r>
          </a:p>
        </p:txBody>
      </p:sp>
    </p:spTree>
    <p:extLst>
      <p:ext uri="{BB962C8B-B14F-4D97-AF65-F5344CB8AC3E}">
        <p14:creationId xmlns:p14="http://schemas.microsoft.com/office/powerpoint/2010/main" val="417576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175C7-6B4E-60D6-6A78-D339A8D07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B422A9-045B-4DD2-E52E-6ABCF9D6A9AE}"/>
              </a:ext>
            </a:extLst>
          </p:cNvPr>
          <p:cNvSpPr txBox="1"/>
          <p:nvPr/>
        </p:nvSpPr>
        <p:spPr>
          <a:xfrm>
            <a:off x="419100" y="970916"/>
            <a:ext cx="11353800" cy="598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/>
              <a:t>Planting Considerations</a:t>
            </a:r>
          </a:p>
          <a:p>
            <a:pPr marL="517525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Drier field conditions should allow for a good planting season.</a:t>
            </a:r>
            <a:endParaRPr lang="en-US" sz="1300" dirty="0">
              <a:solidFill>
                <a:srgbClr val="21212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517525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Consider termination timing of cover crops to preserve soil moisture.</a:t>
            </a:r>
          </a:p>
          <a:p>
            <a:pPr marL="517525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If planting early, consider planting depth adjustments to ensure planting into moisture. Also check insurance policies.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Nutrient &amp; Herbicide Applications</a:t>
            </a:r>
            <a:endParaRPr lang="en-US" sz="1600" b="1" dirty="0">
              <a:solidFill>
                <a:srgbClr val="21212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517525" lvl="1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Consider using a preplant nitrate test to assess if ther</a:t>
            </a:r>
            <a:r>
              <a:rPr lang="en-US" sz="130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 is nitrogen left over from last year due to drought conditions</a:t>
            </a:r>
          </a:p>
          <a:p>
            <a:pPr marL="517525" lvl="1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Observe soil moisture conditions before doing </a:t>
            </a:r>
            <a:r>
              <a:rPr lang="en-US" sz="130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fieldwork so as to avoid soil compaction.</a:t>
            </a:r>
            <a:endParaRPr lang="en-US" sz="1300" dirty="0">
              <a:solidFill>
                <a:srgbClr val="21212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517525" lvl="1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Ensure daytime, nighttime, &amp; soil temperatures are conducive for the necessary duration for effective herbicide applications…Remember pre-emergent herbicides require moisture for activation and consider duration of effectiveness if planting early.</a:t>
            </a:r>
          </a:p>
          <a:p>
            <a:pPr marL="517525" lvl="1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212121"/>
                </a:solidFill>
                <a:latin typeface="Calibri" panose="020F0502020204030204" pitchFamily="34" charset="0"/>
              </a:rPr>
              <a:t>Read herbicide labels from products used last year to assess if carryover is a possibility due to warmth and lack of moisture.</a:t>
            </a:r>
            <a:endParaRPr lang="en-US" sz="13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/>
              <a:t>Manure Applications</a:t>
            </a:r>
          </a:p>
          <a:p>
            <a:pPr marL="461963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DATCP is forecasting Runoff Risk in the coming week, especially in the southern part of the state</a:t>
            </a:r>
          </a:p>
          <a:p>
            <a:pPr marL="461963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Early season manure applications into warm soil conditions may lead to increased mineralization/nitrification and potential for N loss if receive “typical” heavy spring rainfall events, particularly if not applied to a growing cover crop or if the cash crop will not be planted soon after application.</a:t>
            </a:r>
            <a:endParaRPr lang="en-US" sz="13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/>
              <a:t>Small Grains</a:t>
            </a:r>
          </a:p>
          <a:p>
            <a:pPr marL="517525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Wheat N typically goes on a green up…will be earlier than normal with warm conditions.</a:t>
            </a:r>
          </a:p>
          <a:p>
            <a:pPr marL="517525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Potential for earlier planting of spring grains, if warmer weather continues. However, there is still a risk with potential for freeze.</a:t>
            </a:r>
            <a:endParaRPr lang="en-US" sz="13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/>
              <a:t>Breaking Dormancy</a:t>
            </a:r>
          </a:p>
          <a:p>
            <a:pPr marL="517525" lvl="1" indent="-285750"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3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Likely early breaking of dormancy for overwintering crops – potential for increased winterkill if temperatures snap back to cold. </a:t>
            </a:r>
            <a:endParaRPr lang="en-US" sz="1300" dirty="0">
              <a:solidFill>
                <a:srgbClr val="21212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517525" lvl="1" indent="-285750"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3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When seeding alfalfa be aware that it can germinate at 32-34°, but will die if temperatures drop below 24°, so it is best to wait to plant alfalfa until those low temperatures are unlikely.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66BC95B-8140-0E17-B148-E536204824A2}"/>
              </a:ext>
            </a:extLst>
          </p:cNvPr>
          <p:cNvSpPr txBox="1">
            <a:spLocks/>
          </p:cNvSpPr>
          <p:nvPr/>
        </p:nvSpPr>
        <p:spPr>
          <a:xfrm>
            <a:off x="76200" y="76201"/>
            <a:ext cx="12039600" cy="860425"/>
          </a:xfrm>
          <a:prstGeom prst="rect">
            <a:avLst/>
          </a:prstGeom>
          <a:solidFill>
            <a:srgbClr val="0066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Agronomic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281497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371600"/>
            <a:ext cx="11125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Are you a regular user of the Wisconsin Ag Climate Outlook (WACO)? Or maybe you are viewing these slides for the first time this week? Either way, we want to hear </a:t>
            </a:r>
            <a:r>
              <a:rPr lang="en-US" sz="2400" b="1" u="sng" dirty="0"/>
              <a:t>your</a:t>
            </a:r>
            <a:r>
              <a:rPr lang="en-US" sz="2400" dirty="0"/>
              <a:t> feedback on this new resource! Please take a few minutes and fill out this survey:</a:t>
            </a:r>
          </a:p>
          <a:p>
            <a:endParaRPr lang="en-US" sz="2400" dirty="0"/>
          </a:p>
          <a:p>
            <a:r>
              <a:rPr lang="en-US" sz="3600" b="1" dirty="0">
                <a:hlinkClick r:id="rId3"/>
              </a:rPr>
              <a:t>LINK TO SURVEY</a:t>
            </a:r>
            <a:endParaRPr lang="en-US" sz="3600" b="1" dirty="0"/>
          </a:p>
          <a:p>
            <a:endParaRPr lang="en-US" sz="2400" dirty="0"/>
          </a:p>
          <a:p>
            <a:r>
              <a:rPr lang="en-US" sz="2400" dirty="0"/>
              <a:t>Your feedback will help us better serve your ag-climate data needs through WACO.</a:t>
            </a:r>
          </a:p>
          <a:p>
            <a:endParaRPr lang="en-US" sz="2400" dirty="0"/>
          </a:p>
          <a:p>
            <a:r>
              <a:rPr lang="en-US" sz="2400" dirty="0"/>
              <a:t>If you have any trouble accessing or filling out the survey, please email Josh Bendorf at </a:t>
            </a:r>
            <a:r>
              <a:rPr lang="en-US" sz="2400" dirty="0">
                <a:hlinkClick r:id="rId4"/>
              </a:rPr>
              <a:t>Joshua.Bendorf@usda.gov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r>
              <a:rPr lang="en-US" sz="2400" dirty="0"/>
              <a:t>Thank you!!</a:t>
            </a:r>
          </a:p>
          <a:p>
            <a:r>
              <a:rPr lang="en-US" sz="2400" dirty="0"/>
              <a:t>-The WACO Team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B0794A-8DD1-A2CB-9381-0035DA9227C8}"/>
              </a:ext>
            </a:extLst>
          </p:cNvPr>
          <p:cNvSpPr txBox="1">
            <a:spLocks/>
          </p:cNvSpPr>
          <p:nvPr/>
        </p:nvSpPr>
        <p:spPr>
          <a:xfrm>
            <a:off x="76200" y="76201"/>
            <a:ext cx="12039600" cy="860425"/>
          </a:xfrm>
          <a:prstGeom prst="rect">
            <a:avLst/>
          </a:prstGeom>
          <a:solidFill>
            <a:srgbClr val="0066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Survey</a:t>
            </a:r>
          </a:p>
        </p:txBody>
      </p:sp>
    </p:spTree>
    <p:extLst>
      <p:ext uri="{BB962C8B-B14F-4D97-AF65-F5344CB8AC3E}">
        <p14:creationId xmlns:p14="http://schemas.microsoft.com/office/powerpoint/2010/main" val="174354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B3F8533-7858-4573-A259-1DC9C035FAB2}"/>
              </a:ext>
            </a:extLst>
          </p:cNvPr>
          <p:cNvSpPr txBox="1"/>
          <p:nvPr/>
        </p:nvSpPr>
        <p:spPr>
          <a:xfrm>
            <a:off x="9296399" y="1447800"/>
            <a:ext cx="25146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Southern 2/3 of the state saw </a:t>
            </a:r>
            <a:r>
              <a:rPr lang="en-US" b="1" dirty="0"/>
              <a:t>&gt;1” </a:t>
            </a:r>
            <a:r>
              <a:rPr lang="en-US" dirty="0"/>
              <a:t>of precip this past week.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good portion of this fell as snow.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Highest amounts in the South Central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ym typeface="Wingdings" panose="05000000000000000000" pitchFamily="2" charset="2"/>
              </a:rPr>
              <a:t>2-3+”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C2AE54-207C-1A8B-E68A-EB5AC37AB2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2" y="1114426"/>
            <a:ext cx="8991596" cy="50577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49AB0B-53A5-880C-744B-E9CAD499932E}"/>
              </a:ext>
            </a:extLst>
          </p:cNvPr>
          <p:cNvSpPr/>
          <p:nvPr/>
        </p:nvSpPr>
        <p:spPr>
          <a:xfrm>
            <a:off x="9144000" y="6439566"/>
            <a:ext cx="2743200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4"/>
              </a:rPr>
              <a:t>https://water.weather.gov/precip/</a:t>
            </a:r>
            <a:r>
              <a:rPr lang="en-US" sz="1400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B43B4-4F54-B8CA-CDFE-F6C0E8794863}"/>
              </a:ext>
            </a:extLst>
          </p:cNvPr>
          <p:cNvSpPr txBox="1">
            <a:spLocks/>
          </p:cNvSpPr>
          <p:nvPr/>
        </p:nvSpPr>
        <p:spPr>
          <a:xfrm>
            <a:off x="76200" y="76201"/>
            <a:ext cx="12039600" cy="860425"/>
          </a:xfrm>
          <a:prstGeom prst="rect">
            <a:avLst/>
          </a:prstGeom>
          <a:solidFill>
            <a:srgbClr val="0066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Day Precip</a:t>
            </a:r>
          </a:p>
        </p:txBody>
      </p:sp>
    </p:spTree>
    <p:extLst>
      <p:ext uri="{BB962C8B-B14F-4D97-AF65-F5344CB8AC3E}">
        <p14:creationId xmlns:p14="http://schemas.microsoft.com/office/powerpoint/2010/main" val="5563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61041-0C50-1AC9-3993-844A5B842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3BEB0F-3533-3BAC-469E-0D3D44CFF0D9}"/>
              </a:ext>
            </a:extLst>
          </p:cNvPr>
          <p:cNvSpPr txBox="1"/>
          <p:nvPr/>
        </p:nvSpPr>
        <p:spPr>
          <a:xfrm>
            <a:off x="457200" y="1143000"/>
            <a:ext cx="1135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CoCoRaHS – </a:t>
            </a:r>
            <a:r>
              <a:rPr lang="en-US" sz="3200" b="1" u="sng" dirty="0"/>
              <a:t>Co</a:t>
            </a:r>
            <a:r>
              <a:rPr lang="en-US" sz="3200" b="1" dirty="0"/>
              <a:t>mmunity </a:t>
            </a:r>
            <a:r>
              <a:rPr lang="en-US" sz="3200" b="1" u="sng" dirty="0"/>
              <a:t>Co</a:t>
            </a:r>
            <a:r>
              <a:rPr lang="en-US" sz="3200" b="1" dirty="0"/>
              <a:t>llaborative </a:t>
            </a:r>
            <a:r>
              <a:rPr lang="en-US" sz="3200" b="1" u="sng" dirty="0"/>
              <a:t>Ra</a:t>
            </a:r>
            <a:r>
              <a:rPr lang="en-US" sz="3200" b="1" dirty="0"/>
              <a:t>in, </a:t>
            </a:r>
            <a:r>
              <a:rPr lang="en-US" sz="3200" b="1" u="sng" dirty="0"/>
              <a:t>H</a:t>
            </a:r>
            <a:r>
              <a:rPr lang="en-US" sz="3200" b="1" dirty="0"/>
              <a:t>ail, &amp; </a:t>
            </a:r>
            <a:r>
              <a:rPr lang="en-US" sz="3200" b="1" u="sng" dirty="0"/>
              <a:t>S</a:t>
            </a:r>
            <a:r>
              <a:rPr lang="en-US" sz="3200" b="1" dirty="0"/>
              <a:t>now Network</a:t>
            </a:r>
            <a:endParaRPr lang="en-US" sz="2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CD23476-B2BE-017B-9C8E-F9BF104A1304}"/>
              </a:ext>
            </a:extLst>
          </p:cNvPr>
          <p:cNvSpPr txBox="1">
            <a:spLocks/>
          </p:cNvSpPr>
          <p:nvPr/>
        </p:nvSpPr>
        <p:spPr>
          <a:xfrm>
            <a:off x="76200" y="76201"/>
            <a:ext cx="12039600" cy="860425"/>
          </a:xfrm>
          <a:prstGeom prst="rect">
            <a:avLst/>
          </a:prstGeom>
          <a:solidFill>
            <a:srgbClr val="0066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Citizen Science Opportunity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0DB164-A1CA-C049-43BE-701D0C443158}"/>
              </a:ext>
            </a:extLst>
          </p:cNvPr>
          <p:cNvSpPr txBox="1"/>
          <p:nvPr/>
        </p:nvSpPr>
        <p:spPr>
          <a:xfrm>
            <a:off x="457200" y="2286000"/>
            <a:ext cx="6781800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 Mission</a:t>
            </a:r>
          </a:p>
          <a:p>
            <a:pPr>
              <a:spcAft>
                <a:spcPts val="1200"/>
              </a:spcAft>
            </a:pPr>
            <a:r>
              <a:rPr lang="en-US" sz="1200" b="1" dirty="0"/>
              <a:t>(From cocorahs.org)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Provide accurate high-quality precipitation data for end-users;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Increasing the density of precipitation data available throughout the country;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Encouraging citizens to have fun participating in meteorological science and heightening their awareness about weather;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Providing weather education opportunities.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362202-BB7A-24E6-0966-E14C5CBD5722}"/>
              </a:ext>
            </a:extLst>
          </p:cNvPr>
          <p:cNvSpPr/>
          <p:nvPr/>
        </p:nvSpPr>
        <p:spPr>
          <a:xfrm>
            <a:off x="7772400" y="5533043"/>
            <a:ext cx="3124200" cy="738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400" b="1" dirty="0"/>
              <a:t>Sign Up Here: </a:t>
            </a:r>
            <a:r>
              <a:rPr lang="en-US" sz="1400" dirty="0">
                <a:hlinkClick r:id="rId3"/>
              </a:rPr>
              <a:t>https://cocorahs.org/Content.aspx?page=application</a:t>
            </a:r>
            <a:r>
              <a:rPr lang="en-US" sz="140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9C2D6B-482A-4F4E-C699-D3BC489AC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2298569"/>
            <a:ext cx="2514600" cy="260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3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4757086"/>
            <a:ext cx="10613655" cy="1981200"/>
          </a:xfrm>
          <a:prstGeom prst="rect">
            <a:avLst/>
          </a:prstGeom>
          <a:solidFill>
            <a:srgbClr val="A2B63C"/>
          </a:solidFill>
        </p:spPr>
        <p:txBody>
          <a:bodyPr vert="horz" lIns="91440" tIns="45720" rIns="91440" bIns="45720" numCol="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600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8" name="Picture 7" descr="A tractor in a field&#10;&#10;Description automatically generated">
            <a:extLst>
              <a:ext uri="{FF2B5EF4-FFF2-40B4-BE49-F238E27FC236}">
                <a16:creationId xmlns:a16="http://schemas.microsoft.com/office/drawing/2014/main" id="{58AE063F-F7BB-AF36-A8C8-60BCEA27BA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2" b="6264"/>
          <a:stretch/>
        </p:blipFill>
        <p:spPr>
          <a:xfrm>
            <a:off x="685800" y="1071076"/>
            <a:ext cx="10613655" cy="3537885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0EEB1A12-5B4D-4C41-77E1-B3A8DDEA6D90}"/>
              </a:ext>
            </a:extLst>
          </p:cNvPr>
          <p:cNvSpPr txBox="1">
            <a:spLocks/>
          </p:cNvSpPr>
          <p:nvPr/>
        </p:nvSpPr>
        <p:spPr>
          <a:xfrm>
            <a:off x="685800" y="1103304"/>
            <a:ext cx="1562100" cy="35777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1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Photo Credit: USDA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2A9DEE6-AD83-90BC-6734-242D262C4029}"/>
              </a:ext>
            </a:extLst>
          </p:cNvPr>
          <p:cNvSpPr txBox="1">
            <a:spLocks/>
          </p:cNvSpPr>
          <p:nvPr/>
        </p:nvSpPr>
        <p:spPr>
          <a:xfrm>
            <a:off x="76200" y="76201"/>
            <a:ext cx="12039600" cy="860425"/>
          </a:xfrm>
          <a:prstGeom prst="rect">
            <a:avLst/>
          </a:prstGeom>
          <a:solidFill>
            <a:srgbClr val="0066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 Info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5B00913-1871-A5C9-6F80-0E2B3097F2AD}"/>
              </a:ext>
            </a:extLst>
          </p:cNvPr>
          <p:cNvSpPr txBox="1">
            <a:spLocks/>
          </p:cNvSpPr>
          <p:nvPr/>
        </p:nvSpPr>
        <p:spPr>
          <a:xfrm>
            <a:off x="720171" y="4810749"/>
            <a:ext cx="2552700" cy="914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200" b="1" dirty="0">
                <a:solidFill>
                  <a:schemeClr val="tx1"/>
                </a:solidFill>
                <a:latin typeface="Calibri"/>
              </a:rPr>
              <a:t>Natasha Paris</a:t>
            </a:r>
          </a:p>
          <a:p>
            <a:pPr algn="l">
              <a:defRPr/>
            </a:pPr>
            <a:r>
              <a:rPr lang="en-US" sz="1100" dirty="0">
                <a:solidFill>
                  <a:schemeClr val="tx1"/>
                </a:solidFill>
                <a:latin typeface="Calibri"/>
              </a:rPr>
              <a:t>Crops Educator – Adams, Green Lake, Marquette, Waushara Cos.</a:t>
            </a:r>
          </a:p>
          <a:p>
            <a:pPr algn="l">
              <a:defRPr/>
            </a:pPr>
            <a:r>
              <a:rPr lang="en-US" sz="1100" dirty="0">
                <a:solidFill>
                  <a:schemeClr val="tx1"/>
                </a:solidFill>
                <a:latin typeface="Calibri"/>
                <a:hlinkClick r:id="rId4"/>
              </a:rPr>
              <a:t>natasha.paris@wisc.edu</a:t>
            </a:r>
            <a:r>
              <a:rPr lang="en-US" sz="1100" dirty="0">
                <a:solidFill>
                  <a:schemeClr val="tx1"/>
                </a:solidFill>
                <a:latin typeface="Calibri"/>
              </a:rPr>
              <a:t> 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903310D-48B8-0556-849C-EE26BC689890}"/>
              </a:ext>
            </a:extLst>
          </p:cNvPr>
          <p:cNvSpPr txBox="1">
            <a:spLocks/>
          </p:cNvSpPr>
          <p:nvPr/>
        </p:nvSpPr>
        <p:spPr>
          <a:xfrm>
            <a:off x="5385346" y="5856190"/>
            <a:ext cx="2438400" cy="745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200" b="1" dirty="0">
                <a:solidFill>
                  <a:schemeClr val="tx1"/>
                </a:solidFill>
                <a:latin typeface="Calibri"/>
              </a:rPr>
              <a:t>Steve Vavrus</a:t>
            </a:r>
          </a:p>
          <a:p>
            <a:pPr algn="l">
              <a:defRPr/>
            </a:pPr>
            <a:r>
              <a:rPr lang="en-US" sz="1100" dirty="0">
                <a:solidFill>
                  <a:schemeClr val="tx1"/>
                </a:solidFill>
                <a:latin typeface="Calibri"/>
              </a:rPr>
              <a:t>State Climatologist of Wisconsin</a:t>
            </a:r>
          </a:p>
          <a:p>
            <a:pPr algn="l">
              <a:defRPr/>
            </a:pPr>
            <a:r>
              <a:rPr lang="en-US" sz="1100" dirty="0">
                <a:solidFill>
                  <a:schemeClr val="tx1"/>
                </a:solidFill>
                <a:latin typeface="Calibri"/>
                <a:hlinkClick r:id="rId5"/>
              </a:rPr>
              <a:t>sjvavrus@wisc.edu</a:t>
            </a:r>
            <a:r>
              <a:rPr lang="en-US" sz="1100" dirty="0">
                <a:solidFill>
                  <a:schemeClr val="tx1"/>
                </a:solidFill>
                <a:latin typeface="Calibri"/>
              </a:rPr>
              <a:t> 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881CA07-A8D9-C341-76AF-5E90F7BB2FD0}"/>
              </a:ext>
            </a:extLst>
          </p:cNvPr>
          <p:cNvSpPr txBox="1">
            <a:spLocks/>
          </p:cNvSpPr>
          <p:nvPr/>
        </p:nvSpPr>
        <p:spPr>
          <a:xfrm>
            <a:off x="4070896" y="4841367"/>
            <a:ext cx="2628900" cy="898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200" b="1" dirty="0">
                <a:solidFill>
                  <a:schemeClr val="tx1"/>
                </a:solidFill>
                <a:latin typeface="Calibri"/>
              </a:rPr>
              <a:t>Kristin Foehringer</a:t>
            </a:r>
          </a:p>
          <a:p>
            <a:pPr algn="l">
              <a:defRPr/>
            </a:pPr>
            <a:r>
              <a:rPr lang="en-US" sz="1100" dirty="0">
                <a:solidFill>
                  <a:schemeClr val="tx1"/>
                </a:solidFill>
                <a:latin typeface="Calibri"/>
              </a:rPr>
              <a:t>NRCS State Working Lands Climate Smart Specialist</a:t>
            </a:r>
          </a:p>
          <a:p>
            <a:pPr algn="l">
              <a:defRPr/>
            </a:pPr>
            <a:r>
              <a:rPr lang="en-US" sz="1100" dirty="0">
                <a:solidFill>
                  <a:schemeClr val="tx1"/>
                </a:solidFill>
                <a:latin typeface="Calibri"/>
                <a:hlinkClick r:id="rId6"/>
              </a:rPr>
              <a:t>kristin.foehringer@usda.gov</a:t>
            </a:r>
            <a:r>
              <a:rPr lang="en-US" sz="1100" dirty="0">
                <a:solidFill>
                  <a:schemeClr val="tx1"/>
                </a:solidFill>
                <a:latin typeface="Calibri"/>
              </a:rPr>
              <a:t> </a:t>
            </a:r>
          </a:p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Calibri"/>
              </a:rPr>
              <a:t> 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114CF49-748D-B939-EF13-D4B78D5B909B}"/>
              </a:ext>
            </a:extLst>
          </p:cNvPr>
          <p:cNvSpPr txBox="1">
            <a:spLocks/>
          </p:cNvSpPr>
          <p:nvPr/>
        </p:nvSpPr>
        <p:spPr>
          <a:xfrm>
            <a:off x="7315200" y="4841367"/>
            <a:ext cx="2286747" cy="745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200" b="1" dirty="0">
                <a:solidFill>
                  <a:schemeClr val="tx1"/>
                </a:solidFill>
                <a:latin typeface="Calibri"/>
              </a:rPr>
              <a:t>Dennis Todey</a:t>
            </a:r>
          </a:p>
          <a:p>
            <a:pPr algn="l">
              <a:defRPr/>
            </a:pPr>
            <a:r>
              <a:rPr lang="en-US" sz="1100" dirty="0">
                <a:solidFill>
                  <a:schemeClr val="tx1"/>
                </a:solidFill>
                <a:latin typeface="Calibri"/>
              </a:rPr>
              <a:t>Director, Midwest Climate Hub </a:t>
            </a:r>
          </a:p>
          <a:p>
            <a:pPr algn="l">
              <a:defRPr/>
            </a:pPr>
            <a:r>
              <a:rPr lang="en-US" sz="1100" dirty="0">
                <a:solidFill>
                  <a:schemeClr val="tx1"/>
                </a:solidFill>
                <a:latin typeface="Calibri"/>
                <a:hlinkClick r:id="rId7"/>
              </a:rPr>
              <a:t>dennis.todey@usda.gov</a:t>
            </a:r>
            <a:endParaRPr lang="en-US" sz="1100" dirty="0">
              <a:solidFill>
                <a:schemeClr val="tx1"/>
              </a:solidFill>
              <a:latin typeface="Calibri"/>
            </a:endParaRPr>
          </a:p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Calibri"/>
              </a:rPr>
              <a:t> 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8FF55BC4-48CC-4CBA-1AFB-5C5F4CEA28CE}"/>
              </a:ext>
            </a:extLst>
          </p:cNvPr>
          <p:cNvSpPr txBox="1">
            <a:spLocks/>
          </p:cNvSpPr>
          <p:nvPr/>
        </p:nvSpPr>
        <p:spPr>
          <a:xfrm>
            <a:off x="1466850" y="5840041"/>
            <a:ext cx="2876550" cy="898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200" b="1" dirty="0">
                <a:solidFill>
                  <a:schemeClr val="tx1"/>
                </a:solidFill>
                <a:latin typeface="Calibri"/>
              </a:rPr>
              <a:t>Josh Bendorf</a:t>
            </a:r>
          </a:p>
          <a:p>
            <a:pPr algn="l">
              <a:defRPr/>
            </a:pPr>
            <a:r>
              <a:rPr lang="en-US" sz="1100" dirty="0">
                <a:solidFill>
                  <a:schemeClr val="tx1"/>
                </a:solidFill>
                <a:latin typeface="Calibri"/>
              </a:rPr>
              <a:t>Ag Climatologist Fellow, Midwest Climate Hub </a:t>
            </a:r>
          </a:p>
          <a:p>
            <a:pPr algn="l">
              <a:defRPr/>
            </a:pPr>
            <a:r>
              <a:rPr lang="en-US" sz="1100" dirty="0">
                <a:solidFill>
                  <a:schemeClr val="tx1"/>
                </a:solidFill>
                <a:latin typeface="Calibri"/>
                <a:hlinkClick r:id="rId8"/>
              </a:rPr>
              <a:t>joshua.bendorf@usda.gov</a:t>
            </a:r>
            <a:r>
              <a:rPr lang="en-US" sz="1100" dirty="0">
                <a:solidFill>
                  <a:schemeClr val="tx1"/>
                </a:solidFill>
                <a:latin typeface="Calibri"/>
              </a:rPr>
              <a:t> </a:t>
            </a:r>
          </a:p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Calibri"/>
              </a:rPr>
              <a:t> 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C403D499-6E49-05E6-41EB-8705A7104013}"/>
              </a:ext>
            </a:extLst>
          </p:cNvPr>
          <p:cNvSpPr txBox="1">
            <a:spLocks/>
          </p:cNvSpPr>
          <p:nvPr/>
        </p:nvSpPr>
        <p:spPr>
          <a:xfrm>
            <a:off x="8534400" y="5847842"/>
            <a:ext cx="2876550" cy="745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200" b="1" dirty="0">
                <a:solidFill>
                  <a:schemeClr val="tx1"/>
                </a:solidFill>
                <a:latin typeface="Calibri"/>
              </a:rPr>
              <a:t>Bridgette Mason</a:t>
            </a:r>
          </a:p>
          <a:p>
            <a:pPr algn="l">
              <a:defRPr/>
            </a:pPr>
            <a:r>
              <a:rPr lang="en-US" sz="1100" dirty="0">
                <a:solidFill>
                  <a:schemeClr val="tx1"/>
                </a:solidFill>
                <a:latin typeface="Calibri"/>
              </a:rPr>
              <a:t>Assistant State Climatologist of Wisconsin</a:t>
            </a:r>
          </a:p>
          <a:p>
            <a:pPr algn="l">
              <a:defRPr/>
            </a:pPr>
            <a:r>
              <a:rPr lang="en-US" sz="1100" dirty="0">
                <a:solidFill>
                  <a:schemeClr val="tx1"/>
                </a:solidFill>
                <a:latin typeface="Calibri"/>
                <a:hlinkClick r:id="rId9"/>
              </a:rPr>
              <a:t>bmmason2@wisc.edu</a:t>
            </a:r>
            <a:r>
              <a:rPr lang="en-US" sz="1100" dirty="0">
                <a:solidFill>
                  <a:schemeClr val="tx1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091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DE5F0-31B5-CE20-D6EE-4435582D5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68EE4B6-B1E0-71A1-9554-490CC6B46D75}"/>
              </a:ext>
            </a:extLst>
          </p:cNvPr>
          <p:cNvSpPr txBox="1"/>
          <p:nvPr/>
        </p:nvSpPr>
        <p:spPr>
          <a:xfrm>
            <a:off x="9296399" y="1447800"/>
            <a:ext cx="25146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of the state has seen </a:t>
            </a:r>
            <a:r>
              <a:rPr lang="en-US" b="1" dirty="0"/>
              <a:t>3-5+” </a:t>
            </a:r>
            <a:r>
              <a:rPr lang="en-US" dirty="0"/>
              <a:t>of </a:t>
            </a:r>
            <a:r>
              <a:rPr lang="en-US" dirty="0" err="1"/>
              <a:t>precip</a:t>
            </a:r>
            <a:r>
              <a:rPr lang="en-US" dirty="0"/>
              <a:t> over the past month.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Highest amounts in the SE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ym typeface="Wingdings" panose="05000000000000000000" pitchFamily="2" charset="2"/>
              </a:rPr>
              <a:t>5-8” </a:t>
            </a:r>
            <a:r>
              <a:rPr lang="en-US" dirty="0">
                <a:sym typeface="Wingdings" panose="05000000000000000000" pitchFamily="2" charset="2"/>
              </a:rPr>
              <a:t>widespread from Dubuque to Milwaukee.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C9D579-10E0-3F43-B94D-73D8B557A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2" y="1114426"/>
            <a:ext cx="8991596" cy="50577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885A00-D126-6660-3C53-402AC67C8543}"/>
              </a:ext>
            </a:extLst>
          </p:cNvPr>
          <p:cNvSpPr/>
          <p:nvPr/>
        </p:nvSpPr>
        <p:spPr>
          <a:xfrm>
            <a:off x="9144000" y="6439566"/>
            <a:ext cx="2743200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4"/>
              </a:rPr>
              <a:t>https://water.weather.gov/precip/</a:t>
            </a:r>
            <a:r>
              <a:rPr lang="en-US" sz="1400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88D1F7B-1CC0-9A7D-CF12-0999077F0D30}"/>
              </a:ext>
            </a:extLst>
          </p:cNvPr>
          <p:cNvSpPr txBox="1">
            <a:spLocks/>
          </p:cNvSpPr>
          <p:nvPr/>
        </p:nvSpPr>
        <p:spPr>
          <a:xfrm>
            <a:off x="76200" y="76201"/>
            <a:ext cx="12039600" cy="860425"/>
          </a:xfrm>
          <a:prstGeom prst="rect">
            <a:avLst/>
          </a:prstGeom>
          <a:solidFill>
            <a:srgbClr val="0066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Day Precip</a:t>
            </a:r>
          </a:p>
        </p:txBody>
      </p:sp>
    </p:spTree>
    <p:extLst>
      <p:ext uri="{BB962C8B-B14F-4D97-AF65-F5344CB8AC3E}">
        <p14:creationId xmlns:p14="http://schemas.microsoft.com/office/powerpoint/2010/main" val="387106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296D15-F7BE-4927-9D6B-2432043ABE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915" y="1140362"/>
            <a:ext cx="5206699" cy="40233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37437" y="6474022"/>
            <a:ext cx="4378363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hlinkClick r:id="rId4"/>
              </a:rPr>
              <a:t>https://hprcc.unl.edu/maps.php?map=ACISClimateMaps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5334000"/>
            <a:ext cx="9829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/>
              </a:rPr>
              <a:t>Highest precip totals in the SE (&gt;5”) and lowest in the Driftless &amp; far NW (&lt;2.5”).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/>
              </a:rPr>
              <a:t>Majority of stations at or above long-term average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/>
              </a:rPr>
              <a:t>Exception of some stations in the SW and NW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E00281-D8DC-486D-87EB-849A115D5D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386" y="1131584"/>
            <a:ext cx="5206699" cy="402335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E71B5FB-7C83-56A6-6E23-83338C76E7DC}"/>
              </a:ext>
            </a:extLst>
          </p:cNvPr>
          <p:cNvSpPr txBox="1">
            <a:spLocks/>
          </p:cNvSpPr>
          <p:nvPr/>
        </p:nvSpPr>
        <p:spPr>
          <a:xfrm>
            <a:off x="76200" y="76201"/>
            <a:ext cx="12039600" cy="860425"/>
          </a:xfrm>
          <a:prstGeom prst="rect">
            <a:avLst/>
          </a:prstGeom>
          <a:solidFill>
            <a:srgbClr val="0066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Day Precip Total/% Avg.</a:t>
            </a:r>
          </a:p>
        </p:txBody>
      </p:sp>
    </p:spTree>
    <p:extLst>
      <p:ext uri="{BB962C8B-B14F-4D97-AF65-F5344CB8AC3E}">
        <p14:creationId xmlns:p14="http://schemas.microsoft.com/office/powerpoint/2010/main" val="110471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236EF-06DE-669B-86BE-C980DF8D8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10BBC-FCD5-81C3-80F1-8F43985591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915" y="1140362"/>
            <a:ext cx="5206699" cy="40233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394D85-D53E-507F-6133-65CBD45FD337}"/>
              </a:ext>
            </a:extLst>
          </p:cNvPr>
          <p:cNvSpPr/>
          <p:nvPr/>
        </p:nvSpPr>
        <p:spPr>
          <a:xfrm>
            <a:off x="7737437" y="6474022"/>
            <a:ext cx="4378363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hlinkClick r:id="rId4"/>
              </a:rPr>
              <a:t>https://hprcc.unl.edu/maps.php?map=ACISClimateMaps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5A0248-DFC2-01BC-74FD-901867E34F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386" y="1131584"/>
            <a:ext cx="5206699" cy="402335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5D540B7-8DDF-9ECB-91B1-75B62B0E1018}"/>
              </a:ext>
            </a:extLst>
          </p:cNvPr>
          <p:cNvSpPr txBox="1">
            <a:spLocks/>
          </p:cNvSpPr>
          <p:nvPr/>
        </p:nvSpPr>
        <p:spPr>
          <a:xfrm>
            <a:off x="76200" y="76201"/>
            <a:ext cx="12039600" cy="860425"/>
          </a:xfrm>
          <a:prstGeom prst="rect">
            <a:avLst/>
          </a:prstGeom>
          <a:solidFill>
            <a:srgbClr val="0066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 Day Precip Total/% Avg.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F7FA63-7F1A-C9E9-D8AB-E878210C30B9}"/>
              </a:ext>
            </a:extLst>
          </p:cNvPr>
          <p:cNvSpPr txBox="1"/>
          <p:nvPr/>
        </p:nvSpPr>
        <p:spPr>
          <a:xfrm>
            <a:off x="457200" y="5334000"/>
            <a:ext cx="9829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/>
              </a:rPr>
              <a:t>Highest precip totals in the SE (&gt;8”) and lowest in the NW (&lt;3.5”).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/>
              </a:rPr>
              <a:t>150+% of long-term average precip in the SE.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/>
              </a:rPr>
              <a:t>&lt;100% of average was common across stations in the N and W.</a:t>
            </a:r>
          </a:p>
        </p:txBody>
      </p:sp>
    </p:spTree>
    <p:extLst>
      <p:ext uri="{BB962C8B-B14F-4D97-AF65-F5344CB8AC3E}">
        <p14:creationId xmlns:p14="http://schemas.microsoft.com/office/powerpoint/2010/main" val="241326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D65E1-4328-E2EB-775C-F12109251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4D58F65-568C-C24E-2FA6-591920C4445A}"/>
              </a:ext>
            </a:extLst>
          </p:cNvPr>
          <p:cNvSpPr txBox="1">
            <a:spLocks/>
          </p:cNvSpPr>
          <p:nvPr/>
        </p:nvSpPr>
        <p:spPr>
          <a:xfrm>
            <a:off x="76200" y="76201"/>
            <a:ext cx="12039600" cy="860425"/>
          </a:xfrm>
          <a:prstGeom prst="rect">
            <a:avLst/>
          </a:prstGeom>
          <a:solidFill>
            <a:srgbClr val="0066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Precipitation since Jan.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AC1B56-AFB6-6F90-C217-C73E32DE8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676399"/>
            <a:ext cx="5486400" cy="42394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C26FC3-91E7-F73C-D8C7-7A2E1FE4D790}"/>
              </a:ext>
            </a:extLst>
          </p:cNvPr>
          <p:cNvSpPr/>
          <p:nvPr/>
        </p:nvSpPr>
        <p:spPr>
          <a:xfrm>
            <a:off x="3906818" y="6347886"/>
            <a:ext cx="4378363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hlinkClick r:id="rId4"/>
              </a:rPr>
              <a:t>https://hprcc.unl.edu/maps.php?map=ACISClimateMaps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2F60ED-86F5-1F59-71C6-D993AEDC8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1" y="1676398"/>
            <a:ext cx="5486400" cy="423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8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AFA0089-4034-7656-C3F0-5156BACFC644}"/>
              </a:ext>
            </a:extLst>
          </p:cNvPr>
          <p:cNvSpPr/>
          <p:nvPr/>
        </p:nvSpPr>
        <p:spPr>
          <a:xfrm>
            <a:off x="9379099" y="6474022"/>
            <a:ext cx="2736701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hlinkClick r:id="rId3"/>
              </a:rPr>
              <a:t>https://mrcc.purdue.edu/CLIMATE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64820D-1AE4-CB0E-3D25-CA9CD6599622}"/>
              </a:ext>
            </a:extLst>
          </p:cNvPr>
          <p:cNvSpPr txBox="1"/>
          <p:nvPr/>
        </p:nvSpPr>
        <p:spPr>
          <a:xfrm>
            <a:off x="9220201" y="1447800"/>
            <a:ext cx="2736700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/>
              </a:rPr>
              <a:t>The entire state saw some snowfall last week during this late-season storm.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/>
              </a:rPr>
              <a:t>Highest amounts in the Appleton area </a:t>
            </a:r>
            <a:r>
              <a:rPr lang="en-US" b="1" dirty="0">
                <a:latin typeface="Calibri"/>
              </a:rPr>
              <a:t>(&gt;10”).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/>
              </a:rPr>
              <a:t>Many areas saw more than </a:t>
            </a:r>
            <a:r>
              <a:rPr lang="en-US" b="1" dirty="0">
                <a:latin typeface="Calibri"/>
              </a:rPr>
              <a:t>double or triple </a:t>
            </a:r>
            <a:r>
              <a:rPr lang="en-US" dirty="0">
                <a:latin typeface="Calibri"/>
              </a:rPr>
              <a:t>their normal weekly snowfall totals.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/>
              </a:rPr>
              <a:t>This was a very wet snowfall which will be helpful in replenishing soil moisture.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889E23-0693-F4F4-FA33-C45F061B4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2866" y="1303973"/>
            <a:ext cx="4040926" cy="5212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6A7AFE-B076-D944-4C67-F641A0FC4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123" y="1303973"/>
            <a:ext cx="4040926" cy="52120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0189F8D-1519-A301-91D7-708324DCE68E}"/>
              </a:ext>
            </a:extLst>
          </p:cNvPr>
          <p:cNvSpPr txBox="1">
            <a:spLocks/>
          </p:cNvSpPr>
          <p:nvPr/>
        </p:nvSpPr>
        <p:spPr>
          <a:xfrm>
            <a:off x="76200" y="76201"/>
            <a:ext cx="12039600" cy="860425"/>
          </a:xfrm>
          <a:prstGeom prst="rect">
            <a:avLst/>
          </a:prstGeom>
          <a:solidFill>
            <a:srgbClr val="0066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Spring Snow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(…&amp; lots of it!)</a:t>
            </a:r>
          </a:p>
        </p:txBody>
      </p:sp>
    </p:spTree>
    <p:extLst>
      <p:ext uri="{BB962C8B-B14F-4D97-AF65-F5344CB8AC3E}">
        <p14:creationId xmlns:p14="http://schemas.microsoft.com/office/powerpoint/2010/main" val="361765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AFA0089-4034-7656-C3F0-5156BACFC644}"/>
              </a:ext>
            </a:extLst>
          </p:cNvPr>
          <p:cNvSpPr/>
          <p:nvPr/>
        </p:nvSpPr>
        <p:spPr>
          <a:xfrm>
            <a:off x="9226305" y="4495800"/>
            <a:ext cx="2296784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hlinkClick r:id="rId3"/>
              </a:rPr>
              <a:t>https://scacis.rcc-acis.org/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5C088A9-A1A5-7A9C-A9D9-CA35EADE9F12}"/>
              </a:ext>
            </a:extLst>
          </p:cNvPr>
          <p:cNvSpPr txBox="1">
            <a:spLocks/>
          </p:cNvSpPr>
          <p:nvPr/>
        </p:nvSpPr>
        <p:spPr>
          <a:xfrm>
            <a:off x="76200" y="76201"/>
            <a:ext cx="12039600" cy="860425"/>
          </a:xfrm>
          <a:prstGeom prst="rect">
            <a:avLst/>
          </a:prstGeom>
          <a:solidFill>
            <a:srgbClr val="0066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Highest Snow Totals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9AC79B1-4341-2666-064F-893274E366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894140"/>
              </p:ext>
            </p:extLst>
          </p:nvPr>
        </p:nvGraphicFramePr>
        <p:xfrm>
          <a:off x="521903" y="1219200"/>
          <a:ext cx="8128000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8053">
                  <a:extLst>
                    <a:ext uri="{9D8B030D-6E8A-4147-A177-3AD203B41FA5}">
                      <a16:colId xmlns:a16="http://schemas.microsoft.com/office/drawing/2014/main" val="162916281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303368183"/>
                    </a:ext>
                  </a:extLst>
                </a:gridCol>
                <a:gridCol w="1675347">
                  <a:extLst>
                    <a:ext uri="{9D8B030D-6E8A-4147-A177-3AD203B41FA5}">
                      <a16:colId xmlns:a16="http://schemas.microsoft.com/office/drawing/2014/main" val="54561349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8064478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Station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County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Snowfall (in)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244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SHIOCTON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COOP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Outagamie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18.1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176677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LA CROSSE WFO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COOP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La Crosse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16.6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507270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WILD ROSE 0.5 E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CoCoRaHS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Waushara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12.2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748786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LAC VIEUX DESERT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COOP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Vilas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12.0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770706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LA FARGE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COOP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Vernon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11.0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2799602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ELDORADO 2.3 S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CoCoRaHS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Fond du Lac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10.4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2205124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RIPON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COOP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Fond du Lac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10.4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3993127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WARRENS 4.7 WSW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CoCoRaHS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Monroe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10.1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673882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APPLETON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COOP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Outagamie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9.5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35266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DODGEVILLE 2.7 NE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CoCoRaHS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Iowa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9.4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2089086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ARLINGTON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COOP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Columbia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9.3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25857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WIS RAPIDS GRAND AV B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COOP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Wood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9.1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401556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MT. HOREB WWTP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COOP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Dane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9.0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15558092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E0B0048-BCC1-FB88-2D0E-4F07460761E2}"/>
              </a:ext>
            </a:extLst>
          </p:cNvPr>
          <p:cNvSpPr txBox="1"/>
          <p:nvPr/>
        </p:nvSpPr>
        <p:spPr>
          <a:xfrm>
            <a:off x="9079297" y="23622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Total snow accumulation between April 2-9, 2024</a:t>
            </a:r>
          </a:p>
        </p:txBody>
      </p:sp>
    </p:spTree>
    <p:extLst>
      <p:ext uri="{BB962C8B-B14F-4D97-AF65-F5344CB8AC3E}">
        <p14:creationId xmlns:p14="http://schemas.microsoft.com/office/powerpoint/2010/main" val="374076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49441</TotalTime>
  <Words>2100</Words>
  <Application>Microsoft Office PowerPoint</Application>
  <PresentationFormat>Widescreen</PresentationFormat>
  <Paragraphs>296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Wingdings</vt:lpstr>
      <vt:lpstr>Office Theme</vt:lpstr>
      <vt:lpstr>Wisconsin Ag Climate Outlook  Week of April 8, 2024</vt:lpstr>
      <vt:lpstr>Key Points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Soil Moisture Models</vt:lpstr>
      <vt:lpstr>Soil Moisture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Felkley</dc:creator>
  <cp:lastModifiedBy>Natasha Paris</cp:lastModifiedBy>
  <cp:revision>1338</cp:revision>
  <dcterms:created xsi:type="dcterms:W3CDTF">2018-01-08T14:46:59Z</dcterms:created>
  <dcterms:modified xsi:type="dcterms:W3CDTF">2024-04-11T22:43:43Z</dcterms:modified>
</cp:coreProperties>
</file>