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87" r:id="rId2"/>
    <p:sldId id="955" r:id="rId3"/>
    <p:sldId id="944" r:id="rId4"/>
    <p:sldId id="966" r:id="rId5"/>
    <p:sldId id="928" r:id="rId6"/>
    <p:sldId id="965" r:id="rId7"/>
    <p:sldId id="954" r:id="rId8"/>
    <p:sldId id="963" r:id="rId9"/>
    <p:sldId id="967" r:id="rId10"/>
    <p:sldId id="926" r:id="rId11"/>
    <p:sldId id="964" r:id="rId12"/>
    <p:sldId id="973" r:id="rId13"/>
    <p:sldId id="979" r:id="rId14"/>
    <p:sldId id="346" r:id="rId15"/>
    <p:sldId id="913" r:id="rId16"/>
    <p:sldId id="981" r:id="rId17"/>
    <p:sldId id="968" r:id="rId18"/>
    <p:sldId id="974" r:id="rId19"/>
    <p:sldId id="971" r:id="rId20"/>
    <p:sldId id="975" r:id="rId21"/>
    <p:sldId id="977" r:id="rId22"/>
    <p:sldId id="978" r:id="rId23"/>
    <p:sldId id="919" r:id="rId24"/>
    <p:sldId id="980" r:id="rId25"/>
    <p:sldId id="950" r:id="rId26"/>
    <p:sldId id="969" r:id="rId27"/>
    <p:sldId id="970" r:id="rId28"/>
    <p:sldId id="359" r:id="rId29"/>
    <p:sldId id="972" r:id="rId30"/>
    <p:sldId id="956" r:id="rId31"/>
    <p:sldId id="976" r:id="rId32"/>
    <p:sldId id="34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watzke, Laurie - ARS" initials="NLA" lastIdx="2" clrIdx="0">
    <p:extLst>
      <p:ext uri="{19B8F6BF-5375-455C-9EA6-DF929625EA0E}">
        <p15:presenceInfo xmlns:p15="http://schemas.microsoft.com/office/powerpoint/2012/main" userId="S::Laurie.Nowatzke@usda.gov::7769e82f-be09-43d9-9cee-f8e483644a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A2B63C"/>
    <a:srgbClr val="636F25"/>
    <a:srgbClr val="FFFFFF"/>
    <a:srgbClr val="7EF47E"/>
    <a:srgbClr val="FF9700"/>
    <a:srgbClr val="00007F"/>
    <a:srgbClr val="007FFF"/>
    <a:srgbClr val="000000"/>
    <a:srgbClr val="7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0680" autoAdjust="0"/>
  </p:normalViewPr>
  <p:slideViewPr>
    <p:cSldViewPr showGuides="1">
      <p:cViewPr>
        <p:scale>
          <a:sx n="60" d="100"/>
          <a:sy n="60" d="100"/>
        </p:scale>
        <p:origin x="800" y="4"/>
      </p:cViewPr>
      <p:guideLst>
        <p:guide orient="horz" pos="2160"/>
        <p:guide pos="2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Paris" userId="54b993ee-ad4a-4e38-a9ed-eaf3975e1e63" providerId="ADAL" clId="{2DC3C97B-A997-4A99-A4E7-40E7F102CC04}"/>
    <pc:docChg chg="custSel modSld">
      <pc:chgData name="Natasha Paris" userId="54b993ee-ad4a-4e38-a9ed-eaf3975e1e63" providerId="ADAL" clId="{2DC3C97B-A997-4A99-A4E7-40E7F102CC04}" dt="2024-04-04T01:23:18.808" v="656" actId="20577"/>
      <pc:docMkLst>
        <pc:docMk/>
      </pc:docMkLst>
      <pc:sldChg chg="modSp mod">
        <pc:chgData name="Natasha Paris" userId="54b993ee-ad4a-4e38-a9ed-eaf3975e1e63" providerId="ADAL" clId="{2DC3C97B-A997-4A99-A4E7-40E7F102CC04}" dt="2024-04-04T01:23:18.808" v="656" actId="20577"/>
        <pc:sldMkLst>
          <pc:docMk/>
          <pc:sldMk cId="2814977233" sldId="972"/>
        </pc:sldMkLst>
        <pc:spChg chg="mod">
          <ac:chgData name="Natasha Paris" userId="54b993ee-ad4a-4e38-a9ed-eaf3975e1e63" providerId="ADAL" clId="{2DC3C97B-A997-4A99-A4E7-40E7F102CC04}" dt="2024-04-04T01:23:18.808" v="656" actId="20577"/>
          <ac:spMkLst>
            <pc:docMk/>
            <pc:sldMk cId="2814977233" sldId="972"/>
            <ac:spMk id="4" creationId="{91B422A9-045B-4DD2-E52E-6ABCF9D6A9AE}"/>
          </ac:spMkLst>
        </pc:spChg>
        <pc:spChg chg="mod">
          <ac:chgData name="Natasha Paris" userId="54b993ee-ad4a-4e38-a9ed-eaf3975e1e63" providerId="ADAL" clId="{2DC3C97B-A997-4A99-A4E7-40E7F102CC04}" dt="2024-04-04T01:21:01.721" v="509" actId="20577"/>
          <ac:spMkLst>
            <pc:docMk/>
            <pc:sldMk cId="2814977233" sldId="972"/>
            <ac:spMk id="6" creationId="{F66BC95B-8140-0E17-B148-E536204824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42BD-50E8-4622-B37D-5A1EBAB0319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3E7D5-D65F-4DCB-850F-F452CC12F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8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8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416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FE9F3-13A2-5C62-1F61-E45EF02B3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97680-6420-2059-FF54-0161DA8EA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9229C-ADCB-43D4-A675-A10D21E66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50253-9BF8-B166-9F81-4C008DBD7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1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2B1C4-4C13-6825-48FB-2E27AF83A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1AC17E-2AD8-9372-0DDE-F86D920AA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27B9E-8B60-3C44-2815-712CF8CF0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C0CED-2C1D-CD60-9FE6-5A722BE683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947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48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45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38FDE-28A1-FC62-C52C-CB28CCC21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FB367-E09A-5685-8A70-B78F971B4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6E252-491E-D6A2-615A-690B6E7E7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7DB61-69EF-9EDF-E023-D1DAA0C3C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02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E3A19-42EB-3437-38C0-1BFCE0A3A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08E356-BA39-C876-0F64-5C7F067AA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67009-191F-593E-7033-2086DF63B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464F2-C419-6C79-0D25-A7AA69264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12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2EB77-F48F-CCFB-FED1-969E90F5D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FCBF88-EB9A-4DB7-E864-34189DBEF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2CD61-C256-B2E0-3A6F-CAF845415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5BC3D-CEA5-C861-0010-9E3771F79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2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1B5BC-95D6-8E87-91F5-B362C3880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E49D1-1A12-9809-98E4-8A4A783A3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E174C-303D-C2F1-AD79-676C3EF7C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11F5F-B826-E029-36E7-2520C6179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137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B5F5-D81F-E4EC-1742-BDE1B11E6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6AE62-40CC-D2D4-A9EB-D120668D9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BA40A9-F162-2E00-3365-304451CD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D7DEF-BA17-2A64-B51A-76C99B85A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14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5CF3A6E-F01A-C968-3733-261E6A523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24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DF506-30FB-6AE5-7ECC-18584F38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5EFED-BB7F-2F2E-9A97-7BCB1B2D2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739A7-6133-7FAF-C0FF-8FBB6BEC9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D9035-3BD4-04B2-CF65-8C1542A033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92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9327D-AAE7-F832-B283-F2CA55E0B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40EB0-58D3-7E51-696F-F33D6E911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81A4C-E21F-5B49-D943-1E2C92BCC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490E7-4DFC-8A21-BF4F-9CF1ABFD4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13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D5A14-050E-9CF1-2F19-0153DF45F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02B37-4ACA-D45D-826F-0DD5E4FB8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3DE6C-444A-DF00-4586-52230B459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67542-8634-697A-DFB7-CD1A94C58A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74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84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5B415-3F79-705E-6FE4-9DFA0FCFF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637AE-CC51-C862-923B-C0AE364CD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D1C34-C8A1-34E0-C67C-114A7C467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7A720-8D08-30AA-CD72-343582CC99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60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5BDE3-5FB5-73C2-7814-DE979E2C7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B7FFF-6848-3DB8-C210-BAB8EAD0D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15648-F74F-572E-9C87-7328CB76E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FB3DD-FC5F-27A8-3262-6E9E08437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1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1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FCFF3-FD52-BBF0-7438-FFBE84E06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433E06-EDBE-F7F7-68BF-2E46A1006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24B6D-F562-0B0F-41CD-7EFAF9919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30994-336B-E05E-18D8-E3AD741C7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20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30147-D9EF-E879-905C-3CA3ED54D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F0B959C-E6E4-B69D-C43C-F8C3D2408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086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872A-A653-4430-53BD-2C99E7E53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E3A90-1D9B-20A9-78BC-AFF8FDA94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E8070-86A1-26A8-1263-7C8601EBB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C41D3-F196-BB3B-C908-0273AD897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90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9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733E2-2F92-AF9D-B573-F18199B3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07D1B4-4568-22CF-3253-5382D01B2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ABD86-935C-0021-79C8-4FE607631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350B7-1631-13D5-B5B6-514D6099A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5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71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94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56EB1-19BE-4122-9F8A-F528D8A47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C3BD83-DA69-D16D-6430-2F4D23483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827222-181F-7929-F3CB-9707A04CC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489D3-4468-E9E9-1652-B94D581BCB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28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3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97084-80F0-4C75-A41B-0B8C82145DA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Dennis.todey@ars.usda.gov" TargetMode="External"/><Relationship Id="rId13" Type="http://schemas.openxmlformats.org/officeDocument/2006/relationships/hyperlink" Target="mailto:bmmason2@wisc.edu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kristin.foehringer@usda.gov" TargetMode="External"/><Relationship Id="rId12" Type="http://schemas.openxmlformats.org/officeDocument/2006/relationships/hyperlink" Target="mailto:Joshua.bendorf@usda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jvavrus@wisc.edu" TargetMode="External"/><Relationship Id="rId11" Type="http://schemas.openxmlformats.org/officeDocument/2006/relationships/image" Target="../media/image6.PNG"/><Relationship Id="rId5" Type="http://schemas.openxmlformats.org/officeDocument/2006/relationships/hyperlink" Target="mailto:Natasha.paris@wisc.edu" TargetMode="External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msfc.nasa.gov/sport/case_studies/lis_CONU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Soilmst_Monitoring/US/Soilmst/Soilmst.s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hyperlink" Target="https://www.cpc.ncep.noaa.gov/products/Drought/Monitoring/smp_new.s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onet.wisc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gindrought.unl.edu/Other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oughtmonitor.unl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roughtmonitor.unl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://droughtmonitor.unl.ed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hyperlink" Target="https://hprcc.unl.edu/maps.php?map=ACISClimateMap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onet.wisc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s.usda.gov/Statistics_by_State/Wisconsin/Publications/County_Estimates/index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s.usda.gov/Statistics_by_State/Wisconsin/Publications/County_Estimates/index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gindrought.unl.edu/Other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gindrought.unl.edu/Other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pc.ncep.noaa.gov/qpf/p168i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pc.ncep.noaa.gov/qpf/p168i.g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pc.ncep.noaa.gov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pc.ncep.noaa.gov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pc.ncep.noaa.gov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ter.weather.gov/precip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xyzC9A5ppgAo2NoE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oshua.Bendorf@usda.go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corahs.org/Content.aspx?page=application" TargetMode="Externa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Joshua.bendorf@usda.gov" TargetMode="External"/><Relationship Id="rId3" Type="http://schemas.openxmlformats.org/officeDocument/2006/relationships/image" Target="../media/image44.jpg"/><Relationship Id="rId7" Type="http://schemas.openxmlformats.org/officeDocument/2006/relationships/hyperlink" Target="mailto:Dennis.todey@ars.usda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ristin.foehringer@usda.gov" TargetMode="External"/><Relationship Id="rId5" Type="http://schemas.openxmlformats.org/officeDocument/2006/relationships/hyperlink" Target="mailto:sjvavrus@wisc.edu" TargetMode="External"/><Relationship Id="rId4" Type="http://schemas.openxmlformats.org/officeDocument/2006/relationships/hyperlink" Target="mailto:Natasha.paris@wisc.edu" TargetMode="External"/><Relationship Id="rId9" Type="http://schemas.openxmlformats.org/officeDocument/2006/relationships/hyperlink" Target="mailto:bmmason2@wisc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ter.weather.gov/preci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hprcc.unl.edu/maps.php?map=ACISClimateMa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hprcc.unl.edu/maps.php?map=ACISClimateMa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rcc.purdue.edu/CLIM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.usda.gov/Internet/FSE_DOCUMENTS/fseprd1045012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rcc.purdue.edu/CLIMAT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36"/>
            <a:ext cx="12192000" cy="265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5" y="473616"/>
            <a:ext cx="2613455" cy="45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76400" y="2156724"/>
            <a:ext cx="8686800" cy="1927225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Wisconsin Ag Climate Outlook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br>
              <a:rPr lang="en-US" sz="31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rgbClr val="FF0000"/>
                </a:solidFill>
              </a:rPr>
              <a:t>Week of April 1, 2024</a:t>
            </a:r>
            <a:endParaRPr lang="en-US" sz="3100" i="1" dirty="0">
              <a:solidFill>
                <a:srgbClr val="FF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88195" y="4266396"/>
            <a:ext cx="2552700" cy="91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Natasha Paris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Crops Educator – Adams, Green Lake, Marquette, Waushara Cos.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5"/>
              </a:rPr>
              <a:t>natasha.paris@wisc.edu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22AD2A9-F6C7-D041-BF6D-74D9C0293868}"/>
              </a:ext>
            </a:extLst>
          </p:cNvPr>
          <p:cNvSpPr txBox="1">
            <a:spLocks/>
          </p:cNvSpPr>
          <p:nvPr/>
        </p:nvSpPr>
        <p:spPr>
          <a:xfrm>
            <a:off x="5943600" y="5638535"/>
            <a:ext cx="243840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Steve Vavrus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State Climatologist of Wisconsin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6"/>
              </a:rPr>
              <a:t>sjvavrus@wisc.edu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A5C82D-39C6-4BDB-B66B-C85258A92073}"/>
              </a:ext>
            </a:extLst>
          </p:cNvPr>
          <p:cNvSpPr txBox="1">
            <a:spLocks/>
          </p:cNvSpPr>
          <p:nvPr/>
        </p:nvSpPr>
        <p:spPr>
          <a:xfrm>
            <a:off x="3867150" y="4266396"/>
            <a:ext cx="262890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Kristin Foehringer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NRCS State Working Lands Climate Smart Specialist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7"/>
              </a:rPr>
              <a:t>kristin.foehringer@usda.gov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r>
              <a:rPr lang="en-US" sz="125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82BBB33-37E3-0F98-C73C-75C0332E3336}"/>
              </a:ext>
            </a:extLst>
          </p:cNvPr>
          <p:cNvSpPr txBox="1">
            <a:spLocks/>
          </p:cNvSpPr>
          <p:nvPr/>
        </p:nvSpPr>
        <p:spPr>
          <a:xfrm>
            <a:off x="7885953" y="4266396"/>
            <a:ext cx="2286747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Dennis Todey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Director, Midwest Climate Hub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8"/>
              </a:rPr>
              <a:t>dennis.todey@usda.gov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  <a:p>
            <a:pPr algn="l">
              <a:defRPr/>
            </a:pPr>
            <a:r>
              <a:rPr lang="en-US" sz="125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0C092952-1684-1D28-D15F-D6059DE918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2176"/>
            <a:ext cx="1600200" cy="64008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5E83679-ACF8-6B50-1850-2FEEE2B56C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82176"/>
            <a:ext cx="2091690" cy="640080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99917B66-9587-E5DB-D7B2-59947E89A9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67" y="473616"/>
            <a:ext cx="3334215" cy="4572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CFC318C2-C71C-E429-6AFC-0FBC10E4A942}"/>
              </a:ext>
            </a:extLst>
          </p:cNvPr>
          <p:cNvSpPr txBox="1">
            <a:spLocks/>
          </p:cNvSpPr>
          <p:nvPr/>
        </p:nvSpPr>
        <p:spPr>
          <a:xfrm>
            <a:off x="1905000" y="5642782"/>
            <a:ext cx="287655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Josh Bendorf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Ag Climatologist Fellow, Midwest Climate Hub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12"/>
              </a:rPr>
              <a:t>joshua.bendorf@usda.gov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r>
              <a:rPr lang="en-US" sz="125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91C2C-BAE8-0CA7-C8F8-3E77BC481D66}"/>
              </a:ext>
            </a:extLst>
          </p:cNvPr>
          <p:cNvSpPr txBox="1">
            <a:spLocks/>
          </p:cNvSpPr>
          <p:nvPr/>
        </p:nvSpPr>
        <p:spPr>
          <a:xfrm>
            <a:off x="9544050" y="5596471"/>
            <a:ext cx="2438400" cy="990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Bridgette Mason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Assistant State Climatologist of Wisconsin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13"/>
              </a:rPr>
              <a:t>bmmason2@wisc.edu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9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ADB56B-3973-4D68-9CE3-59E0929E087B}"/>
              </a:ext>
            </a:extLst>
          </p:cNvPr>
          <p:cNvSpPr/>
          <p:nvPr/>
        </p:nvSpPr>
        <p:spPr>
          <a:xfrm>
            <a:off x="609600" y="5625105"/>
            <a:ext cx="257489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https://weather.msfc.nasa.gov/sport/case_studies/lis_CONUS.html</a:t>
            </a:r>
            <a:r>
              <a:rPr lang="en-US" sz="12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DD06A-4A9C-4BCA-A200-A42747BB310B}"/>
              </a:ext>
            </a:extLst>
          </p:cNvPr>
          <p:cNvSpPr txBox="1"/>
          <p:nvPr/>
        </p:nvSpPr>
        <p:spPr>
          <a:xfrm>
            <a:off x="228600" y="1600200"/>
            <a:ext cx="33528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Reduction in red and orange areas (drier than normal) from last week.</a:t>
            </a: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US" sz="1600" dirty="0"/>
              <a:t>Higher March snowfall brought relief to the North.</a:t>
            </a:r>
          </a:p>
          <a:p>
            <a:endParaRPr lang="en-US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Driest soil moisture conditions in Green Bay/Door County area, according to this model.</a:t>
            </a:r>
          </a:p>
          <a:p>
            <a:endParaRPr lang="en-US" dirty="0"/>
          </a:p>
          <a:p>
            <a:r>
              <a:rPr lang="en-US" sz="1200" i="1" u="sng" dirty="0"/>
              <a:t>Model Notes</a:t>
            </a:r>
            <a:r>
              <a:rPr lang="en-US" sz="1200" i="1" dirty="0"/>
              <a:t>: </a:t>
            </a:r>
          </a:p>
          <a:p>
            <a:r>
              <a:rPr lang="en-US" sz="1200" i="1" dirty="0"/>
              <a:t>Red areas would be top 5 driest in 100 years.  Dark red = top 2 driest.</a:t>
            </a:r>
          </a:p>
          <a:p>
            <a:endParaRPr lang="en-US" sz="5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386BE-576D-F908-50E8-169C1CE09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1117032"/>
            <a:ext cx="8039952" cy="5359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7A7E8-AD21-367D-E966-DB6383C61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76201"/>
            <a:ext cx="12039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Moisture Models</a:t>
            </a:r>
          </a:p>
        </p:txBody>
      </p:sp>
    </p:spTree>
    <p:extLst>
      <p:ext uri="{BB962C8B-B14F-4D97-AF65-F5344CB8AC3E}">
        <p14:creationId xmlns:p14="http://schemas.microsoft.com/office/powerpoint/2010/main" val="24844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ADB56B-3973-4D68-9CE3-59E0929E087B}"/>
              </a:ext>
            </a:extLst>
          </p:cNvPr>
          <p:cNvSpPr/>
          <p:nvPr/>
        </p:nvSpPr>
        <p:spPr>
          <a:xfrm>
            <a:off x="3200400" y="6215762"/>
            <a:ext cx="5791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https://www.cpc.ncep.noaa.gov/products/Soilmst_Monitoring/US/Soilmst/Soilmst.shtml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https://www.cpc.ncep.noaa.gov/products/Drought/Monitoring/smp_new.shtml#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9B556-2583-106D-1AA6-E3B0E5877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" b="7462"/>
          <a:stretch/>
        </p:blipFill>
        <p:spPr>
          <a:xfrm>
            <a:off x="265204" y="1066800"/>
            <a:ext cx="5669280" cy="372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2EB869-1261-F079-C8D5-BA206ABF7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518" y="2590800"/>
            <a:ext cx="5669277" cy="3321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AC4523-9CDB-3A2F-2E79-598091413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76201"/>
            <a:ext cx="12039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Moisture Models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03E689-79D9-B688-78AC-0BEEE1E1B6A4}"/>
              </a:ext>
            </a:extLst>
          </p:cNvPr>
          <p:cNvSpPr/>
          <p:nvPr/>
        </p:nvSpPr>
        <p:spPr>
          <a:xfrm>
            <a:off x="1524000" y="1219200"/>
            <a:ext cx="3048000" cy="3810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4D3BCA-0C84-3C2D-A77C-13C0801914F1}"/>
              </a:ext>
            </a:extLst>
          </p:cNvPr>
          <p:cNvCxnSpPr>
            <a:cxnSpLocks/>
            <a:endCxn id="4" idx="3"/>
          </p:cNvCxnSpPr>
          <p:nvPr/>
        </p:nvCxnSpPr>
        <p:spPr>
          <a:xfrm flipH="1" flipV="1">
            <a:off x="4572000" y="1409700"/>
            <a:ext cx="2819400" cy="1905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316FCF-1422-90C0-A69B-F01D8DE9E585}"/>
              </a:ext>
            </a:extLst>
          </p:cNvPr>
          <p:cNvSpPr txBox="1"/>
          <p:nvPr/>
        </p:nvSpPr>
        <p:spPr>
          <a:xfrm>
            <a:off x="7391400" y="14097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Soil moisture improvement since January</a:t>
            </a:r>
          </a:p>
        </p:txBody>
      </p:sp>
    </p:spTree>
    <p:extLst>
      <p:ext uri="{BB962C8B-B14F-4D97-AF65-F5344CB8AC3E}">
        <p14:creationId xmlns:p14="http://schemas.microsoft.com/office/powerpoint/2010/main" val="26456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418AF-81F3-B2E7-97B2-EC8F2979B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B223A5-59BD-36B7-DCD3-C6CD1A655842}"/>
              </a:ext>
            </a:extLst>
          </p:cNvPr>
          <p:cNvSpPr/>
          <p:nvPr/>
        </p:nvSpPr>
        <p:spPr>
          <a:xfrm>
            <a:off x="9006851" y="6324600"/>
            <a:ext cx="257975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https://wisconet.wisc.edu/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58C49C-105C-6FC6-753A-67E225C10D2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Moisture - Wisconet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F9E5E-05E0-A65E-F892-804661EE4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390" y="1138821"/>
            <a:ext cx="10981219" cy="4580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473B9-DE2E-8702-6BC8-C3705DC77155}"/>
              </a:ext>
            </a:extLst>
          </p:cNvPr>
          <p:cNvSpPr txBox="1"/>
          <p:nvPr/>
        </p:nvSpPr>
        <p:spPr>
          <a:xfrm>
            <a:off x="1219200" y="5921373"/>
            <a:ext cx="502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/>
              <a:t>Current</a:t>
            </a:r>
            <a:r>
              <a:rPr lang="en-US" sz="1400" dirty="0"/>
              <a:t>: 	7-day average ending on 4/1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Last Week: 	</a:t>
            </a:r>
            <a:r>
              <a:rPr lang="en-US" sz="1400" dirty="0"/>
              <a:t>7-day average ending on 3/25</a:t>
            </a:r>
          </a:p>
        </p:txBody>
      </p:sp>
    </p:spTree>
    <p:extLst>
      <p:ext uri="{BB962C8B-B14F-4D97-AF65-F5344CB8AC3E}">
        <p14:creationId xmlns:p14="http://schemas.microsoft.com/office/powerpoint/2010/main" val="35889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8D614-0755-C639-601B-620EDAD86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BFD36C-6669-5922-B185-8C95377B3F4D}"/>
              </a:ext>
            </a:extLst>
          </p:cNvPr>
          <p:cNvSpPr/>
          <p:nvPr/>
        </p:nvSpPr>
        <p:spPr>
          <a:xfrm>
            <a:off x="4495800" y="6407923"/>
            <a:ext cx="32004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https://agindrought.unl.edu/Other.aspx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B3D913-7713-BCDD-B2BE-B95ABB9BAD15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NASS Subsoil Moisture</a:t>
            </a:r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414A39D6-C9D3-E692-2C2C-7157AE31D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6309"/>
            <a:ext cx="5943600" cy="4592781"/>
          </a:xfrm>
          <a:prstGeom prst="rect">
            <a:avLst/>
          </a:prstGeom>
        </p:spPr>
      </p:pic>
      <p:pic>
        <p:nvPicPr>
          <p:cNvPr id="9" name="Picture 8" descr="A map of the united states&#10;&#10;Description automatically generated">
            <a:extLst>
              <a:ext uri="{FF2B5EF4-FFF2-40B4-BE49-F238E27FC236}">
                <a16:creationId xmlns:a16="http://schemas.microsoft.com/office/drawing/2014/main" id="{D8EC895A-F7D9-8052-3134-4DEE28B14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943600" cy="459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23667" y="6400800"/>
            <a:ext cx="253973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http://droughtmonitor.unl.edu/</a:t>
            </a:r>
            <a:r>
              <a:rPr lang="en-US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1524000"/>
            <a:ext cx="3487689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Compared to last week:</a:t>
            </a:r>
          </a:p>
          <a:p>
            <a:pPr marL="461963" lvl="1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Reductions in all drought category areas.</a:t>
            </a:r>
          </a:p>
          <a:p>
            <a:pPr marL="461963" lvl="1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Area in D1 or higher drought down by over </a:t>
            </a:r>
            <a:r>
              <a:rPr lang="en-US" sz="1600" b="1" dirty="0"/>
              <a:t>13%</a:t>
            </a:r>
            <a:r>
              <a:rPr lang="en-US" sz="1600" dirty="0"/>
              <a:t>.</a:t>
            </a:r>
          </a:p>
          <a:p>
            <a:pPr marL="461963" lvl="1" indent="-174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Area in D3-D4 drought down from </a:t>
            </a:r>
            <a:r>
              <a:rPr lang="en-US" sz="1600" b="1" dirty="0"/>
              <a:t>2.3% to 1.4%</a:t>
            </a:r>
            <a:r>
              <a:rPr lang="en-US" sz="1600" dirty="0"/>
              <a:t>.</a:t>
            </a:r>
          </a:p>
          <a:p>
            <a:pPr marL="174625" indent="-174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Most of the areas in drought are west of the Mississippi River and in the U.P.</a:t>
            </a:r>
          </a:p>
          <a:p>
            <a:pPr marL="174625" indent="-174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 of the D3 area is eastern IA.</a:t>
            </a:r>
            <a:endParaRPr lang="en-US" i="1" u="sng" dirty="0"/>
          </a:p>
          <a:p>
            <a:r>
              <a:rPr lang="en-US" sz="1200" i="1" u="sng" dirty="0"/>
              <a:t>Note</a:t>
            </a:r>
            <a:r>
              <a:rPr lang="en-US" sz="1200" i="1" dirty="0"/>
              <a:t>: D0 is not considered drought.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A842D-7F8D-3E44-7D04-8D39C6526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1" y="1051560"/>
            <a:ext cx="7336715" cy="56692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AF6021-E891-4C51-E706-039F9A9F4186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Drought Monitor</a:t>
            </a:r>
          </a:p>
        </p:txBody>
      </p:sp>
    </p:spTree>
    <p:extLst>
      <p:ext uri="{BB962C8B-B14F-4D97-AF65-F5344CB8AC3E}">
        <p14:creationId xmlns:p14="http://schemas.microsoft.com/office/powerpoint/2010/main" val="26321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00" y="1676400"/>
            <a:ext cx="3733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Amount of state in: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D882"/>
                </a:highlight>
              </a:rPr>
              <a:t>D1-D4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–</a:t>
            </a:r>
            <a:r>
              <a:rPr lang="en-US" sz="2400" dirty="0"/>
              <a:t> 31.6%  </a:t>
            </a:r>
            <a:r>
              <a:rPr lang="en-US" sz="2400" b="1" dirty="0">
                <a:solidFill>
                  <a:srgbClr val="00B050"/>
                </a:solidFill>
              </a:rPr>
              <a:t>↓</a:t>
            </a:r>
            <a:endParaRPr lang="en-US" sz="2400" b="1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AA00"/>
                </a:highlight>
              </a:rPr>
              <a:t>D2-D4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–</a:t>
            </a:r>
            <a:r>
              <a:rPr lang="en-US" sz="2400" dirty="0"/>
              <a:t>   6.0%  </a:t>
            </a:r>
            <a:r>
              <a:rPr lang="en-US" sz="2400" b="1" dirty="0">
                <a:solidFill>
                  <a:srgbClr val="00B050"/>
                </a:solidFill>
              </a:rPr>
              <a:t>↓</a:t>
            </a:r>
            <a:endParaRPr lang="en-US" sz="24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E60000"/>
                </a:highlight>
              </a:rPr>
              <a:t>D3-D4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–</a:t>
            </a:r>
            <a:r>
              <a:rPr lang="en-US" sz="2400" dirty="0"/>
              <a:t>   0.0%  </a:t>
            </a:r>
            <a:r>
              <a:rPr lang="en-US" sz="2400" b="1" dirty="0"/>
              <a:t>--</a:t>
            </a:r>
            <a:endParaRPr lang="en-US" sz="2400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highlight>
                  <a:srgbClr val="730000"/>
                </a:highlight>
              </a:rPr>
              <a:t>D4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–         0.0</a:t>
            </a:r>
            <a:r>
              <a:rPr lang="en-US" sz="2400" dirty="0"/>
              <a:t>%  </a:t>
            </a:r>
            <a:r>
              <a:rPr lang="en-US" sz="2400" b="1" dirty="0"/>
              <a:t>--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sz="1400" i="1" u="sng" dirty="0"/>
              <a:t>Note</a:t>
            </a:r>
            <a:r>
              <a:rPr lang="en-US" sz="1400" i="1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↑</a:t>
            </a:r>
            <a:r>
              <a:rPr lang="en-US" sz="1400" b="1" dirty="0">
                <a:solidFill>
                  <a:srgbClr val="00B050"/>
                </a:solidFill>
              </a:rPr>
              <a:t>↓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indicate change from mid-February. Red up arrows indicate increase in drought area; vice-versa for green arrows.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12FDE-CA6C-4ECC-9B6E-31A36E6CF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051559"/>
            <a:ext cx="7315197" cy="56526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0BE77C-D9F8-12BA-E51F-4FE41463F8E6}"/>
              </a:ext>
            </a:extLst>
          </p:cNvPr>
          <p:cNvSpPr/>
          <p:nvPr/>
        </p:nvSpPr>
        <p:spPr>
          <a:xfrm>
            <a:off x="8445633" y="6324600"/>
            <a:ext cx="253973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http://droughtmonitor.unl.edu/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7184EC-7EC8-6A01-C86D-FD828C83D019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Drought Monitor</a:t>
            </a:r>
          </a:p>
        </p:txBody>
      </p:sp>
    </p:spTree>
    <p:extLst>
      <p:ext uri="{BB962C8B-B14F-4D97-AF65-F5344CB8AC3E}">
        <p14:creationId xmlns:p14="http://schemas.microsoft.com/office/powerpoint/2010/main" val="1285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6518D-C96B-FE36-2099-311CF8F24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A3085A-5CD7-9339-56A6-A6B89D86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0"/>
          <a:stretch/>
        </p:blipFill>
        <p:spPr>
          <a:xfrm>
            <a:off x="237835" y="1143000"/>
            <a:ext cx="4114800" cy="50873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274F7E-67EC-FFDA-02AB-BE6512A3D666}"/>
              </a:ext>
            </a:extLst>
          </p:cNvPr>
          <p:cNvSpPr/>
          <p:nvPr/>
        </p:nvSpPr>
        <p:spPr>
          <a:xfrm>
            <a:off x="4788033" y="6178568"/>
            <a:ext cx="253973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http://droughtmonitor.unl.edu/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FB03D1-58E7-5A99-26D5-D60CA3629EC6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Drought Area Reduction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FEC430-9E87-7172-A12C-29C63B9AE7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8" t="3261" b="32034"/>
          <a:stretch/>
        </p:blipFill>
        <p:spPr>
          <a:xfrm>
            <a:off x="4495800" y="1142999"/>
            <a:ext cx="3200399" cy="4151874"/>
          </a:xfrm>
          <a:prstGeom prst="rect">
            <a:avLst/>
          </a:prstGeom>
        </p:spPr>
      </p:pic>
      <p:pic>
        <p:nvPicPr>
          <p:cNvPr id="4" name="Picture 3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E4CFC73C-26D4-6D1E-055A-539FA4631E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0"/>
          <a:stretch/>
        </p:blipFill>
        <p:spPr>
          <a:xfrm>
            <a:off x="7867074" y="1143000"/>
            <a:ext cx="4114800" cy="512674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6DEC4C-1053-785A-0A82-6414EF417645}"/>
              </a:ext>
            </a:extLst>
          </p:cNvPr>
          <p:cNvSpPr/>
          <p:nvPr/>
        </p:nvSpPr>
        <p:spPr>
          <a:xfrm>
            <a:off x="4648200" y="2286000"/>
            <a:ext cx="2819400" cy="304800"/>
          </a:xfrm>
          <a:prstGeom prst="roundRect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1EB2D1-8C5B-02CF-3595-059CA576C9D4}"/>
              </a:ext>
            </a:extLst>
          </p:cNvPr>
          <p:cNvSpPr/>
          <p:nvPr/>
        </p:nvSpPr>
        <p:spPr>
          <a:xfrm>
            <a:off x="4650508" y="2644773"/>
            <a:ext cx="2819400" cy="304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C801F8-FAE5-6615-EAFA-3CD017E9D622}"/>
              </a:ext>
            </a:extLst>
          </p:cNvPr>
          <p:cNvCxnSpPr>
            <a:stCxn id="9" idx="1"/>
          </p:cNvCxnSpPr>
          <p:nvPr/>
        </p:nvCxnSpPr>
        <p:spPr>
          <a:xfrm flipH="1">
            <a:off x="3124200" y="2438400"/>
            <a:ext cx="1524000" cy="457200"/>
          </a:xfrm>
          <a:prstGeom prst="straightConnector1">
            <a:avLst/>
          </a:prstGeom>
          <a:ln w="19050">
            <a:solidFill>
              <a:srgbClr val="E6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342920-069A-DD2D-3CA1-F9DA01A08417}"/>
              </a:ext>
            </a:extLst>
          </p:cNvPr>
          <p:cNvCxnSpPr>
            <a:cxnSpLocks/>
          </p:cNvCxnSpPr>
          <p:nvPr/>
        </p:nvCxnSpPr>
        <p:spPr>
          <a:xfrm>
            <a:off x="7467600" y="2781071"/>
            <a:ext cx="914400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02442-DC0A-CF22-7321-7B9C2AB71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D809AF-95E4-79AA-E721-914F7FA17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915" y="1140362"/>
            <a:ext cx="5206699" cy="40233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B9B69B-25BC-3827-4E8D-3D0352B0A945}"/>
              </a:ext>
            </a:extLst>
          </p:cNvPr>
          <p:cNvSpPr/>
          <p:nvPr/>
        </p:nvSpPr>
        <p:spPr>
          <a:xfrm>
            <a:off x="7737437" y="6474022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4"/>
              </a:rPr>
              <a:t>https://hprcc.unl.edu/maps.php?map=ACISClimateMaps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84E60-969E-66D6-2B7D-9677B1DD0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386" y="1131584"/>
            <a:ext cx="5206699" cy="40233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DF7E663-DD09-1E3F-87B2-BC335EF79366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Day Temperatures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15EDB-8E20-90FC-32F5-516277ED98A1}"/>
              </a:ext>
            </a:extLst>
          </p:cNvPr>
          <p:cNvSpPr txBox="1"/>
          <p:nvPr/>
        </p:nvSpPr>
        <p:spPr>
          <a:xfrm>
            <a:off x="457200" y="5334000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Temperatures over the last 30 days ranged from </a:t>
            </a:r>
            <a:r>
              <a:rPr lang="en-US" b="1" dirty="0">
                <a:latin typeface="Calibri"/>
              </a:rPr>
              <a:t>38-42°F</a:t>
            </a:r>
            <a:r>
              <a:rPr lang="en-US" dirty="0">
                <a:latin typeface="Calibri"/>
              </a:rPr>
              <a:t> in the S to </a:t>
            </a:r>
            <a:r>
              <a:rPr lang="en-US" b="1" dirty="0">
                <a:latin typeface="Calibri"/>
              </a:rPr>
              <a:t>28-32°F</a:t>
            </a:r>
            <a:r>
              <a:rPr lang="en-US" dirty="0">
                <a:latin typeface="Calibri"/>
              </a:rPr>
              <a:t> in the far 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The entire state was </a:t>
            </a:r>
            <a:r>
              <a:rPr lang="en-US" u="sng" dirty="0">
                <a:latin typeface="Calibri"/>
              </a:rPr>
              <a:t>above average</a:t>
            </a:r>
            <a:r>
              <a:rPr lang="en-US" dirty="0">
                <a:latin typeface="Calibri"/>
              </a:rPr>
              <a:t> in temperature.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/>
              </a:rPr>
              <a:t>4°F</a:t>
            </a:r>
            <a:r>
              <a:rPr lang="en-US" dirty="0">
                <a:latin typeface="Calibri"/>
              </a:rPr>
              <a:t> or higher for most (areas in dark orange/red).</a:t>
            </a:r>
          </a:p>
        </p:txBody>
      </p:sp>
    </p:spTree>
    <p:extLst>
      <p:ext uri="{BB962C8B-B14F-4D97-AF65-F5344CB8AC3E}">
        <p14:creationId xmlns:p14="http://schemas.microsoft.com/office/powerpoint/2010/main" val="36134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8F85F-FD0B-9536-C032-3D7C66E2B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38E19E3-8ADD-8B77-51AE-DA7EF485C048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Temperature - Wisconet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154F87-FEDC-FFDC-8479-9A192BE71103}"/>
              </a:ext>
            </a:extLst>
          </p:cNvPr>
          <p:cNvSpPr/>
          <p:nvPr/>
        </p:nvSpPr>
        <p:spPr>
          <a:xfrm>
            <a:off x="9006851" y="6324600"/>
            <a:ext cx="257975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https://wisconet.wisc.edu/</a:t>
            </a:r>
            <a:r>
              <a:rPr lang="en-US" sz="1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5A3A0-8176-86FF-0ACA-3A226BFC2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390" y="1138821"/>
            <a:ext cx="10981219" cy="4580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2AE20E-929A-AAA1-1FC5-8BE5365EF773}"/>
              </a:ext>
            </a:extLst>
          </p:cNvPr>
          <p:cNvSpPr txBox="1"/>
          <p:nvPr/>
        </p:nvSpPr>
        <p:spPr>
          <a:xfrm>
            <a:off x="1219200" y="5921373"/>
            <a:ext cx="502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/>
              <a:t>Current</a:t>
            </a:r>
            <a:r>
              <a:rPr lang="en-US" sz="1400" dirty="0"/>
              <a:t>: 	7-day average ending on 4/1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Last Week: 	</a:t>
            </a:r>
            <a:r>
              <a:rPr lang="en-US" sz="1400" dirty="0"/>
              <a:t>7-day average ending on 3/25</a:t>
            </a:r>
          </a:p>
        </p:txBody>
      </p:sp>
    </p:spTree>
    <p:extLst>
      <p:ext uri="{BB962C8B-B14F-4D97-AF65-F5344CB8AC3E}">
        <p14:creationId xmlns:p14="http://schemas.microsoft.com/office/powerpoint/2010/main" val="30590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425E2-F36C-43A4-8461-F21A5AC75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95861-72E3-F75B-6483-433E79953420}"/>
              </a:ext>
            </a:extLst>
          </p:cNvPr>
          <p:cNvSpPr/>
          <p:nvPr/>
        </p:nvSpPr>
        <p:spPr>
          <a:xfrm>
            <a:off x="2209800" y="6474021"/>
            <a:ext cx="7696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https://www.nass.usda.gov/Statistics_by_State/Wisconsin/Publications/County_Estimates/index.php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B8EBF1-44F7-7F49-0D44-D94BEC5716B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NASS 2023 Yield Estimates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59962-25EF-5A40-0F20-D85FAF2C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39130"/>
            <a:ext cx="4747132" cy="5132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932BFD-61D0-BBBB-2923-91432201B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136296"/>
            <a:ext cx="4550086" cy="51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12039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24001"/>
            <a:ext cx="10972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Northern parts of the state received snow last week, and a lot of the snowpack has melted with soil temps above freezing.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Notable improvements in soil moisture from last week, with a subsequent reduction of area in drought.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Likely to be warmer and wetter than normal heading into the month of April.</a:t>
            </a:r>
          </a:p>
        </p:txBody>
      </p:sp>
    </p:spTree>
    <p:extLst>
      <p:ext uri="{BB962C8B-B14F-4D97-AF65-F5344CB8AC3E}">
        <p14:creationId xmlns:p14="http://schemas.microsoft.com/office/powerpoint/2010/main" val="30970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11DB8-621F-56AF-1968-612C06DC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6F3CC2-31BE-70C2-793D-B5FF3FBA6AF9}"/>
              </a:ext>
            </a:extLst>
          </p:cNvPr>
          <p:cNvSpPr/>
          <p:nvPr/>
        </p:nvSpPr>
        <p:spPr>
          <a:xfrm>
            <a:off x="2209800" y="6474021"/>
            <a:ext cx="7696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prstClr val="black"/>
                </a:solidFill>
                <a:latin typeface="Calibri"/>
                <a:hlinkClick r:id="rId3"/>
              </a:rPr>
              <a:t>https://www.nass.usda.gov/Statistics_by_State/Wisconsin/Publications/County_Estimates/index.php</a:t>
            </a:r>
            <a:r>
              <a:rPr lang="en-US" sz="1400">
                <a:solidFill>
                  <a:prstClr val="black"/>
                </a:solidFill>
                <a:latin typeface="Calibri"/>
              </a:rPr>
              <a:t> 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84833E-874D-8482-3BA0-FEE53E4FACE0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NASS 2023 Yield Estimates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900D90B5-4C9C-7766-BF66-7C04D25E3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299" y="1139130"/>
            <a:ext cx="4607334" cy="5132387"/>
          </a:xfrm>
          <a:prstGeom prst="rect">
            <a:avLst/>
          </a:prstGeom>
        </p:spPr>
      </p:pic>
      <p:pic>
        <p:nvPicPr>
          <p:cNvPr id="10" name="Picture 9" descr="A map of the united states&#10;&#10;Description automatically generated">
            <a:extLst>
              <a:ext uri="{FF2B5EF4-FFF2-40B4-BE49-F238E27FC236}">
                <a16:creationId xmlns:a16="http://schemas.microsoft.com/office/drawing/2014/main" id="{CFC348DE-143A-5993-7F2A-5EC6CA814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056" y="1136296"/>
            <a:ext cx="4508773" cy="51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10983-CC70-66BC-9130-AE5B59F11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8DF8E3-C673-3DEB-55C2-A656B4191D70}"/>
              </a:ext>
            </a:extLst>
          </p:cNvPr>
          <p:cNvSpPr/>
          <p:nvPr/>
        </p:nvSpPr>
        <p:spPr>
          <a:xfrm>
            <a:off x="8839200" y="6467095"/>
            <a:ext cx="32004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https://agindrought.unl.edu/Other.aspx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ABB482-8081-1E7E-07B5-90097AE27D03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NASS Crop Progress – Corn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3111F-8F50-9803-D830-F2E4B3684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066799"/>
            <a:ext cx="7239000" cy="5593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E5133-D0BD-6989-D644-B6B98CB74BB8}"/>
              </a:ext>
            </a:extLst>
          </p:cNvPr>
          <p:cNvSpPr txBox="1"/>
          <p:nvPr/>
        </p:nvSpPr>
        <p:spPr>
          <a:xfrm>
            <a:off x="7924800" y="1524000"/>
            <a:ext cx="348768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Planting has begun for some in states to the south of Wisconsin.</a:t>
            </a:r>
          </a:p>
          <a:p>
            <a:pPr marL="6318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is </a:t>
            </a:r>
            <a:r>
              <a:rPr lang="en-US" b="1" dirty="0"/>
              <a:t>ahead of schedule </a:t>
            </a:r>
            <a:r>
              <a:rPr lang="en-US" dirty="0"/>
              <a:t>for those states.</a:t>
            </a:r>
          </a:p>
        </p:txBody>
      </p:sp>
    </p:spTree>
    <p:extLst>
      <p:ext uri="{BB962C8B-B14F-4D97-AF65-F5344CB8AC3E}">
        <p14:creationId xmlns:p14="http://schemas.microsoft.com/office/powerpoint/2010/main" val="20765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03557-5223-98D0-0C19-F8951BE63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D12048-DA55-DE1F-0EFD-013C653C107D}"/>
              </a:ext>
            </a:extLst>
          </p:cNvPr>
          <p:cNvSpPr/>
          <p:nvPr/>
        </p:nvSpPr>
        <p:spPr>
          <a:xfrm>
            <a:off x="8839200" y="6467095"/>
            <a:ext cx="32004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https://agindrought.unl.edu/Other.aspx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B61B7F-E0DC-BAD7-E394-C28F076725CE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NASS Crop Progress – Winter Wheat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54545-716A-C55C-1514-32EA4D6FA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066799"/>
            <a:ext cx="7238999" cy="5593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94A6B-91EB-6EC5-64E6-15E338993808}"/>
              </a:ext>
            </a:extLst>
          </p:cNvPr>
          <p:cNvSpPr txBox="1"/>
          <p:nvPr/>
        </p:nvSpPr>
        <p:spPr>
          <a:xfrm>
            <a:off x="7924800" y="1524000"/>
            <a:ext cx="348768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states to the south of Wisconsin, winter wheat condition is </a:t>
            </a:r>
            <a:r>
              <a:rPr lang="en-US" sz="2000" b="1" dirty="0"/>
              <a:t>&gt;60% </a:t>
            </a:r>
            <a:r>
              <a:rPr lang="en-US" sz="2000" dirty="0"/>
              <a:t>good to excellent.</a:t>
            </a:r>
          </a:p>
          <a:p>
            <a:pPr marL="6318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Better than last year at this time.</a:t>
            </a:r>
          </a:p>
        </p:txBody>
      </p:sp>
    </p:spTree>
    <p:extLst>
      <p:ext uri="{BB962C8B-B14F-4D97-AF65-F5344CB8AC3E}">
        <p14:creationId xmlns:p14="http://schemas.microsoft.com/office/powerpoint/2010/main" val="30858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9600" y="6369605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4400" y="1143000"/>
            <a:ext cx="32766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Chances of multiple rounds of precip over the next week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ym typeface="Wingdings" panose="05000000000000000000" pitchFamily="2" charset="2"/>
              </a:rPr>
              <a:t>1.0” or more for some.</a:t>
            </a:r>
            <a:endParaRPr lang="en-US" sz="2400" b="1" dirty="0"/>
          </a:p>
          <a:p>
            <a:pPr marL="687388" lvl="1"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Substantial winter storm moving through on Wednesday.</a:t>
            </a:r>
          </a:p>
          <a:p>
            <a:pPr marL="687388" lvl="1"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Second possible round on Sunday into Monday.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A91E1-5345-A808-F5CE-8971C66F7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499" y="1005840"/>
            <a:ext cx="8082499" cy="566785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E9C4CD-24F1-1127-CC60-2205835F19DB}"/>
              </a:ext>
            </a:extLst>
          </p:cNvPr>
          <p:cNvSpPr/>
          <p:nvPr/>
        </p:nvSpPr>
        <p:spPr>
          <a:xfrm>
            <a:off x="914400" y="5715000"/>
            <a:ext cx="1813560" cy="5271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AFC232-F98F-C123-778D-AB1915310C0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727960" y="5715662"/>
            <a:ext cx="6126340" cy="2629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6AC01C-920B-F20B-7A38-C4C77912D529}"/>
              </a:ext>
            </a:extLst>
          </p:cNvPr>
          <p:cNvSpPr txBox="1"/>
          <p:nvPr/>
        </p:nvSpPr>
        <p:spPr>
          <a:xfrm>
            <a:off x="8855625" y="5561111"/>
            <a:ext cx="293682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Forecast for 4/2/24 thru 4/9/24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16140-72E7-D0AD-D44B-A47233AA741D}"/>
              </a:ext>
            </a:extLst>
          </p:cNvPr>
          <p:cNvSpPr txBox="1"/>
          <p:nvPr/>
        </p:nvSpPr>
        <p:spPr>
          <a:xfrm>
            <a:off x="8996901" y="6242180"/>
            <a:ext cx="300396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https://www.wpc.ncep.noaa.gov/qpf/p168i.gif</a:t>
            </a:r>
            <a:endParaRPr lang="en-US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1F3AB5-A5B1-C9EA-82F3-1A0134D13BC0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Day Precip Forecast</a:t>
            </a:r>
          </a:p>
        </p:txBody>
      </p:sp>
    </p:spTree>
    <p:extLst>
      <p:ext uri="{BB962C8B-B14F-4D97-AF65-F5344CB8AC3E}">
        <p14:creationId xmlns:p14="http://schemas.microsoft.com/office/powerpoint/2010/main" val="2479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010A8-0BA6-020C-6600-FF6B661CB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D6A22C-0008-9CF9-8215-0460900043AB}"/>
              </a:ext>
            </a:extLst>
          </p:cNvPr>
          <p:cNvSpPr/>
          <p:nvPr/>
        </p:nvSpPr>
        <p:spPr>
          <a:xfrm>
            <a:off x="4419600" y="6369605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27B76-F60B-7300-B57C-A8156B1E6F3B}"/>
              </a:ext>
            </a:extLst>
          </p:cNvPr>
          <p:cNvSpPr txBox="1"/>
          <p:nvPr/>
        </p:nvSpPr>
        <p:spPr>
          <a:xfrm>
            <a:off x="8534400" y="1143000"/>
            <a:ext cx="32766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High probability (&gt;80%) </a:t>
            </a:r>
            <a:r>
              <a:rPr lang="en-US" sz="2400" dirty="0"/>
              <a:t>for several inches of snow across the middle of the state.</a:t>
            </a:r>
            <a:endParaRPr lang="en-US" sz="2400" b="1" dirty="0"/>
          </a:p>
          <a:p>
            <a:pPr marL="687388" lvl="1"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aware of travel impacts!</a:t>
            </a:r>
          </a:p>
          <a:p>
            <a:pPr marL="687388" lvl="1"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Moisture will help further alleviate drought (once melted).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04B532-3B36-1684-9EB0-7E031D50C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499" y="1266540"/>
            <a:ext cx="8082499" cy="51464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35A773-500A-5C8C-27FE-D8C877EC1981}"/>
              </a:ext>
            </a:extLst>
          </p:cNvPr>
          <p:cNvSpPr/>
          <p:nvPr/>
        </p:nvSpPr>
        <p:spPr>
          <a:xfrm>
            <a:off x="1752600" y="5791944"/>
            <a:ext cx="4419600" cy="5271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11BC85-C987-63FB-668F-FD0420413C6A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 flipV="1">
            <a:off x="6172200" y="5453390"/>
            <a:ext cx="2701978" cy="602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5E4172-193D-8C3D-4133-EED081392C62}"/>
              </a:ext>
            </a:extLst>
          </p:cNvPr>
          <p:cNvSpPr txBox="1"/>
          <p:nvPr/>
        </p:nvSpPr>
        <p:spPr>
          <a:xfrm>
            <a:off x="8874178" y="5191780"/>
            <a:ext cx="2936822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Forecast for 4/2/24 (7 am) thru 4/4/24 (7 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B811E-19B6-CF4D-236D-7E3F3971231E}"/>
              </a:ext>
            </a:extLst>
          </p:cNvPr>
          <p:cNvSpPr txBox="1"/>
          <p:nvPr/>
        </p:nvSpPr>
        <p:spPr>
          <a:xfrm>
            <a:off x="8996901" y="6242180"/>
            <a:ext cx="300396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https://www.wpc.ncep.noaa.gov/qpf/p168i.gif</a:t>
            </a:r>
            <a:endParaRPr lang="en-US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D3DB6C-584B-32E4-3DBC-5B7961476655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Mid-Week Snowfall</a:t>
            </a:r>
          </a:p>
        </p:txBody>
      </p:sp>
    </p:spTree>
    <p:extLst>
      <p:ext uri="{BB962C8B-B14F-4D97-AF65-F5344CB8AC3E}">
        <p14:creationId xmlns:p14="http://schemas.microsoft.com/office/powerpoint/2010/main" val="7471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5606534"/>
            <a:ext cx="111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Second week in April: </a:t>
            </a:r>
            <a:r>
              <a:rPr lang="en-US" sz="2000" dirty="0"/>
              <a:t>Temperatures &amp; precipitation are likely to be </a:t>
            </a:r>
            <a:r>
              <a:rPr lang="en-US" sz="2000" u="sng" dirty="0"/>
              <a:t>above normal</a:t>
            </a:r>
            <a:r>
              <a:rPr lang="en-US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8C804-A26F-6FD5-FAD5-366F1C214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270" y="1097280"/>
            <a:ext cx="11229461" cy="43873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89213C-B839-FD47-8D0B-FE845A16EAB7}"/>
              </a:ext>
            </a:extLst>
          </p:cNvPr>
          <p:cNvSpPr/>
          <p:nvPr/>
        </p:nvSpPr>
        <p:spPr>
          <a:xfrm>
            <a:off x="4803315" y="6474022"/>
            <a:ext cx="258537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http://www.cpc.ncep.noaa.gov/</a:t>
            </a:r>
            <a:r>
              <a:rPr lang="en-US" sz="140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2DE750-DC5D-D595-B9E6-B5D9BE05E518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8-14 Day Temp &amp; Precip Outlook</a:t>
            </a:r>
          </a:p>
        </p:txBody>
      </p:sp>
    </p:spTree>
    <p:extLst>
      <p:ext uri="{BB962C8B-B14F-4D97-AF65-F5344CB8AC3E}">
        <p14:creationId xmlns:p14="http://schemas.microsoft.com/office/powerpoint/2010/main" val="26567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DD977-E3A2-E819-797F-4B19515CE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8013B36-6FD0-5EFA-5B5F-C29E32FE7669}"/>
              </a:ext>
            </a:extLst>
          </p:cNvPr>
          <p:cNvSpPr txBox="1"/>
          <p:nvPr/>
        </p:nvSpPr>
        <p:spPr>
          <a:xfrm>
            <a:off x="685800" y="5606534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Month of April: </a:t>
            </a:r>
            <a:r>
              <a:rPr lang="en-US" sz="2000" dirty="0"/>
              <a:t>Temperatures likely to be </a:t>
            </a:r>
            <a:r>
              <a:rPr lang="en-US" sz="2000" u="sng" dirty="0"/>
              <a:t>above normal</a:t>
            </a:r>
            <a:r>
              <a:rPr lang="en-US" sz="2000" dirty="0"/>
              <a:t>. Precipitation is showing </a:t>
            </a:r>
            <a:r>
              <a:rPr lang="en-US" sz="2000" u="sng" dirty="0"/>
              <a:t>equal chances</a:t>
            </a:r>
            <a:r>
              <a:rPr lang="en-US" sz="2000" dirty="0"/>
              <a:t>; leaning </a:t>
            </a:r>
            <a:r>
              <a:rPr lang="en-US" sz="2000" u="sng" dirty="0"/>
              <a:t>above normal</a:t>
            </a:r>
            <a:r>
              <a:rPr lang="en-US" sz="2000" dirty="0"/>
              <a:t> near the IL line.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03C1E-FCDF-52F8-BABC-CD6ECB7C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588" y="1097280"/>
            <a:ext cx="11092824" cy="43493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DE9229-9C59-F383-76ED-5C2E7FC4FF3E}"/>
              </a:ext>
            </a:extLst>
          </p:cNvPr>
          <p:cNvSpPr/>
          <p:nvPr/>
        </p:nvSpPr>
        <p:spPr>
          <a:xfrm>
            <a:off x="4803315" y="6474022"/>
            <a:ext cx="258537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http://www.cpc.ncep.noaa.gov/</a:t>
            </a:r>
            <a:r>
              <a:rPr lang="en-US" sz="140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82DDCD-701A-41BA-323B-084B8A66521E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Day Temp &amp; Precip Outlook</a:t>
            </a:r>
          </a:p>
        </p:txBody>
      </p:sp>
    </p:spTree>
    <p:extLst>
      <p:ext uri="{BB962C8B-B14F-4D97-AF65-F5344CB8AC3E}">
        <p14:creationId xmlns:p14="http://schemas.microsoft.com/office/powerpoint/2010/main" val="13867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55D31-597F-A909-332A-7D5B9B4E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C762B60-D440-85B8-E4F8-41CC6C45A334}"/>
              </a:ext>
            </a:extLst>
          </p:cNvPr>
          <p:cNvSpPr txBox="1"/>
          <p:nvPr/>
        </p:nvSpPr>
        <p:spPr>
          <a:xfrm>
            <a:off x="685800" y="5606534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Spring into Early Summer: </a:t>
            </a:r>
            <a:r>
              <a:rPr lang="en-US" sz="2000" dirty="0"/>
              <a:t>Temperatures likely to be </a:t>
            </a:r>
            <a:r>
              <a:rPr lang="en-US" sz="2000" u="sng" dirty="0"/>
              <a:t>above normal</a:t>
            </a:r>
            <a:r>
              <a:rPr lang="en-US" sz="2000" dirty="0"/>
              <a:t>. Precipitation indications are for </a:t>
            </a:r>
            <a:r>
              <a:rPr lang="en-US" sz="2000" u="sng" dirty="0"/>
              <a:t>equal chances</a:t>
            </a:r>
            <a:r>
              <a:rPr lang="en-US" sz="2000" dirty="0"/>
              <a:t> of above/at/below average.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4E81B-342A-FA99-40BE-BD8B9D666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" y="1097280"/>
            <a:ext cx="11247120" cy="4370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F63BF-31E6-4D65-8E68-85568446E3C0}"/>
              </a:ext>
            </a:extLst>
          </p:cNvPr>
          <p:cNvSpPr/>
          <p:nvPr/>
        </p:nvSpPr>
        <p:spPr>
          <a:xfrm>
            <a:off x="4803315" y="6474022"/>
            <a:ext cx="258537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http://www.cpc.ncep.noaa.gov/</a:t>
            </a:r>
            <a:r>
              <a:rPr lang="en-US" sz="140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23659E-3F1D-06A5-E36A-3C90DFD75A6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Day Temp &amp; Precip Outlook</a:t>
            </a:r>
          </a:p>
        </p:txBody>
      </p:sp>
    </p:spTree>
    <p:extLst>
      <p:ext uri="{BB962C8B-B14F-4D97-AF65-F5344CB8AC3E}">
        <p14:creationId xmlns:p14="http://schemas.microsoft.com/office/powerpoint/2010/main" val="36973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3000"/>
            <a:ext cx="1135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Current conditions: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Snowfall in the north (and subsequent melting) brought some moisture relief.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March was a </a:t>
            </a:r>
            <a:r>
              <a:rPr lang="en-US" u="sng" dirty="0"/>
              <a:t>warmer-than-average</a:t>
            </a:r>
            <a:r>
              <a:rPr lang="en-US" dirty="0"/>
              <a:t> month, wrapping up with some </a:t>
            </a:r>
            <a:r>
              <a:rPr lang="en-US" u="sng" dirty="0"/>
              <a:t>near-normal</a:t>
            </a:r>
            <a:r>
              <a:rPr lang="en-US" dirty="0"/>
              <a:t> temps.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Impact: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Soil moisture conditions were notably </a:t>
            </a:r>
            <a:r>
              <a:rPr lang="en-US" u="sng" dirty="0"/>
              <a:t>improved</a:t>
            </a:r>
            <a:r>
              <a:rPr lang="en-US" dirty="0"/>
              <a:t> with the precipitation and snow melt.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D1+ drought area drastically decreased in the state by </a:t>
            </a:r>
            <a:r>
              <a:rPr lang="en-US" b="1" dirty="0"/>
              <a:t>&gt;40%.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Corn planting has begun in the Midwest, with winter wheat making progress.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Outlook: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u="sng" dirty="0"/>
              <a:t>strong winter system</a:t>
            </a:r>
            <a:r>
              <a:rPr lang="en-US" dirty="0"/>
              <a:t> is forecasted to drop several inches of snow across a large portion of WI this week.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Early to mid-April is likely to have </a:t>
            </a:r>
            <a:r>
              <a:rPr lang="en-US" u="sng" dirty="0"/>
              <a:t>above normal</a:t>
            </a:r>
            <a:r>
              <a:rPr lang="en-US" dirty="0"/>
              <a:t> temps and precip.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warmer-than-normal conditions have a higher probability to </a:t>
            </a:r>
            <a:r>
              <a:rPr lang="en-US" u="sng" dirty="0"/>
              <a:t>persist</a:t>
            </a:r>
            <a:r>
              <a:rPr lang="en-US" dirty="0"/>
              <a:t> through April due in part to continued El Nino.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However, a transition to La Nina is expected by </a:t>
            </a:r>
            <a:r>
              <a:rPr lang="en-US" u="sng" dirty="0"/>
              <a:t>June</a:t>
            </a:r>
            <a:r>
              <a:rPr lang="en-US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CE42BC-A517-3FE2-5B9C-2B5AD99B8085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Take-Home Points</a:t>
            </a:r>
          </a:p>
        </p:txBody>
      </p:sp>
    </p:spTree>
    <p:extLst>
      <p:ext uri="{BB962C8B-B14F-4D97-AF65-F5344CB8AC3E}">
        <p14:creationId xmlns:p14="http://schemas.microsoft.com/office/powerpoint/2010/main" val="41757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175C7-6B4E-60D6-6A78-D339A8D07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422A9-045B-4DD2-E52E-6ABCF9D6A9AE}"/>
              </a:ext>
            </a:extLst>
          </p:cNvPr>
          <p:cNvSpPr txBox="1"/>
          <p:nvPr/>
        </p:nvSpPr>
        <p:spPr>
          <a:xfrm>
            <a:off x="457200" y="1143000"/>
            <a:ext cx="11353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Planting Considerations</a:t>
            </a: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Watch for soil moisture to increase with </a:t>
            </a:r>
            <a:r>
              <a:rPr lang="en-US" sz="13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this week’s wet snow, and monitor for </a:t>
            </a:r>
            <a:r>
              <a:rPr lang="en-US" sz="130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planting conditions.</a:t>
            </a:r>
            <a:endParaRPr lang="en-US" sz="13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Nutrient &amp; Herbicide Applications</a:t>
            </a:r>
            <a:endParaRPr lang="en-US" sz="16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As always, producers should be considering climate and soil moisture conditions when setting their crop yield goals and apply nutrients accordingly.</a:t>
            </a:r>
          </a:p>
          <a:p>
            <a:pPr marL="51752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 daytime, nighttime, &amp; soil temperatures are conducive for the necessary duration for effective herbicide applications</a:t>
            </a:r>
            <a:endParaRPr lang="en-US" sz="1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Manure Applications</a:t>
            </a:r>
          </a:p>
          <a:p>
            <a:pPr marL="4619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Warmer drier winter has provided a late winter/early spring manure application window (this was an observation when flying into Madison).</a:t>
            </a:r>
          </a:p>
          <a:p>
            <a:pPr marL="461963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Early season manure applications into warm soil conditions may lead to increased mineralization/nitrification and potential for N loss if receive “typical” heavy spring rainfall events, particularly if not applied to a growing cover crop or if the cash crop will not be planted soon after application.</a:t>
            </a:r>
          </a:p>
          <a:p>
            <a:pPr marL="461963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latin typeface="Calibri" panose="020F0502020204030204" pitchFamily="34" charset="0"/>
              </a:rPr>
              <a:t>With increased precipitation be aware of runoff potential at manured or tilled sites, and adjust nutrient plans accordingly.</a:t>
            </a:r>
            <a:endParaRPr lang="en-US" sz="1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Small Grains</a:t>
            </a: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Wheat N typically goes on a green up…will be earlier than normal with warm conditions.</a:t>
            </a:r>
          </a:p>
          <a:p>
            <a:pPr marL="51752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Potential for earlier planting of spring grains, if warmer weather continues. However, there is still a risk with potential for freeze.</a:t>
            </a:r>
            <a:endParaRPr lang="en-US" sz="1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Livestock</a:t>
            </a:r>
          </a:p>
          <a:p>
            <a:pPr marL="4572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If calving outdoors, be sure to create a dry spot for calves to get dry to maintain core temperature.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Breaking Dormancy</a:t>
            </a:r>
          </a:p>
          <a:p>
            <a:pPr marL="517525" lvl="1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Likely early breaking of dormancy for overwintering crops – potential for increased winterkill if temperatures snap back to cold.</a:t>
            </a:r>
            <a:endParaRPr lang="en-US" sz="1300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31775" lvl="1">
              <a:spcAft>
                <a:spcPts val="1200"/>
              </a:spcAft>
              <a:buSzPct val="100000"/>
              <a:tabLst>
                <a:tab pos="457200" algn="l"/>
              </a:tabLst>
            </a:pPr>
            <a:endParaRPr lang="en-US" sz="13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6BC95B-8140-0E17-B148-E536204824A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814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3F8533-7858-4573-A259-1DC9C035FAB2}"/>
              </a:ext>
            </a:extLst>
          </p:cNvPr>
          <p:cNvSpPr txBox="1"/>
          <p:nvPr/>
        </p:nvSpPr>
        <p:spPr>
          <a:xfrm>
            <a:off x="9296399" y="1447800"/>
            <a:ext cx="2514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state saw </a:t>
            </a:r>
            <a:r>
              <a:rPr lang="en-US" b="1" dirty="0"/>
              <a:t>&lt;1” </a:t>
            </a:r>
            <a:r>
              <a:rPr lang="en-US" dirty="0"/>
              <a:t>of precip this past week.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Highest amounts in the South Central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2-3”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2AE54-207C-1A8B-E68A-EB5AC37AB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1" y="1114426"/>
            <a:ext cx="8991598" cy="50577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9AB0B-53A5-880C-744B-E9CAD499932E}"/>
              </a:ext>
            </a:extLst>
          </p:cNvPr>
          <p:cNvSpPr/>
          <p:nvPr/>
        </p:nvSpPr>
        <p:spPr>
          <a:xfrm>
            <a:off x="9144000" y="6439566"/>
            <a:ext cx="2743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https://water.weather.gov/precip/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0B43B4-4F54-B8CA-CDFE-F6C0E8794863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Day Precip</a:t>
            </a:r>
          </a:p>
        </p:txBody>
      </p:sp>
    </p:spTree>
    <p:extLst>
      <p:ext uri="{BB962C8B-B14F-4D97-AF65-F5344CB8AC3E}">
        <p14:creationId xmlns:p14="http://schemas.microsoft.com/office/powerpoint/2010/main" val="556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371600"/>
            <a:ext cx="1112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 you a regular user of the Wisconsin Ag Climate Outlook (WACO)? Or maybe you are viewing these slides for the first time this week? Either way, we want to hear </a:t>
            </a:r>
            <a:r>
              <a:rPr lang="en-US" sz="2400" b="1" u="sng" dirty="0"/>
              <a:t>your</a:t>
            </a:r>
            <a:r>
              <a:rPr lang="en-US" sz="2400" dirty="0"/>
              <a:t> feedback on this new resource! Please take a few minutes and fill out this survey:</a:t>
            </a:r>
          </a:p>
          <a:p>
            <a:endParaRPr lang="en-US" sz="2400" dirty="0"/>
          </a:p>
          <a:p>
            <a:r>
              <a:rPr lang="en-US" sz="3600" b="1" dirty="0">
                <a:hlinkClick r:id="rId3"/>
              </a:rPr>
              <a:t>LINK TO SURVEY</a:t>
            </a:r>
            <a:endParaRPr lang="en-US" sz="3600" b="1" dirty="0"/>
          </a:p>
          <a:p>
            <a:endParaRPr lang="en-US" sz="2400" dirty="0"/>
          </a:p>
          <a:p>
            <a:r>
              <a:rPr lang="en-US" sz="2400" dirty="0"/>
              <a:t>Your feedback will help us better serve your ag-climate data needs through WACO.</a:t>
            </a:r>
          </a:p>
          <a:p>
            <a:endParaRPr lang="en-US" sz="2400" dirty="0"/>
          </a:p>
          <a:p>
            <a:r>
              <a:rPr lang="en-US" sz="2400" dirty="0"/>
              <a:t>If you have any trouble accessing or filling out the survey, please email Josh Bendorf at </a:t>
            </a:r>
            <a:r>
              <a:rPr lang="en-US" sz="2400" dirty="0">
                <a:hlinkClick r:id="rId4"/>
              </a:rPr>
              <a:t>Joshua.Bendorf@usda.gov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Thank you!!</a:t>
            </a:r>
          </a:p>
          <a:p>
            <a:r>
              <a:rPr lang="en-US" sz="2400" dirty="0"/>
              <a:t>-The WACO Team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B0794A-8DD1-A2CB-9381-0035DA9227C8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Survey</a:t>
            </a:r>
          </a:p>
        </p:txBody>
      </p:sp>
    </p:spTree>
    <p:extLst>
      <p:ext uri="{BB962C8B-B14F-4D97-AF65-F5344CB8AC3E}">
        <p14:creationId xmlns:p14="http://schemas.microsoft.com/office/powerpoint/2010/main" val="17435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61041-0C50-1AC9-3993-844A5B842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3BEB0F-3533-3BAC-469E-0D3D44CFF0D9}"/>
              </a:ext>
            </a:extLst>
          </p:cNvPr>
          <p:cNvSpPr txBox="1"/>
          <p:nvPr/>
        </p:nvSpPr>
        <p:spPr>
          <a:xfrm>
            <a:off x="457200" y="1143000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CoCoRaHS – </a:t>
            </a:r>
            <a:r>
              <a:rPr lang="en-US" sz="2800" b="1" u="sng" dirty="0"/>
              <a:t>Co</a:t>
            </a:r>
            <a:r>
              <a:rPr lang="en-US" sz="2800" b="1" dirty="0"/>
              <a:t>mmunity </a:t>
            </a:r>
            <a:r>
              <a:rPr lang="en-US" sz="2800" b="1" u="sng" dirty="0"/>
              <a:t>Co</a:t>
            </a:r>
            <a:r>
              <a:rPr lang="en-US" sz="2800" b="1" dirty="0"/>
              <a:t>llaborative </a:t>
            </a:r>
            <a:r>
              <a:rPr lang="en-US" sz="2800" b="1" u="sng" dirty="0"/>
              <a:t>Ra</a:t>
            </a:r>
            <a:r>
              <a:rPr lang="en-US" sz="2800" b="1" dirty="0"/>
              <a:t>in, </a:t>
            </a:r>
            <a:r>
              <a:rPr lang="en-US" sz="2800" b="1" u="sng" dirty="0"/>
              <a:t>H</a:t>
            </a:r>
            <a:r>
              <a:rPr lang="en-US" sz="2800" b="1" dirty="0"/>
              <a:t>ail, &amp; </a:t>
            </a:r>
            <a:r>
              <a:rPr lang="en-US" sz="2800" b="1" u="sng" dirty="0"/>
              <a:t>S</a:t>
            </a:r>
            <a:r>
              <a:rPr lang="en-US" sz="2800" b="1" dirty="0"/>
              <a:t>now Network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D23476-B2BE-017B-9C8E-F9BF104A1304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 Science Opportunity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BA925D-F89C-7FCB-290B-45F0E9FD672A}"/>
              </a:ext>
            </a:extLst>
          </p:cNvPr>
          <p:cNvGrpSpPr/>
          <p:nvPr/>
        </p:nvGrpSpPr>
        <p:grpSpPr>
          <a:xfrm>
            <a:off x="4776585" y="1872594"/>
            <a:ext cx="6862965" cy="3881212"/>
            <a:chOff x="4776585" y="1872594"/>
            <a:chExt cx="6862965" cy="38812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313EDD-C627-918A-4916-79A8D8DCC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6585" y="3573541"/>
              <a:ext cx="6862965" cy="218026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F6D0BA-E07C-7A0A-10EE-B0E169F9D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0708"/>
            <a:stretch/>
          </p:blipFill>
          <p:spPr>
            <a:xfrm>
              <a:off x="4776585" y="1872594"/>
              <a:ext cx="6862965" cy="170094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70DB164-A1CA-C049-43BE-701D0C443158}"/>
              </a:ext>
            </a:extLst>
          </p:cNvPr>
          <p:cNvSpPr txBox="1"/>
          <p:nvPr/>
        </p:nvSpPr>
        <p:spPr>
          <a:xfrm>
            <a:off x="552450" y="1872594"/>
            <a:ext cx="3810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Mission</a:t>
            </a:r>
          </a:p>
          <a:p>
            <a:pPr>
              <a:spcAft>
                <a:spcPts val="1200"/>
              </a:spcAft>
            </a:pPr>
            <a:r>
              <a:rPr lang="en-US" sz="1200" b="1" dirty="0"/>
              <a:t>(From cocorahs.org)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Provide accurate high-quality precipitation data for end-users;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Increasing the density of precipitation data available throughout the country;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Encouraging citizens to have fun participating in meteorological science and heightening their awareness about weather;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Providing weather education opportunities.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62202-BB7A-24E6-0966-E14C5CBD5722}"/>
              </a:ext>
            </a:extLst>
          </p:cNvPr>
          <p:cNvSpPr/>
          <p:nvPr/>
        </p:nvSpPr>
        <p:spPr>
          <a:xfrm>
            <a:off x="819150" y="5662791"/>
            <a:ext cx="327660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/>
              <a:t>Sign Up Here: </a:t>
            </a:r>
            <a:r>
              <a:rPr lang="en-US" sz="1400" dirty="0">
                <a:hlinkClick r:id="rId5"/>
              </a:rPr>
              <a:t>https://cocorahs.org/Content.aspx?page=application</a:t>
            </a:r>
            <a:r>
              <a:rPr lang="en-US" sz="1400" dirty="0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763468-C2F6-71E1-5235-07A8EA893DA5}"/>
              </a:ext>
            </a:extLst>
          </p:cNvPr>
          <p:cNvSpPr/>
          <p:nvPr/>
        </p:nvSpPr>
        <p:spPr>
          <a:xfrm>
            <a:off x="4893367" y="4986901"/>
            <a:ext cx="6629400" cy="287587"/>
          </a:xfrm>
          <a:prstGeom prst="roundRect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4757086"/>
            <a:ext cx="10613655" cy="1981200"/>
          </a:xfrm>
          <a:prstGeom prst="rect">
            <a:avLst/>
          </a:prstGeom>
          <a:solidFill>
            <a:srgbClr val="A2B63C"/>
          </a:solidFill>
        </p:spPr>
        <p:txBody>
          <a:bodyPr vert="horz" lIns="91440" tIns="45720" rIns="91440" bIns="45720" numCol="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16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8" name="Picture 7" descr="A tractor in a field&#10;&#10;Description automatically generated">
            <a:extLst>
              <a:ext uri="{FF2B5EF4-FFF2-40B4-BE49-F238E27FC236}">
                <a16:creationId xmlns:a16="http://schemas.microsoft.com/office/drawing/2014/main" id="{58AE063F-F7BB-AF36-A8C8-60BCEA27BA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 b="6264"/>
          <a:stretch/>
        </p:blipFill>
        <p:spPr>
          <a:xfrm>
            <a:off x="685800" y="1071076"/>
            <a:ext cx="10613655" cy="353788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EEB1A12-5B4D-4C41-77E1-B3A8DDEA6D90}"/>
              </a:ext>
            </a:extLst>
          </p:cNvPr>
          <p:cNvSpPr txBox="1">
            <a:spLocks/>
          </p:cNvSpPr>
          <p:nvPr/>
        </p:nvSpPr>
        <p:spPr>
          <a:xfrm>
            <a:off x="685800" y="1103304"/>
            <a:ext cx="1562100" cy="35777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Photo Credit: USDA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A9DEE6-AD83-90BC-6734-242D262C4029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Info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5B00913-1871-A5C9-6F80-0E2B3097F2AD}"/>
              </a:ext>
            </a:extLst>
          </p:cNvPr>
          <p:cNvSpPr txBox="1">
            <a:spLocks/>
          </p:cNvSpPr>
          <p:nvPr/>
        </p:nvSpPr>
        <p:spPr>
          <a:xfrm>
            <a:off x="720171" y="4810749"/>
            <a:ext cx="2552700" cy="91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Natasha Paris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Crops Educator – Adams, Green Lake, Marquette, Waushara Cos.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4"/>
              </a:rPr>
              <a:t>natasha.paris@wisc.edu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903310D-48B8-0556-849C-EE26BC689890}"/>
              </a:ext>
            </a:extLst>
          </p:cNvPr>
          <p:cNvSpPr txBox="1">
            <a:spLocks/>
          </p:cNvSpPr>
          <p:nvPr/>
        </p:nvSpPr>
        <p:spPr>
          <a:xfrm>
            <a:off x="5385346" y="5856190"/>
            <a:ext cx="243840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Steve Vavrus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State Climatologist of Wisconsin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5"/>
              </a:rPr>
              <a:t>sjvavrus@wisc.edu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881CA07-A8D9-C341-76AF-5E90F7BB2FD0}"/>
              </a:ext>
            </a:extLst>
          </p:cNvPr>
          <p:cNvSpPr txBox="1">
            <a:spLocks/>
          </p:cNvSpPr>
          <p:nvPr/>
        </p:nvSpPr>
        <p:spPr>
          <a:xfrm>
            <a:off x="4070896" y="4841367"/>
            <a:ext cx="262890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Kristin Foehringer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NRCS State Working Lands Climate Smart Specialist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6"/>
              </a:rPr>
              <a:t>kristin.foehringer@usda.gov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114CF49-748D-B939-EF13-D4B78D5B909B}"/>
              </a:ext>
            </a:extLst>
          </p:cNvPr>
          <p:cNvSpPr txBox="1">
            <a:spLocks/>
          </p:cNvSpPr>
          <p:nvPr/>
        </p:nvSpPr>
        <p:spPr>
          <a:xfrm>
            <a:off x="7315200" y="4841367"/>
            <a:ext cx="2286747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Dennis Todey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Director, Midwest Climate Hub 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7"/>
              </a:rPr>
              <a:t>dennis.todey@usda.gov</a:t>
            </a:r>
            <a:endParaRPr lang="en-US" sz="1100" dirty="0">
              <a:solidFill>
                <a:schemeClr val="tx1"/>
              </a:solidFill>
              <a:latin typeface="Calibri"/>
            </a:endParaRP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FF55BC4-48CC-4CBA-1AFB-5C5F4CEA28CE}"/>
              </a:ext>
            </a:extLst>
          </p:cNvPr>
          <p:cNvSpPr txBox="1">
            <a:spLocks/>
          </p:cNvSpPr>
          <p:nvPr/>
        </p:nvSpPr>
        <p:spPr>
          <a:xfrm>
            <a:off x="1466850" y="5840041"/>
            <a:ext cx="287655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Josh Bendorf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Ag Climatologist Fellow, Midwest Climate Hub 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8"/>
              </a:rPr>
              <a:t>joshua.bendorf@usda.gov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403D499-6E49-05E6-41EB-8705A7104013}"/>
              </a:ext>
            </a:extLst>
          </p:cNvPr>
          <p:cNvSpPr txBox="1">
            <a:spLocks/>
          </p:cNvSpPr>
          <p:nvPr/>
        </p:nvSpPr>
        <p:spPr>
          <a:xfrm>
            <a:off x="8534400" y="5847842"/>
            <a:ext cx="287655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Bridgette Mason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Assistant State Climatologist of Wisconsin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9"/>
              </a:rPr>
              <a:t>bmmason2@wisc.edu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9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DE5F0-31B5-CE20-D6EE-4435582D5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8EE4B6-B1E0-71A1-9554-490CC6B46D75}"/>
              </a:ext>
            </a:extLst>
          </p:cNvPr>
          <p:cNvSpPr txBox="1"/>
          <p:nvPr/>
        </p:nvSpPr>
        <p:spPr>
          <a:xfrm>
            <a:off x="9296399" y="1447800"/>
            <a:ext cx="25146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state has seen </a:t>
            </a:r>
            <a:r>
              <a:rPr lang="en-US" b="1" dirty="0"/>
              <a:t>2-4” </a:t>
            </a:r>
            <a:r>
              <a:rPr lang="en-US" dirty="0"/>
              <a:t>of precip since March 2</a:t>
            </a:r>
            <a:r>
              <a:rPr lang="en-US" baseline="30000" dirty="0"/>
              <a:t>nd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Highest amounts in the SE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5-8” </a:t>
            </a:r>
            <a:r>
              <a:rPr lang="en-US" dirty="0">
                <a:sym typeface="Wingdings" panose="05000000000000000000" pitchFamily="2" charset="2"/>
              </a:rPr>
              <a:t>in locations between Milwaukee &amp; Madison.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C9D579-10E0-3F43-B94D-73D8B557A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2" y="1114426"/>
            <a:ext cx="8991596" cy="50577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885A00-D126-6660-3C53-402AC67C8543}"/>
              </a:ext>
            </a:extLst>
          </p:cNvPr>
          <p:cNvSpPr/>
          <p:nvPr/>
        </p:nvSpPr>
        <p:spPr>
          <a:xfrm>
            <a:off x="9144000" y="6439566"/>
            <a:ext cx="2743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https://water.weather.gov/precip/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8D1F7B-1CC0-9A7D-CF12-0999077F0D30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Day Precip</a:t>
            </a:r>
          </a:p>
        </p:txBody>
      </p:sp>
    </p:spTree>
    <p:extLst>
      <p:ext uri="{BB962C8B-B14F-4D97-AF65-F5344CB8AC3E}">
        <p14:creationId xmlns:p14="http://schemas.microsoft.com/office/powerpoint/2010/main" val="38710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296D15-F7BE-4927-9D6B-2432043AB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915" y="1140362"/>
            <a:ext cx="5206699" cy="4023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7437" y="6474022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4"/>
              </a:rPr>
              <a:t>https://hprcc.unl.edu/maps.php?map=ACISClimateMaps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334000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Highest precip totals in the SE (&gt;4”) and lowest in Vernon/Monroe Cos. (&lt;2”).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200+% of long-term average precip at stations in the 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Below-average precip across the Driftless &amp; central parts of the state.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00281-D8DC-486D-87EB-849A115D5D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386" y="1131584"/>
            <a:ext cx="5206699" cy="40233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71B5FB-7C83-56A6-6E23-83338C76E7DC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Day Precip Total/% Avg.</a:t>
            </a:r>
          </a:p>
        </p:txBody>
      </p:sp>
    </p:spTree>
    <p:extLst>
      <p:ext uri="{BB962C8B-B14F-4D97-AF65-F5344CB8AC3E}">
        <p14:creationId xmlns:p14="http://schemas.microsoft.com/office/powerpoint/2010/main" val="11047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236EF-06DE-669B-86BE-C980DF8D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10BBC-FCD5-81C3-80F1-8F4398559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915" y="1140362"/>
            <a:ext cx="5206699" cy="4023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394D85-D53E-507F-6133-65CBD45FD337}"/>
              </a:ext>
            </a:extLst>
          </p:cNvPr>
          <p:cNvSpPr/>
          <p:nvPr/>
        </p:nvSpPr>
        <p:spPr>
          <a:xfrm>
            <a:off x="7737437" y="6474022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4"/>
              </a:rPr>
              <a:t>https://hprcc.unl.edu/maps.php?map=ACISClimateMaps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A0248-DFC2-01BC-74FD-901867E34F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386" y="1131584"/>
            <a:ext cx="5206699" cy="40233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5D540B7-8DDF-9ECB-91B1-75B62B0E1018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Day Precip Total/% Avg.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7FA63-7F1A-C9E9-D8AB-E878210C30B9}"/>
              </a:ext>
            </a:extLst>
          </p:cNvPr>
          <p:cNvSpPr txBox="1"/>
          <p:nvPr/>
        </p:nvSpPr>
        <p:spPr>
          <a:xfrm>
            <a:off x="457200" y="5334000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Highest precip totals in the SE (&gt;7”) and lowest in the NW (&lt;3”).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150+% of long-term average precip in the 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&lt;100% of average was common across stations in the N and W.</a:t>
            </a:r>
          </a:p>
        </p:txBody>
      </p:sp>
    </p:spTree>
    <p:extLst>
      <p:ext uri="{BB962C8B-B14F-4D97-AF65-F5344CB8AC3E}">
        <p14:creationId xmlns:p14="http://schemas.microsoft.com/office/powerpoint/2010/main" val="24132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AFA0089-4034-7656-C3F0-5156BACFC644}"/>
              </a:ext>
            </a:extLst>
          </p:cNvPr>
          <p:cNvSpPr/>
          <p:nvPr/>
        </p:nvSpPr>
        <p:spPr>
          <a:xfrm>
            <a:off x="9379099" y="6474022"/>
            <a:ext cx="273670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https://mrcc.purdue.edu/CLIMATE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64820D-1AE4-CB0E-3D25-CA9CD6599622}"/>
              </a:ext>
            </a:extLst>
          </p:cNvPr>
          <p:cNvSpPr txBox="1"/>
          <p:nvPr/>
        </p:nvSpPr>
        <p:spPr>
          <a:xfrm>
            <a:off x="9220201" y="1447800"/>
            <a:ext cx="27367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/>
              </a:rPr>
              <a:t>No snowfall </a:t>
            </a:r>
            <a:r>
              <a:rPr lang="en-US" dirty="0">
                <a:latin typeface="Calibri"/>
              </a:rPr>
              <a:t>in southern 2 tiers of counties in the state.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Highest totals along the Lake Superior lakeshore </a:t>
            </a:r>
            <a:r>
              <a:rPr lang="en-US" b="1" dirty="0">
                <a:latin typeface="Calibri"/>
              </a:rPr>
              <a:t>(5+”)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Totals </a:t>
            </a:r>
            <a:r>
              <a:rPr lang="en-US" b="1" dirty="0">
                <a:latin typeface="Calibri"/>
              </a:rPr>
              <a:t>&gt;200% </a:t>
            </a:r>
            <a:r>
              <a:rPr lang="en-US" dirty="0">
                <a:latin typeface="Calibri"/>
              </a:rPr>
              <a:t>of 30-year average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/>
              </a:rPr>
              <a:t>&lt;1”</a:t>
            </a:r>
            <a:r>
              <a:rPr lang="en-US" dirty="0">
                <a:latin typeface="Calibri"/>
              </a:rPr>
              <a:t> for areas in the middle of the state.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89E23-0693-F4F4-FA33-C45F061B4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2866" y="1303973"/>
            <a:ext cx="4040926" cy="521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A7AFE-B076-D944-4C67-F641A0FC4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23" y="1303973"/>
            <a:ext cx="4040926" cy="52120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189F8D-1519-A301-91D7-708324DCE68E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Weekly Snowfall Recap</a:t>
            </a:r>
          </a:p>
        </p:txBody>
      </p:sp>
    </p:spTree>
    <p:extLst>
      <p:ext uri="{BB962C8B-B14F-4D97-AF65-F5344CB8AC3E}">
        <p14:creationId xmlns:p14="http://schemas.microsoft.com/office/powerpoint/2010/main" val="36176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AFA0089-4034-7656-C3F0-5156BACFC644}"/>
              </a:ext>
            </a:extLst>
          </p:cNvPr>
          <p:cNvSpPr/>
          <p:nvPr/>
        </p:nvSpPr>
        <p:spPr>
          <a:xfrm>
            <a:off x="8229600" y="5562600"/>
            <a:ext cx="349870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https://www.fs.usda.gov/Internet/FSE_DOCUMENTS/fseprd1045012.html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C088A9-A1A5-7A9C-A9D9-CA35EADE9F1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Snow Depth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4EDA9-DF96-E90E-7F7D-5B67CFB98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007925"/>
            <a:ext cx="5257800" cy="562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2D276A-D86C-23F4-59F2-7F0E7FCC7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269" y="1371600"/>
            <a:ext cx="1699061" cy="2903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A49394-6295-3FDF-AD5A-3D7F4B9E43CC}"/>
              </a:ext>
            </a:extLst>
          </p:cNvPr>
          <p:cNvSpPr txBox="1"/>
          <p:nvPr/>
        </p:nvSpPr>
        <p:spPr>
          <a:xfrm>
            <a:off x="8077200" y="48006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i="1" dirty="0">
                <a:latin typeface="Calibri"/>
              </a:rPr>
              <a:t>Map is from the morning of April 2</a:t>
            </a:r>
            <a:r>
              <a:rPr lang="en-US" sz="1400" i="1" baseline="30000" dirty="0">
                <a:latin typeface="Calibri"/>
              </a:rPr>
              <a:t>nd</a:t>
            </a:r>
            <a:r>
              <a:rPr lang="en-US" sz="1400" i="1" dirty="0"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7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D65E1-4328-E2EB-775C-F12109251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0CE6DA2-385D-CDCD-F70B-998C26029F7A}"/>
              </a:ext>
            </a:extLst>
          </p:cNvPr>
          <p:cNvSpPr/>
          <p:nvPr/>
        </p:nvSpPr>
        <p:spPr>
          <a:xfrm>
            <a:off x="9296400" y="6474022"/>
            <a:ext cx="273670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https://mrcc.purdue.edu/CLIMATE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87FB7-EAA3-5E9E-BEB7-61E94AC50210}"/>
              </a:ext>
            </a:extLst>
          </p:cNvPr>
          <p:cNvSpPr txBox="1"/>
          <p:nvPr/>
        </p:nvSpPr>
        <p:spPr>
          <a:xfrm>
            <a:off x="9220201" y="1447800"/>
            <a:ext cx="25398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March snowfall helped make up some of the earlier-season deficit in the NW and NC</a:t>
            </a:r>
          </a:p>
          <a:p>
            <a:pPr>
              <a:spcAft>
                <a:spcPts val="600"/>
              </a:spcAft>
              <a:defRPr/>
            </a:pPr>
            <a:endParaRPr lang="en-US" dirty="0"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/>
              </a:rPr>
              <a:t>5-10”</a:t>
            </a:r>
            <a:r>
              <a:rPr lang="en-US" dirty="0">
                <a:latin typeface="Calibri"/>
              </a:rPr>
              <a:t> was common in the NW and NC, in some cases </a:t>
            </a:r>
            <a:r>
              <a:rPr lang="en-US" b="1" dirty="0">
                <a:latin typeface="Calibri"/>
              </a:rPr>
              <a:t>&gt;200% </a:t>
            </a:r>
            <a:r>
              <a:rPr lang="en-US" dirty="0">
                <a:latin typeface="Calibri"/>
              </a:rPr>
              <a:t>of average.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E3652-59C6-31A5-13CE-CA61B7779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0439" y="1303973"/>
            <a:ext cx="4065779" cy="5212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687F1-23B9-572A-7EFA-4DE161112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96" y="1303973"/>
            <a:ext cx="4065779" cy="52120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D58F65-568C-C24E-2FA6-591920C4445A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Snowfall Recap</a:t>
            </a:r>
          </a:p>
        </p:txBody>
      </p:sp>
    </p:spTree>
    <p:extLst>
      <p:ext uri="{BB962C8B-B14F-4D97-AF65-F5344CB8AC3E}">
        <p14:creationId xmlns:p14="http://schemas.microsoft.com/office/powerpoint/2010/main" val="42382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49100</TotalTime>
  <Words>2027</Words>
  <Application>Microsoft Office PowerPoint</Application>
  <PresentationFormat>Widescreen</PresentationFormat>
  <Paragraphs>243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Wisconsin Ag Climate Outlook  Week of April 1, 2024</vt:lpstr>
      <vt:lpstr>Key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Moisture Models</vt:lpstr>
      <vt:lpstr>Soil Moisture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Felkley</dc:creator>
  <cp:lastModifiedBy>Natasha Paris</cp:lastModifiedBy>
  <cp:revision>1312</cp:revision>
  <dcterms:created xsi:type="dcterms:W3CDTF">2018-01-08T14:46:59Z</dcterms:created>
  <dcterms:modified xsi:type="dcterms:W3CDTF">2024-04-04T01:23:27Z</dcterms:modified>
</cp:coreProperties>
</file>