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87" r:id="rId2"/>
    <p:sldId id="955" r:id="rId3"/>
    <p:sldId id="944" r:id="rId4"/>
    <p:sldId id="966" r:id="rId5"/>
    <p:sldId id="928" r:id="rId6"/>
    <p:sldId id="965" r:id="rId7"/>
    <p:sldId id="954" r:id="rId8"/>
    <p:sldId id="963" r:id="rId9"/>
    <p:sldId id="967" r:id="rId10"/>
    <p:sldId id="926" r:id="rId11"/>
    <p:sldId id="964" r:id="rId12"/>
    <p:sldId id="973" r:id="rId13"/>
    <p:sldId id="346" r:id="rId14"/>
    <p:sldId id="913" r:id="rId15"/>
    <p:sldId id="968" r:id="rId16"/>
    <p:sldId id="974" r:id="rId17"/>
    <p:sldId id="971" r:id="rId18"/>
    <p:sldId id="975" r:id="rId19"/>
    <p:sldId id="919" r:id="rId20"/>
    <p:sldId id="950" r:id="rId21"/>
    <p:sldId id="969" r:id="rId22"/>
    <p:sldId id="970" r:id="rId23"/>
    <p:sldId id="359" r:id="rId24"/>
    <p:sldId id="972" r:id="rId25"/>
    <p:sldId id="956" r:id="rId26"/>
    <p:sldId id="976" r:id="rId27"/>
    <p:sldId id="34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watzke, Laurie - ARS" initials="NLA" lastIdx="2" clrIdx="0">
    <p:extLst>
      <p:ext uri="{19B8F6BF-5375-455C-9EA6-DF929625EA0E}">
        <p15:presenceInfo xmlns:p15="http://schemas.microsoft.com/office/powerpoint/2012/main" userId="S::Laurie.Nowatzke@usda.gov::7769e82f-be09-43d9-9cee-f8e483644a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A2B63C"/>
    <a:srgbClr val="636F25"/>
    <a:srgbClr val="FFFFFF"/>
    <a:srgbClr val="7EF47E"/>
    <a:srgbClr val="FF9700"/>
    <a:srgbClr val="00007F"/>
    <a:srgbClr val="007FFF"/>
    <a:srgbClr val="000000"/>
    <a:srgbClr val="7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0680" autoAdjust="0"/>
  </p:normalViewPr>
  <p:slideViewPr>
    <p:cSldViewPr showGuides="1">
      <p:cViewPr varScale="1">
        <p:scale>
          <a:sx n="107" d="100"/>
          <a:sy n="107" d="100"/>
        </p:scale>
        <p:origin x="612" y="108"/>
      </p:cViewPr>
      <p:guideLst>
        <p:guide orient="horz" pos="2160"/>
        <p:guide pos="2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Paris" userId="54b993ee-ad4a-4e38-a9ed-eaf3975e1e63" providerId="ADAL" clId="{AE1F4A74-A16B-40DD-82CD-13403462CFE8}"/>
    <pc:docChg chg="custSel modSld">
      <pc:chgData name="Natasha Paris" userId="54b993ee-ad4a-4e38-a9ed-eaf3975e1e63" providerId="ADAL" clId="{AE1F4A74-A16B-40DD-82CD-13403462CFE8}" dt="2024-03-27T15:38:08.349" v="197" actId="20577"/>
      <pc:docMkLst>
        <pc:docMk/>
      </pc:docMkLst>
      <pc:sldChg chg="modSp mod">
        <pc:chgData name="Natasha Paris" userId="54b993ee-ad4a-4e38-a9ed-eaf3975e1e63" providerId="ADAL" clId="{AE1F4A74-A16B-40DD-82CD-13403462CFE8}" dt="2024-03-27T15:38:08.349" v="197" actId="20577"/>
        <pc:sldMkLst>
          <pc:docMk/>
          <pc:sldMk cId="2814977233" sldId="972"/>
        </pc:sldMkLst>
        <pc:spChg chg="mod">
          <ac:chgData name="Natasha Paris" userId="54b993ee-ad4a-4e38-a9ed-eaf3975e1e63" providerId="ADAL" clId="{AE1F4A74-A16B-40DD-82CD-13403462CFE8}" dt="2024-03-27T15:38:08.349" v="197" actId="20577"/>
          <ac:spMkLst>
            <pc:docMk/>
            <pc:sldMk cId="2814977233" sldId="972"/>
            <ac:spMk id="4" creationId="{91B422A9-045B-4DD2-E52E-6ABCF9D6A9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42BD-50E8-4622-B37D-5A1EBAB0319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3E7D5-D65F-4DCB-850F-F452CC12F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41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E9F3-13A2-5C62-1F61-E45EF02B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97680-6420-2059-FF54-0161DA8EA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9229C-ADCB-43D4-A675-A10D21E66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50253-9BF8-B166-9F81-4C008DBD7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8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5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E3A19-42EB-3437-38C0-1BFCE0A3A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8E356-BA39-C876-0F64-5C7F067AA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67009-191F-593E-7033-2086DF63B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464F2-C419-6C79-0D25-A7AA69264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12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2EB77-F48F-CCFB-FED1-969E90F5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CBF88-EB9A-4DB7-E864-34189DBEF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2CD61-C256-B2E0-3A6F-CAF845415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5BC3D-CEA5-C861-0010-9E3771F79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2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1B5BC-95D6-8E87-91F5-B362C3880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E49D1-1A12-9809-98E4-8A4A783A3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E174C-303D-C2F1-AD79-676C3EF7C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11F5F-B826-E029-36E7-2520C6179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3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B5F5-D81F-E4EC-1742-BDE1B11E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6AE62-40CC-D2D4-A9EB-D120668D9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A40A9-F162-2E00-3365-304451CD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D7DEF-BA17-2A64-B51A-76C99B85A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41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5CF3A6E-F01A-C968-3733-261E6A523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2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5B415-3F79-705E-6FE4-9DFA0FCF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637AE-CC51-C862-923B-C0AE364CD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D1C34-C8A1-34E0-C67C-114A7C467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7A720-8D08-30AA-CD72-343582CC99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60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5BDE3-5FB5-73C2-7814-DE979E2C7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B7FFF-6848-3DB8-C210-BAB8EAD0D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15648-F74F-572E-9C87-7328CB76E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FB3DD-FC5F-27A8-3262-6E9E08437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1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FCFF3-FD52-BBF0-7438-FFBE84E06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33E06-EDBE-F7F7-68BF-2E46A1006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24B6D-F562-0B0F-41CD-7EFAF9919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30994-336B-E05E-18D8-E3AD741C7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3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872A-A653-4430-53BD-2C99E7E5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E3A90-1D9B-20A9-78BC-AFF8FDA94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E8070-86A1-26A8-1263-7C8601EBB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C41D3-F196-BB3B-C908-0273AD897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0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0147-D9EF-E879-905C-3CA3ED54D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F0B959C-E6E4-B69D-C43C-F8C3D2408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0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733E2-2F92-AF9D-B573-F18199B3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7D1B4-4568-22CF-3253-5382D01B2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ABD86-935C-0021-79C8-4FE607631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350B7-1631-13D5-B5B6-514D6099A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5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71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9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56EB1-19BE-4122-9F8A-F528D8A47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3BD83-DA69-D16D-6430-2F4D23483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827222-181F-7929-F3CB-9707A04CC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489D3-4468-E9E9-1652-B94D581BC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28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3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7084-80F0-4C75-A41B-0B8C82145D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Dennis.todey@ars.usda.gov" TargetMode="External"/><Relationship Id="rId13" Type="http://schemas.openxmlformats.org/officeDocument/2006/relationships/hyperlink" Target="mailto:bmmason2@wisc.edu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kristin.foehringer@usda.gov" TargetMode="External"/><Relationship Id="rId12" Type="http://schemas.openxmlformats.org/officeDocument/2006/relationships/hyperlink" Target="mailto:Joshua.bendorf@usda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jvavrus@wisc.edu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Natasha.paris@wisc.edu" TargetMode="External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msfc.nasa.gov/sport/case_studies/lis_CONU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Soilmst_Monitoring/US/Soilmst/Soilmst.s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hyperlink" Target="https://www.cpc.ncep.noaa.gov/products/Drought/Monitoring/smp_new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et.wisc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oughtmonitor.unl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roughtmonitor.unl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hprcc.unl.edu/maps.php?map=ACISClimateMa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et.wisc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.usda.gov/Statistics_by_State/Wisconsin/Publications/County_Estimates/index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.usda.gov/Statistics_by_State/Wisconsin/Publications/County_Estimates/index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pc.ncep.noaa.gov/qpf/p168i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yzC9A5ppgAo2NoE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shua.Bendorf@usda.g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corahs.org/Content.aspx?page=application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Joshua.bendorf@usda.gov" TargetMode="External"/><Relationship Id="rId3" Type="http://schemas.openxmlformats.org/officeDocument/2006/relationships/image" Target="../media/image35.jpg"/><Relationship Id="rId7" Type="http://schemas.openxmlformats.org/officeDocument/2006/relationships/hyperlink" Target="mailto:Dennis.todey@ars.usda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ristin.foehringer@usda.gov" TargetMode="External"/><Relationship Id="rId5" Type="http://schemas.openxmlformats.org/officeDocument/2006/relationships/hyperlink" Target="mailto:sjvavrus@wisc.edu" TargetMode="External"/><Relationship Id="rId4" Type="http://schemas.openxmlformats.org/officeDocument/2006/relationships/hyperlink" Target="mailto:Natasha.paris@wisc.edu" TargetMode="External"/><Relationship Id="rId9" Type="http://schemas.openxmlformats.org/officeDocument/2006/relationships/hyperlink" Target="mailto:bmmason2@wis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ter.weather.gov/preci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ter.weather.gov/preci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hprcc.unl.edu/maps.php?map=ACISClimateMa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hprcc.unl.edu/maps.php?map=ACISClimateMa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rcc.purdue.edu/CLIM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acis.rcc-aci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rcc.purdue.edu/CLIMA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36"/>
            <a:ext cx="12192000" cy="265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5" y="473616"/>
            <a:ext cx="2613455" cy="4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76400" y="2156724"/>
            <a:ext cx="8686800" cy="1927225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Wisconsin Ag Climate Outlook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br>
              <a:rPr lang="en-US" sz="31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rgbClr val="FF0000"/>
                </a:solidFill>
              </a:rPr>
              <a:t>Week of March 25, 2024</a:t>
            </a:r>
            <a:endParaRPr lang="en-US" sz="3100" i="1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8195" y="4266396"/>
            <a:ext cx="2552700" cy="9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Natasha Paris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Crops Educator – Adams, Green Lake, Marquette, Waushara Cos.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5"/>
              </a:rPr>
              <a:t>natasha.paris@wisc.edu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2AD2A9-F6C7-D041-BF6D-74D9C0293868}"/>
              </a:ext>
            </a:extLst>
          </p:cNvPr>
          <p:cNvSpPr txBox="1">
            <a:spLocks/>
          </p:cNvSpPr>
          <p:nvPr/>
        </p:nvSpPr>
        <p:spPr>
          <a:xfrm>
            <a:off x="5943600" y="5638535"/>
            <a:ext cx="24384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Steve Vavrus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State Climatologist of Wisconsin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6"/>
              </a:rPr>
              <a:t>sjvavrus@wisc.edu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A5C82D-39C6-4BDB-B66B-C85258A92073}"/>
              </a:ext>
            </a:extLst>
          </p:cNvPr>
          <p:cNvSpPr txBox="1">
            <a:spLocks/>
          </p:cNvSpPr>
          <p:nvPr/>
        </p:nvSpPr>
        <p:spPr>
          <a:xfrm>
            <a:off x="3867150" y="4266396"/>
            <a:ext cx="262890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Kristin Foehringer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NRCS State Working Lands Climate Smart Specialist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7"/>
              </a:rPr>
              <a:t>kristin.foehringer@usda.gov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82BBB33-37E3-0F98-C73C-75C0332E3336}"/>
              </a:ext>
            </a:extLst>
          </p:cNvPr>
          <p:cNvSpPr txBox="1">
            <a:spLocks/>
          </p:cNvSpPr>
          <p:nvPr/>
        </p:nvSpPr>
        <p:spPr>
          <a:xfrm>
            <a:off x="7885953" y="4266396"/>
            <a:ext cx="2286747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Dennis Todey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Director, Midwest Climate Hub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8"/>
              </a:rPr>
              <a:t>dennis.todey@usda.gov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0C092952-1684-1D28-D15F-D6059DE918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2176"/>
            <a:ext cx="1600200" cy="64008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E83679-ACF8-6B50-1850-2FEEE2B56C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82176"/>
            <a:ext cx="2091690" cy="640080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99917B66-9587-E5DB-D7B2-59947E89A9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67" y="473616"/>
            <a:ext cx="3334215" cy="4572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FC318C2-C71C-E429-6AFC-0FBC10E4A942}"/>
              </a:ext>
            </a:extLst>
          </p:cNvPr>
          <p:cNvSpPr txBox="1">
            <a:spLocks/>
          </p:cNvSpPr>
          <p:nvPr/>
        </p:nvSpPr>
        <p:spPr>
          <a:xfrm>
            <a:off x="1905000" y="5642782"/>
            <a:ext cx="287655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Josh Bendorf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Ag Climatologist Fellow, Midwest Climate Hub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12"/>
              </a:rPr>
              <a:t>joshua.bendorf@usda.gov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91C2C-BAE8-0CA7-C8F8-3E77BC481D66}"/>
              </a:ext>
            </a:extLst>
          </p:cNvPr>
          <p:cNvSpPr txBox="1">
            <a:spLocks/>
          </p:cNvSpPr>
          <p:nvPr/>
        </p:nvSpPr>
        <p:spPr>
          <a:xfrm>
            <a:off x="9544050" y="5596471"/>
            <a:ext cx="2438400" cy="990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Bridgette Mason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Assistant State Climatologist of Wisconsin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13"/>
              </a:rPr>
              <a:t>bmmason2@wisc.edu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9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DB56B-3973-4D68-9CE3-59E0929E087B}"/>
              </a:ext>
            </a:extLst>
          </p:cNvPr>
          <p:cNvSpPr/>
          <p:nvPr/>
        </p:nvSpPr>
        <p:spPr>
          <a:xfrm>
            <a:off x="609600" y="5625105"/>
            <a:ext cx="257489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https://weather.msfc.nasa.gov/sport/case_studies/lis_CONUS.html</a:t>
            </a:r>
            <a:r>
              <a:rPr lang="en-US" sz="12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DD06A-4A9C-4BCA-A200-A42747BB310B}"/>
              </a:ext>
            </a:extLst>
          </p:cNvPr>
          <p:cNvSpPr txBox="1"/>
          <p:nvPr/>
        </p:nvSpPr>
        <p:spPr>
          <a:xfrm>
            <a:off x="228600" y="1600200"/>
            <a:ext cx="33528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Most of the state remains drier than normal.</a:t>
            </a:r>
          </a:p>
          <a:p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Driest soil moisture conditions in central part of the state; less dry to the north and south.</a:t>
            </a:r>
          </a:p>
          <a:p>
            <a:endParaRPr lang="en-US" dirty="0"/>
          </a:p>
          <a:p>
            <a:r>
              <a:rPr lang="en-US" sz="1200" i="1" u="sng" dirty="0"/>
              <a:t>Model Notes</a:t>
            </a:r>
            <a:r>
              <a:rPr lang="en-US" sz="1200" i="1" dirty="0"/>
              <a:t>: </a:t>
            </a:r>
          </a:p>
          <a:p>
            <a:r>
              <a:rPr lang="en-US" sz="1200" i="1" dirty="0"/>
              <a:t>Red areas would be top 5 driest in 100 years.  Dark red = top 2 driest.</a:t>
            </a:r>
          </a:p>
          <a:p>
            <a:endParaRPr lang="en-US" sz="5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386BE-576D-F908-50E8-169C1CE09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1117032"/>
            <a:ext cx="8039952" cy="5359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7A7E8-AD21-367D-E966-DB6383C61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Models</a:t>
            </a:r>
          </a:p>
        </p:txBody>
      </p:sp>
    </p:spTree>
    <p:extLst>
      <p:ext uri="{BB962C8B-B14F-4D97-AF65-F5344CB8AC3E}">
        <p14:creationId xmlns:p14="http://schemas.microsoft.com/office/powerpoint/2010/main" val="2484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DB56B-3973-4D68-9CE3-59E0929E087B}"/>
              </a:ext>
            </a:extLst>
          </p:cNvPr>
          <p:cNvSpPr/>
          <p:nvPr/>
        </p:nvSpPr>
        <p:spPr>
          <a:xfrm>
            <a:off x="3200400" y="6215762"/>
            <a:ext cx="5791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https://www.cpc.ncep.noaa.gov/products/Soilmst_Monitoring/US/Soilmst/Soilmst.shtml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https://www.cpc.ncep.noaa.gov/products/Drought/Monitoring/smp_new.shtml#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B556-2583-106D-1AA6-E3B0E5877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" b="7462"/>
          <a:stretch/>
        </p:blipFill>
        <p:spPr>
          <a:xfrm>
            <a:off x="265204" y="1066800"/>
            <a:ext cx="5669280" cy="372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EB869-1261-F079-C8D5-BA206ABF7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518" y="2590800"/>
            <a:ext cx="5669277" cy="3321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AC4523-9CDB-3A2F-2E79-598091413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Models</a:t>
            </a:r>
          </a:p>
        </p:txBody>
      </p:sp>
    </p:spTree>
    <p:extLst>
      <p:ext uri="{BB962C8B-B14F-4D97-AF65-F5344CB8AC3E}">
        <p14:creationId xmlns:p14="http://schemas.microsoft.com/office/powerpoint/2010/main" val="26456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418AF-81F3-B2E7-97B2-EC8F2979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B223A5-59BD-36B7-DCD3-C6CD1A655842}"/>
              </a:ext>
            </a:extLst>
          </p:cNvPr>
          <p:cNvSpPr/>
          <p:nvPr/>
        </p:nvSpPr>
        <p:spPr>
          <a:xfrm>
            <a:off x="9006851" y="6324600"/>
            <a:ext cx="257975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https://wisconet.wisc.edu/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58C49C-105C-6FC6-753A-67E225C10D2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- Wisconet</a:t>
            </a:r>
          </a:p>
        </p:txBody>
      </p:sp>
      <p:pic>
        <p:nvPicPr>
          <p:cNvPr id="3" name="Picture 2" descr="A graph of soil moisture&#10;&#10;Description automatically generated">
            <a:extLst>
              <a:ext uri="{FF2B5EF4-FFF2-40B4-BE49-F238E27FC236}">
                <a16:creationId xmlns:a16="http://schemas.microsoft.com/office/drawing/2014/main" id="{7ABF9E5E-05E0-A65E-F892-804661EE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0" y="1138821"/>
            <a:ext cx="10981219" cy="4580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473B9-DE2E-8702-6BC8-C3705DC77155}"/>
              </a:ext>
            </a:extLst>
          </p:cNvPr>
          <p:cNvSpPr txBox="1"/>
          <p:nvPr/>
        </p:nvSpPr>
        <p:spPr>
          <a:xfrm>
            <a:off x="1219200" y="5921373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Current</a:t>
            </a:r>
            <a:r>
              <a:rPr lang="en-US" sz="1400" dirty="0"/>
              <a:t>: 	7-day average ending on 3/25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Last Week: 	</a:t>
            </a:r>
            <a:r>
              <a:rPr lang="en-US" sz="1400" dirty="0"/>
              <a:t>7-day average ending on 3/18</a:t>
            </a:r>
          </a:p>
        </p:txBody>
      </p:sp>
    </p:spTree>
    <p:extLst>
      <p:ext uri="{BB962C8B-B14F-4D97-AF65-F5344CB8AC3E}">
        <p14:creationId xmlns:p14="http://schemas.microsoft.com/office/powerpoint/2010/main" val="35889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3667" y="6400800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1524000"/>
            <a:ext cx="348768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Compared to 3 months ago:</a:t>
            </a:r>
          </a:p>
          <a:p>
            <a:pPr marL="461963" lvl="1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Reductions in all drought category areas.</a:t>
            </a:r>
          </a:p>
          <a:p>
            <a:pPr marL="461963" lvl="1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Area in D1 or higher drought down by nearly </a:t>
            </a:r>
            <a:r>
              <a:rPr lang="en-US" sz="1600" b="1" dirty="0"/>
              <a:t>10%</a:t>
            </a:r>
            <a:r>
              <a:rPr lang="en-US" sz="1600" dirty="0"/>
              <a:t>.</a:t>
            </a:r>
          </a:p>
          <a:p>
            <a:pPr marL="461963" lvl="1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Area in D3-D4 drought down from </a:t>
            </a:r>
            <a:r>
              <a:rPr lang="en-US" sz="1600" b="1" dirty="0"/>
              <a:t>4.2% to 2.3%</a:t>
            </a:r>
            <a:r>
              <a:rPr lang="en-US" sz="1600" dirty="0"/>
              <a:t>.</a:t>
            </a:r>
          </a:p>
          <a:p>
            <a:pPr marL="174625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of the areas in drought are west of the Mississippi River.</a:t>
            </a:r>
          </a:p>
          <a:p>
            <a:pPr marL="174625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Majority of D3 is eastern IA.</a:t>
            </a:r>
            <a:endParaRPr lang="en-US" i="1" u="sng" dirty="0"/>
          </a:p>
          <a:p>
            <a:r>
              <a:rPr lang="en-US" sz="1200" i="1" u="sng" dirty="0"/>
              <a:t>Note</a:t>
            </a:r>
            <a:r>
              <a:rPr lang="en-US" sz="1200" i="1" dirty="0"/>
              <a:t>: D0 is not considered drought.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A842D-7F8D-3E44-7D04-8D39C6526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51560"/>
            <a:ext cx="7336717" cy="56692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AF6021-E891-4C51-E706-039F9A9F4186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Drought Monitor</a:t>
            </a:r>
          </a:p>
        </p:txBody>
      </p:sp>
    </p:spTree>
    <p:extLst>
      <p:ext uri="{BB962C8B-B14F-4D97-AF65-F5344CB8AC3E}">
        <p14:creationId xmlns:p14="http://schemas.microsoft.com/office/powerpoint/2010/main" val="26321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00" y="1676400"/>
            <a:ext cx="373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Amount of state in: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D882"/>
                </a:highlight>
              </a:rPr>
              <a:t>D1-D4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–</a:t>
            </a:r>
            <a:r>
              <a:rPr lang="en-US" sz="2400" dirty="0"/>
              <a:t> 72.3%  </a:t>
            </a:r>
            <a:r>
              <a:rPr lang="en-US" sz="2400" b="1" dirty="0">
                <a:solidFill>
                  <a:srgbClr val="FF0000"/>
                </a:solidFill>
              </a:rPr>
              <a:t>↑</a:t>
            </a:r>
            <a:endParaRPr lang="en-US" sz="2400" b="1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AA00"/>
                </a:highlight>
              </a:rPr>
              <a:t>D2-D4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–</a:t>
            </a:r>
            <a:r>
              <a:rPr lang="en-US" sz="2400" dirty="0"/>
              <a:t> 19.0%  </a:t>
            </a:r>
            <a:r>
              <a:rPr lang="en-US" sz="2400" b="1" dirty="0">
                <a:solidFill>
                  <a:srgbClr val="FF0000"/>
                </a:solidFill>
              </a:rPr>
              <a:t>↑</a:t>
            </a:r>
            <a:endParaRPr lang="en-US" sz="24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E60000"/>
                </a:highlight>
              </a:rPr>
              <a:t>D3-D4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–</a:t>
            </a:r>
            <a:r>
              <a:rPr lang="en-US" sz="2400" dirty="0"/>
              <a:t>   0.0%  </a:t>
            </a:r>
            <a:r>
              <a:rPr lang="en-US" sz="2400" b="1" dirty="0"/>
              <a:t>--</a:t>
            </a:r>
            <a:endParaRPr lang="en-US" sz="2400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ighlight>
                  <a:srgbClr val="730000"/>
                </a:highlight>
              </a:rPr>
              <a:t>D4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–         0.0</a:t>
            </a:r>
            <a:r>
              <a:rPr lang="en-US" sz="2400" dirty="0"/>
              <a:t>%  </a:t>
            </a:r>
            <a:r>
              <a:rPr lang="en-US" sz="2400" b="1" dirty="0"/>
              <a:t>--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sz="1400" i="1" u="sng" dirty="0"/>
              <a:t>Note</a:t>
            </a:r>
            <a:r>
              <a:rPr lang="en-US" sz="1400" i="1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↑</a:t>
            </a:r>
            <a:r>
              <a:rPr lang="en-US" sz="1400" b="1" dirty="0">
                <a:solidFill>
                  <a:srgbClr val="00B050"/>
                </a:solidFill>
              </a:rPr>
              <a:t>↓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indicate change from mid-February. Red up arrows indicate increase in drought area; vice-versa for green arrows.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12FDE-CA6C-4ECC-9B6E-31A36E6CF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51559"/>
            <a:ext cx="7315197" cy="56526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0BE77C-D9F8-12BA-E51F-4FE41463F8E6}"/>
              </a:ext>
            </a:extLst>
          </p:cNvPr>
          <p:cNvSpPr/>
          <p:nvPr/>
        </p:nvSpPr>
        <p:spPr>
          <a:xfrm>
            <a:off x="8445633" y="6324600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7184EC-7EC8-6A01-C86D-FD828C83D019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Drought Monitor</a:t>
            </a:r>
          </a:p>
        </p:txBody>
      </p:sp>
    </p:spTree>
    <p:extLst>
      <p:ext uri="{BB962C8B-B14F-4D97-AF65-F5344CB8AC3E}">
        <p14:creationId xmlns:p14="http://schemas.microsoft.com/office/powerpoint/2010/main" val="1285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02442-DC0A-CF22-7321-7B9C2AB7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D809AF-95E4-79AA-E721-914F7FA17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5" y="1140362"/>
            <a:ext cx="5206699" cy="4023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B9B69B-25BC-3827-4E8D-3D0352B0A945}"/>
              </a:ext>
            </a:extLst>
          </p:cNvPr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84E60-969E-66D6-2B7D-9677B1DD0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699" cy="40233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F7E663-DD09-1E3F-87B2-BC335EF79366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Temperatures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15EDB-8E20-90FC-32F5-516277ED98A1}"/>
              </a:ext>
            </a:extLst>
          </p:cNvPr>
          <p:cNvSpPr txBox="1"/>
          <p:nvPr/>
        </p:nvSpPr>
        <p:spPr>
          <a:xfrm>
            <a:off x="457200" y="5334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Temperatures over the last 30 days ranged from </a:t>
            </a:r>
            <a:r>
              <a:rPr lang="en-US" b="1" dirty="0">
                <a:latin typeface="Calibri"/>
              </a:rPr>
              <a:t>38-40°F</a:t>
            </a:r>
            <a:r>
              <a:rPr lang="en-US" dirty="0">
                <a:latin typeface="Calibri"/>
              </a:rPr>
              <a:t> in the S to </a:t>
            </a:r>
            <a:r>
              <a:rPr lang="en-US" b="1" dirty="0">
                <a:latin typeface="Calibri"/>
              </a:rPr>
              <a:t>26-30°F</a:t>
            </a:r>
            <a:r>
              <a:rPr lang="en-US" dirty="0">
                <a:latin typeface="Calibri"/>
              </a:rPr>
              <a:t> in the far 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The entire state was </a:t>
            </a:r>
            <a:r>
              <a:rPr lang="en-US" u="sng" dirty="0">
                <a:latin typeface="Calibri"/>
              </a:rPr>
              <a:t>above average</a:t>
            </a:r>
            <a:r>
              <a:rPr lang="en-US" dirty="0">
                <a:latin typeface="Calibri"/>
              </a:rPr>
              <a:t> in temperature.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/>
              </a:rPr>
              <a:t>6°F</a:t>
            </a:r>
            <a:r>
              <a:rPr lang="en-US" dirty="0">
                <a:latin typeface="Calibri"/>
              </a:rPr>
              <a:t> or higher for most (areas in red).</a:t>
            </a:r>
          </a:p>
        </p:txBody>
      </p:sp>
    </p:spTree>
    <p:extLst>
      <p:ext uri="{BB962C8B-B14F-4D97-AF65-F5344CB8AC3E}">
        <p14:creationId xmlns:p14="http://schemas.microsoft.com/office/powerpoint/2010/main" val="36134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8F85F-FD0B-9536-C032-3D7C66E2B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8E19E3-8ADD-8B77-51AE-DA7EF485C04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Temperature - Wisconet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154F87-FEDC-FFDC-8479-9A192BE71103}"/>
              </a:ext>
            </a:extLst>
          </p:cNvPr>
          <p:cNvSpPr/>
          <p:nvPr/>
        </p:nvSpPr>
        <p:spPr>
          <a:xfrm>
            <a:off x="9006851" y="6324600"/>
            <a:ext cx="257975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https://wisconet.wisc.edu/</a:t>
            </a:r>
            <a:r>
              <a:rPr lang="en-US" sz="1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5A3A0-8176-86FF-0ACA-3A226BFC2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390" y="1138821"/>
            <a:ext cx="10981219" cy="4580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2AE20E-929A-AAA1-1FC5-8BE5365EF773}"/>
              </a:ext>
            </a:extLst>
          </p:cNvPr>
          <p:cNvSpPr txBox="1"/>
          <p:nvPr/>
        </p:nvSpPr>
        <p:spPr>
          <a:xfrm>
            <a:off x="1219200" y="5921373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Current</a:t>
            </a:r>
            <a:r>
              <a:rPr lang="en-US" sz="1400" dirty="0"/>
              <a:t>: 	7-day average ending on 3/25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Last Week: 	</a:t>
            </a:r>
            <a:r>
              <a:rPr lang="en-US" sz="1400" dirty="0"/>
              <a:t>7-day average ending on 3/18</a:t>
            </a:r>
          </a:p>
        </p:txBody>
      </p:sp>
    </p:spTree>
    <p:extLst>
      <p:ext uri="{BB962C8B-B14F-4D97-AF65-F5344CB8AC3E}">
        <p14:creationId xmlns:p14="http://schemas.microsoft.com/office/powerpoint/2010/main" val="30590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25E2-F36C-43A4-8461-F21A5AC75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95861-72E3-F75B-6483-433E79953420}"/>
              </a:ext>
            </a:extLst>
          </p:cNvPr>
          <p:cNvSpPr/>
          <p:nvPr/>
        </p:nvSpPr>
        <p:spPr>
          <a:xfrm>
            <a:off x="2209800" y="6474021"/>
            <a:ext cx="7696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https://www.nass.usda.gov/Statistics_by_State/Wisconsin/Publications/County_Estimates/index.php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B8EBF1-44F7-7F49-0D44-D94BEC5716B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2023 Yield Estimates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59962-25EF-5A40-0F20-D85FAF2C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39130"/>
            <a:ext cx="4747132" cy="5132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32BFD-61D0-BBBB-2923-91432201B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136296"/>
            <a:ext cx="4550086" cy="51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1DB8-621F-56AF-1968-612C06DC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6F3CC2-31BE-70C2-793D-B5FF3FBA6AF9}"/>
              </a:ext>
            </a:extLst>
          </p:cNvPr>
          <p:cNvSpPr/>
          <p:nvPr/>
        </p:nvSpPr>
        <p:spPr>
          <a:xfrm>
            <a:off x="2209800" y="6474021"/>
            <a:ext cx="7696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hlinkClick r:id="rId3"/>
              </a:rPr>
              <a:t>https://www.nass.usda.gov/Statistics_by_State/Wisconsin/Publications/County_Estimates/index.php</a:t>
            </a:r>
            <a:r>
              <a:rPr lang="en-US" sz="1400">
                <a:solidFill>
                  <a:prstClr val="black"/>
                </a:solidFill>
                <a:latin typeface="Calibri"/>
              </a:rPr>
              <a:t>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84833E-874D-8482-3BA0-FEE53E4FACE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2023 Yield Estimates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900D90B5-4C9C-7766-BF66-7C04D25E3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299" y="1139130"/>
            <a:ext cx="4607334" cy="5132387"/>
          </a:xfrm>
          <a:prstGeom prst="rect">
            <a:avLst/>
          </a:prstGeom>
        </p:spPr>
      </p:pic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CFC348DE-143A-5993-7F2A-5EC6CA814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056" y="1136296"/>
            <a:ext cx="4508773" cy="51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6369605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4400" y="1143000"/>
            <a:ext cx="3276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Chances of multiple rounds of </a:t>
            </a:r>
            <a:r>
              <a:rPr lang="en-US" sz="2400" dirty="0" err="1"/>
              <a:t>precip</a:t>
            </a:r>
            <a:r>
              <a:rPr lang="en-US" sz="2400" dirty="0"/>
              <a:t> over the next week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ym typeface="Wingdings" panose="05000000000000000000" pitchFamily="2" charset="2"/>
              </a:rPr>
              <a:t>0.5” or more.</a:t>
            </a:r>
            <a:endParaRPr lang="en-US" sz="2400" b="1" dirty="0"/>
          </a:p>
          <a:p>
            <a:pPr marL="230188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Precip could fall as snow or rain depending on temperatures.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A91E1-5345-A808-F5CE-8971C66F7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498" y="1005840"/>
            <a:ext cx="8082501" cy="566785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E9C4CD-24F1-1127-CC60-2205835F19DB}"/>
              </a:ext>
            </a:extLst>
          </p:cNvPr>
          <p:cNvSpPr/>
          <p:nvPr/>
        </p:nvSpPr>
        <p:spPr>
          <a:xfrm>
            <a:off x="914400" y="5715000"/>
            <a:ext cx="1813560" cy="5271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AFC232-F98F-C123-778D-AB1915310C0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27960" y="5715662"/>
            <a:ext cx="6126340" cy="2629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6AC01C-920B-F20B-7A38-C4C77912D529}"/>
              </a:ext>
            </a:extLst>
          </p:cNvPr>
          <p:cNvSpPr txBox="1"/>
          <p:nvPr/>
        </p:nvSpPr>
        <p:spPr>
          <a:xfrm>
            <a:off x="8855625" y="5561111"/>
            <a:ext cx="293682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Forecast for 3/26/24 thru 4/1/24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16140-72E7-D0AD-D44B-A47233AA741D}"/>
              </a:ext>
            </a:extLst>
          </p:cNvPr>
          <p:cNvSpPr txBox="1"/>
          <p:nvPr/>
        </p:nvSpPr>
        <p:spPr>
          <a:xfrm>
            <a:off x="8996901" y="6242180"/>
            <a:ext cx="30039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https://www.wpc.ncep.noaa.gov/qpf/p168i.gif</a:t>
            </a:r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1F3AB5-A5B1-C9EA-82F3-1A0134D13BC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Forecast</a:t>
            </a:r>
          </a:p>
        </p:txBody>
      </p:sp>
    </p:spTree>
    <p:extLst>
      <p:ext uri="{BB962C8B-B14F-4D97-AF65-F5344CB8AC3E}">
        <p14:creationId xmlns:p14="http://schemas.microsoft.com/office/powerpoint/2010/main" val="2479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24001"/>
            <a:ext cx="1097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Snowfall totals for the winter of 2023-24 were far below average for many across the state.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moisture conditions remain dry for most due in part to the lack of snow, and the area in drought has increased.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trend of warmer-than-average temperatures looks to continue into the spring planting season. </a:t>
            </a:r>
          </a:p>
        </p:txBody>
      </p:sp>
    </p:spTree>
    <p:extLst>
      <p:ext uri="{BB962C8B-B14F-4D97-AF65-F5344CB8AC3E}">
        <p14:creationId xmlns:p14="http://schemas.microsoft.com/office/powerpoint/2010/main" val="30970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5606534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First week in April: </a:t>
            </a:r>
            <a:r>
              <a:rPr lang="en-US" sz="2000" dirty="0"/>
              <a:t>Temperatures &amp; precipitation are likely to be </a:t>
            </a:r>
            <a:r>
              <a:rPr lang="en-US" sz="2000" u="sng" dirty="0"/>
              <a:t>near normal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8C804-A26F-6FD5-FAD5-366F1C214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" y="1066800"/>
            <a:ext cx="11247120" cy="43873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89213C-B839-FD47-8D0B-FE845A16EAB7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2DE750-DC5D-D595-B9E6-B5D9BE05E51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8-14 Day Temp &amp;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Outlook</a:t>
            </a:r>
          </a:p>
        </p:txBody>
      </p:sp>
    </p:spTree>
    <p:extLst>
      <p:ext uri="{BB962C8B-B14F-4D97-AF65-F5344CB8AC3E}">
        <p14:creationId xmlns:p14="http://schemas.microsoft.com/office/powerpoint/2010/main" val="26567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DD977-E3A2-E819-797F-4B19515CE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013B36-6FD0-5EFA-5B5F-C29E32FE7669}"/>
              </a:ext>
            </a:extLst>
          </p:cNvPr>
          <p:cNvSpPr txBox="1"/>
          <p:nvPr/>
        </p:nvSpPr>
        <p:spPr>
          <a:xfrm>
            <a:off x="685800" y="5606534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Month of April: </a:t>
            </a:r>
            <a:r>
              <a:rPr lang="en-US" sz="2000" dirty="0"/>
              <a:t>Temperatures likely to be </a:t>
            </a:r>
            <a:r>
              <a:rPr lang="en-US" sz="2000" u="sng" dirty="0"/>
              <a:t>above normal</a:t>
            </a:r>
            <a:r>
              <a:rPr lang="en-US" sz="2000" dirty="0"/>
              <a:t>. Precipitation is leaning </a:t>
            </a:r>
            <a:r>
              <a:rPr lang="en-US" sz="2000" u="sng" dirty="0"/>
              <a:t>below normal</a:t>
            </a:r>
            <a:r>
              <a:rPr lang="en-US" sz="2000" dirty="0"/>
              <a:t> for most.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03C1E-FCDF-52F8-BABC-CD6ECB7C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" y="1072481"/>
            <a:ext cx="11247120" cy="4349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DE9229-9C59-F383-76ED-5C2E7FC4FF3E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82DDCD-701A-41BA-323B-084B8A66521E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Temp &amp;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Outlook</a:t>
            </a:r>
          </a:p>
        </p:txBody>
      </p:sp>
    </p:spTree>
    <p:extLst>
      <p:ext uri="{BB962C8B-B14F-4D97-AF65-F5344CB8AC3E}">
        <p14:creationId xmlns:p14="http://schemas.microsoft.com/office/powerpoint/2010/main" val="13867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55D31-597F-A909-332A-7D5B9B4E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C762B60-D440-85B8-E4F8-41CC6C45A334}"/>
              </a:ext>
            </a:extLst>
          </p:cNvPr>
          <p:cNvSpPr txBox="1"/>
          <p:nvPr/>
        </p:nvSpPr>
        <p:spPr>
          <a:xfrm>
            <a:off x="685800" y="5606534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Spring into Early Summer: </a:t>
            </a:r>
            <a:r>
              <a:rPr lang="en-US" sz="2000" dirty="0"/>
              <a:t>Temperatures likely to be </a:t>
            </a:r>
            <a:r>
              <a:rPr lang="en-US" sz="2000" u="sng" dirty="0"/>
              <a:t>above normal</a:t>
            </a:r>
            <a:r>
              <a:rPr lang="en-US" sz="2000" dirty="0"/>
              <a:t>. Precipitation indications are for </a:t>
            </a:r>
            <a:r>
              <a:rPr lang="en-US" sz="2000" u="sng" dirty="0"/>
              <a:t>equal chances</a:t>
            </a:r>
            <a:r>
              <a:rPr lang="en-US" sz="2000" dirty="0"/>
              <a:t> of above/at/below average.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4E81B-342A-FA99-40BE-BD8B9D66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" y="1066800"/>
            <a:ext cx="11247120" cy="4418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F63BF-31E6-4D65-8E68-85568446E3C0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23659E-3F1D-06A5-E36A-3C90DFD75A6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Day Temp &amp;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Outlook</a:t>
            </a:r>
          </a:p>
        </p:txBody>
      </p:sp>
    </p:spTree>
    <p:extLst>
      <p:ext uri="{BB962C8B-B14F-4D97-AF65-F5344CB8AC3E}">
        <p14:creationId xmlns:p14="http://schemas.microsoft.com/office/powerpoint/2010/main" val="3697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1135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conditions: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Far below-average seasonal snowfall totals were common across the N and W. Some snow events in March brought some relief.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dryness was accompanied by late winter temperatures that were much </a:t>
            </a:r>
            <a:r>
              <a:rPr lang="en-US" u="sng" dirty="0"/>
              <a:t>warmer than average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Impact: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Soil moisture conditions remain </a:t>
            </a:r>
            <a:r>
              <a:rPr lang="en-US" u="sng" dirty="0"/>
              <a:t>drier than normal</a:t>
            </a:r>
            <a:r>
              <a:rPr lang="en-US" dirty="0"/>
              <a:t> for many in the central part of the 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D1+ drought area has increased in coverage by </a:t>
            </a:r>
            <a:r>
              <a:rPr lang="en-US" u="sng" dirty="0"/>
              <a:t>&gt;30%</a:t>
            </a:r>
            <a:r>
              <a:rPr lang="en-US" dirty="0"/>
              <a:t> since late December, due in part to low snowfall totals.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Field work has begun for some farmers with the warmer-than-average March.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Outlook: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March is projected to wrap up with near-normal temperatures, with a few opportunities for </a:t>
            </a:r>
            <a:r>
              <a:rPr lang="en-US" dirty="0" err="1"/>
              <a:t>precip</a:t>
            </a:r>
            <a:r>
              <a:rPr lang="en-US" dirty="0"/>
              <a:t> over the next week for most.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warmer-than-normal conditions have a higher probability to </a:t>
            </a:r>
            <a:r>
              <a:rPr lang="en-US" u="sng" dirty="0"/>
              <a:t>persist</a:t>
            </a:r>
            <a:r>
              <a:rPr lang="en-US" dirty="0"/>
              <a:t> into April due in part to continued El Nino.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However, a transition to La Nina is expected by </a:t>
            </a:r>
            <a:r>
              <a:rPr lang="en-US" u="sng" dirty="0"/>
              <a:t>June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CE42BC-A517-3FE2-5B9C-2B5AD99B8085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Take-Home Points</a:t>
            </a:r>
          </a:p>
        </p:txBody>
      </p:sp>
    </p:spTree>
    <p:extLst>
      <p:ext uri="{BB962C8B-B14F-4D97-AF65-F5344CB8AC3E}">
        <p14:creationId xmlns:p14="http://schemas.microsoft.com/office/powerpoint/2010/main" val="41757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75C7-6B4E-60D6-6A78-D339A8D0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422A9-045B-4DD2-E52E-6ABCF9D6A9AE}"/>
              </a:ext>
            </a:extLst>
          </p:cNvPr>
          <p:cNvSpPr txBox="1"/>
          <p:nvPr/>
        </p:nvSpPr>
        <p:spPr>
          <a:xfrm>
            <a:off x="457200" y="1143000"/>
            <a:ext cx="113538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Planting Considerations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Drier field conditions should allow for a good planting season.</a:t>
            </a:r>
            <a:endParaRPr lang="en-US" sz="13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 termination timing of cover crops to preserve soil moisture.</a:t>
            </a:r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planting early, consider planting depth adjustments to ensure planting into moisture.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Nutrient &amp; Herbicide Applications</a:t>
            </a:r>
            <a:endParaRPr lang="en-US" sz="16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As always, producers should be considering climate and soil moisture conditions when setting their crop yield goals and apply nutrients accordingly.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Herbicides may have longer carryover if not enough cold or precipitation occurred over winter, check labels for </a:t>
            </a:r>
            <a:r>
              <a:rPr lang="en-US" sz="1300"/>
              <a:t>rotational restrictions. </a:t>
            </a:r>
            <a:endParaRPr lang="en-US" sz="1300" dirty="0"/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both day and nighttime temperatures are conducive for the necessary duration for effective herbicide applications…Remember pre-emergent herbicides require moisture for activation and consider duration of effectiveness if planting early.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Manure Applications</a:t>
            </a:r>
          </a:p>
          <a:p>
            <a:pPr marL="4619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Warmer drier winter has provided a late winter/early spring manure application window (this was an observation when flying into Madison).</a:t>
            </a:r>
          </a:p>
          <a:p>
            <a:pPr marL="461963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Early season manure applications into warm soil conditions may lead to increased mineralization/nitrification and potential for N loss if receive “typical” heavy spring rainfall events, particularly if not applied to a growing cover crop or if the cash crop will not be planted soon after application.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Small Grains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Wheat N typically goes on a green up…will be earlier than normal with warm conditions.</a:t>
            </a:r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Potential for earlier planting of spring grains, if warmer weather continues. However, there is still a risk with potential for freeze.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Breaking Dormancy</a:t>
            </a:r>
          </a:p>
          <a:p>
            <a:pPr marL="517525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Likely early breaking of dormancy for overwintering crops – potential for increased winterkill if temperatures snap back to cold.</a:t>
            </a:r>
            <a:endParaRPr lang="en-US" sz="13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6BC95B-8140-0E17-B148-E536204824A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Agronomic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14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71600"/>
            <a:ext cx="1112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you a regular user of the Wisconsin Ag Climate Outlook (WACO)? Or maybe you are viewing these slides for the first time this week? Either way, we want to hear </a:t>
            </a:r>
            <a:r>
              <a:rPr lang="en-US" sz="2400" b="1" u="sng" dirty="0"/>
              <a:t>your</a:t>
            </a:r>
            <a:r>
              <a:rPr lang="en-US" sz="2400" dirty="0"/>
              <a:t> feedback on this new resource! Please take a few minutes and fill out this survey:</a:t>
            </a:r>
          </a:p>
          <a:p>
            <a:endParaRPr lang="en-US" sz="2400" dirty="0"/>
          </a:p>
          <a:p>
            <a:r>
              <a:rPr lang="en-US" sz="3600" b="1" dirty="0">
                <a:hlinkClick r:id="rId3"/>
              </a:rPr>
              <a:t>LINK TO SURVEY</a:t>
            </a:r>
            <a:endParaRPr lang="en-US" sz="3600" b="1" dirty="0"/>
          </a:p>
          <a:p>
            <a:endParaRPr lang="en-US" sz="2400" dirty="0"/>
          </a:p>
          <a:p>
            <a:r>
              <a:rPr lang="en-US" sz="2400" dirty="0"/>
              <a:t>Your feedback will help us better serve your ag-climate data needs through WACO.</a:t>
            </a:r>
          </a:p>
          <a:p>
            <a:endParaRPr lang="en-US" sz="2400" dirty="0"/>
          </a:p>
          <a:p>
            <a:r>
              <a:rPr lang="en-US" sz="2400" dirty="0"/>
              <a:t>If you have any trouble accessing or filling out the survey, please email Josh Bendorf at </a:t>
            </a:r>
            <a:r>
              <a:rPr lang="en-US" sz="2400" dirty="0">
                <a:hlinkClick r:id="rId4"/>
              </a:rPr>
              <a:t>Joshua.Bendorf@usda.gov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Thank you!!</a:t>
            </a:r>
          </a:p>
          <a:p>
            <a:r>
              <a:rPr lang="en-US" sz="2400" dirty="0"/>
              <a:t>-The WACO Team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B0794A-8DD1-A2CB-9381-0035DA9227C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Survey</a:t>
            </a:r>
          </a:p>
        </p:txBody>
      </p:sp>
    </p:spTree>
    <p:extLst>
      <p:ext uri="{BB962C8B-B14F-4D97-AF65-F5344CB8AC3E}">
        <p14:creationId xmlns:p14="http://schemas.microsoft.com/office/powerpoint/2010/main" val="17435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61041-0C50-1AC9-3993-844A5B84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3BEB0F-3533-3BAC-469E-0D3D44CFF0D9}"/>
              </a:ext>
            </a:extLst>
          </p:cNvPr>
          <p:cNvSpPr txBox="1"/>
          <p:nvPr/>
        </p:nvSpPr>
        <p:spPr>
          <a:xfrm>
            <a:off x="457200" y="1143000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CoCoRaHS – </a:t>
            </a:r>
            <a:r>
              <a:rPr lang="en-US" sz="2800" b="1" u="sng" dirty="0"/>
              <a:t>Co</a:t>
            </a:r>
            <a:r>
              <a:rPr lang="en-US" sz="2800" b="1" dirty="0"/>
              <a:t>mmunity </a:t>
            </a:r>
            <a:r>
              <a:rPr lang="en-US" sz="2800" b="1" u="sng" dirty="0"/>
              <a:t>Co</a:t>
            </a:r>
            <a:r>
              <a:rPr lang="en-US" sz="2800" b="1" dirty="0"/>
              <a:t>llaborative </a:t>
            </a:r>
            <a:r>
              <a:rPr lang="en-US" sz="2800" b="1" u="sng" dirty="0"/>
              <a:t>Ra</a:t>
            </a:r>
            <a:r>
              <a:rPr lang="en-US" sz="2800" b="1" dirty="0"/>
              <a:t>in, </a:t>
            </a:r>
            <a:r>
              <a:rPr lang="en-US" sz="2800" b="1" u="sng" dirty="0"/>
              <a:t>H</a:t>
            </a:r>
            <a:r>
              <a:rPr lang="en-US" sz="2800" b="1" dirty="0"/>
              <a:t>ail, &amp; </a:t>
            </a:r>
            <a:r>
              <a:rPr lang="en-US" sz="2800" b="1" u="sng" dirty="0"/>
              <a:t>S</a:t>
            </a:r>
            <a:r>
              <a:rPr lang="en-US" sz="2800" b="1" dirty="0"/>
              <a:t>now Network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23476-B2BE-017B-9C8E-F9BF104A1304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 Science Opportunity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6D0BA-E07C-7A0A-10EE-B0E169F9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85" y="1872594"/>
            <a:ext cx="6862965" cy="4328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DB164-A1CA-C049-43BE-701D0C443158}"/>
              </a:ext>
            </a:extLst>
          </p:cNvPr>
          <p:cNvSpPr txBox="1"/>
          <p:nvPr/>
        </p:nvSpPr>
        <p:spPr>
          <a:xfrm>
            <a:off x="552450" y="1872594"/>
            <a:ext cx="3810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Mission</a:t>
            </a:r>
          </a:p>
          <a:p>
            <a:pPr>
              <a:spcAft>
                <a:spcPts val="1200"/>
              </a:spcAft>
            </a:pPr>
            <a:r>
              <a:rPr lang="en-US" sz="1200" b="1" dirty="0"/>
              <a:t>(From cocorahs.org)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Provide accurate high-quality precipitation data for end-users;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Increasing the density of precipitation data available throughout the country;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Encouraging citizens to have fun participating in meteorological science and heightening their awareness about weather;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Providing weather education opportunities.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62202-BB7A-24E6-0966-E14C5CBD5722}"/>
              </a:ext>
            </a:extLst>
          </p:cNvPr>
          <p:cNvSpPr/>
          <p:nvPr/>
        </p:nvSpPr>
        <p:spPr>
          <a:xfrm>
            <a:off x="819150" y="5662791"/>
            <a:ext cx="327660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/>
              <a:t>Sign Up Here: </a:t>
            </a:r>
            <a:r>
              <a:rPr lang="en-US" sz="1400" dirty="0">
                <a:hlinkClick r:id="rId4"/>
              </a:rPr>
              <a:t>https://cocorahs.org/Content.aspx?page=application</a:t>
            </a:r>
            <a:r>
              <a:rPr lang="en-US" sz="1400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763468-C2F6-71E1-5235-07A8EA893DA5}"/>
              </a:ext>
            </a:extLst>
          </p:cNvPr>
          <p:cNvSpPr/>
          <p:nvPr/>
        </p:nvSpPr>
        <p:spPr>
          <a:xfrm>
            <a:off x="4876800" y="5427413"/>
            <a:ext cx="6629400" cy="287587"/>
          </a:xfrm>
          <a:prstGeom prst="roundRect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757086"/>
            <a:ext cx="10613655" cy="1981200"/>
          </a:xfrm>
          <a:prstGeom prst="rect">
            <a:avLst/>
          </a:prstGeom>
          <a:solidFill>
            <a:srgbClr val="A2B63C"/>
          </a:solidFill>
        </p:spPr>
        <p:txBody>
          <a:bodyPr vert="horz" lIns="91440" tIns="45720" rIns="91440" bIns="45720" numCol="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16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8" name="Picture 7" descr="A tractor in a field&#10;&#10;Description automatically generated">
            <a:extLst>
              <a:ext uri="{FF2B5EF4-FFF2-40B4-BE49-F238E27FC236}">
                <a16:creationId xmlns:a16="http://schemas.microsoft.com/office/drawing/2014/main" id="{58AE063F-F7BB-AF36-A8C8-60BCEA27B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 b="6264"/>
          <a:stretch/>
        </p:blipFill>
        <p:spPr>
          <a:xfrm>
            <a:off x="685800" y="1071076"/>
            <a:ext cx="10613655" cy="353788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EEB1A12-5B4D-4C41-77E1-B3A8DDEA6D90}"/>
              </a:ext>
            </a:extLst>
          </p:cNvPr>
          <p:cNvSpPr txBox="1">
            <a:spLocks/>
          </p:cNvSpPr>
          <p:nvPr/>
        </p:nvSpPr>
        <p:spPr>
          <a:xfrm>
            <a:off x="685800" y="1103304"/>
            <a:ext cx="1562100" cy="35777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Photo Credit: USDA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A9DEE6-AD83-90BC-6734-242D262C4029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5B00913-1871-A5C9-6F80-0E2B3097F2AD}"/>
              </a:ext>
            </a:extLst>
          </p:cNvPr>
          <p:cNvSpPr txBox="1">
            <a:spLocks/>
          </p:cNvSpPr>
          <p:nvPr/>
        </p:nvSpPr>
        <p:spPr>
          <a:xfrm>
            <a:off x="720171" y="4810749"/>
            <a:ext cx="2552700" cy="9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Natasha Paris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Crops Educator – Adams, Green Lake, Marquette, Waushara Cos.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4"/>
              </a:rPr>
              <a:t>natasha.paris@wisc.edu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903310D-48B8-0556-849C-EE26BC689890}"/>
              </a:ext>
            </a:extLst>
          </p:cNvPr>
          <p:cNvSpPr txBox="1">
            <a:spLocks/>
          </p:cNvSpPr>
          <p:nvPr/>
        </p:nvSpPr>
        <p:spPr>
          <a:xfrm>
            <a:off x="5385346" y="5856190"/>
            <a:ext cx="24384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Steve Vavrus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State Climatologist of Wisconsin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5"/>
              </a:rPr>
              <a:t>sjvavrus@wisc.edu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881CA07-A8D9-C341-76AF-5E90F7BB2FD0}"/>
              </a:ext>
            </a:extLst>
          </p:cNvPr>
          <p:cNvSpPr txBox="1">
            <a:spLocks/>
          </p:cNvSpPr>
          <p:nvPr/>
        </p:nvSpPr>
        <p:spPr>
          <a:xfrm>
            <a:off x="4070896" y="4841367"/>
            <a:ext cx="262890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Kristin Foehringer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NRCS State Working Lands Climate Smart Specialist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6"/>
              </a:rPr>
              <a:t>kristin.foehringer@usda.gov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114CF49-748D-B939-EF13-D4B78D5B909B}"/>
              </a:ext>
            </a:extLst>
          </p:cNvPr>
          <p:cNvSpPr txBox="1">
            <a:spLocks/>
          </p:cNvSpPr>
          <p:nvPr/>
        </p:nvSpPr>
        <p:spPr>
          <a:xfrm>
            <a:off x="7315200" y="4841367"/>
            <a:ext cx="2286747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Dennis Todey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Director, Midwest Climate Hub 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7"/>
              </a:rPr>
              <a:t>dennis.todey@usda.gov</a:t>
            </a:r>
            <a:endParaRPr lang="en-US" sz="11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FF55BC4-48CC-4CBA-1AFB-5C5F4CEA28CE}"/>
              </a:ext>
            </a:extLst>
          </p:cNvPr>
          <p:cNvSpPr txBox="1">
            <a:spLocks/>
          </p:cNvSpPr>
          <p:nvPr/>
        </p:nvSpPr>
        <p:spPr>
          <a:xfrm>
            <a:off x="1466850" y="5840041"/>
            <a:ext cx="287655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Josh Bendorf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Ag Climatologist Fellow, Midwest Climate Hub 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8"/>
              </a:rPr>
              <a:t>joshua.bendorf@usda.gov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403D499-6E49-05E6-41EB-8705A7104013}"/>
              </a:ext>
            </a:extLst>
          </p:cNvPr>
          <p:cNvSpPr txBox="1">
            <a:spLocks/>
          </p:cNvSpPr>
          <p:nvPr/>
        </p:nvSpPr>
        <p:spPr>
          <a:xfrm>
            <a:off x="8534400" y="5847842"/>
            <a:ext cx="287655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Bridgette Mason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Assistant State Climatologist of Wisconsin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9"/>
              </a:rPr>
              <a:t>bmmason2@wisc.edu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3F8533-7858-4573-A259-1DC9C035FAB2}"/>
              </a:ext>
            </a:extLst>
          </p:cNvPr>
          <p:cNvSpPr txBox="1"/>
          <p:nvPr/>
        </p:nvSpPr>
        <p:spPr>
          <a:xfrm>
            <a:off x="9296399" y="1447800"/>
            <a:ext cx="2514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state saw </a:t>
            </a:r>
            <a:r>
              <a:rPr lang="en-US" b="1" dirty="0"/>
              <a:t>at least 1” </a:t>
            </a:r>
            <a:r>
              <a:rPr lang="en-US" dirty="0"/>
              <a:t>of </a:t>
            </a:r>
            <a:r>
              <a:rPr lang="en-US" dirty="0" err="1"/>
              <a:t>precip</a:t>
            </a:r>
            <a:r>
              <a:rPr lang="en-US" dirty="0"/>
              <a:t> this past week.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amounts in the NW/NC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2-3”, </a:t>
            </a:r>
            <a:r>
              <a:rPr lang="en-US" dirty="0">
                <a:sym typeface="Wingdings" panose="05000000000000000000" pitchFamily="2" charset="2"/>
              </a:rPr>
              <a:t>with</a:t>
            </a:r>
            <a:r>
              <a:rPr lang="en-US" b="1" dirty="0">
                <a:sym typeface="Wingdings" panose="05000000000000000000" pitchFamily="2" charset="2"/>
              </a:rPr>
              <a:t> &gt;3”</a:t>
            </a:r>
            <a:r>
              <a:rPr lang="en-US" dirty="0">
                <a:sym typeface="Wingdings" panose="05000000000000000000" pitchFamily="2" charset="2"/>
              </a:rPr>
              <a:t> in parts of Pierce County.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2AE54-207C-1A8B-E68A-EB5AC37AB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114426"/>
            <a:ext cx="8991598" cy="50577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9AB0B-53A5-880C-744B-E9CAD499932E}"/>
              </a:ext>
            </a:extLst>
          </p:cNvPr>
          <p:cNvSpPr/>
          <p:nvPr/>
        </p:nvSpPr>
        <p:spPr>
          <a:xfrm>
            <a:off x="9144000" y="6439566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https://water.weather.gov/precip/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0B43B4-4F54-B8CA-CDFE-F6C0E8794863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DE5F0-31B5-CE20-D6EE-4435582D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8EE4B6-B1E0-71A1-9554-490CC6B46D75}"/>
              </a:ext>
            </a:extLst>
          </p:cNvPr>
          <p:cNvSpPr txBox="1"/>
          <p:nvPr/>
        </p:nvSpPr>
        <p:spPr>
          <a:xfrm>
            <a:off x="9296399" y="1447800"/>
            <a:ext cx="2514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state saw </a:t>
            </a:r>
            <a:r>
              <a:rPr lang="en-US" b="1" dirty="0"/>
              <a:t>at least 2” </a:t>
            </a:r>
            <a:r>
              <a:rPr lang="en-US" dirty="0"/>
              <a:t>of </a:t>
            </a:r>
            <a:r>
              <a:rPr lang="en-US" dirty="0" err="1"/>
              <a:t>precip</a:t>
            </a:r>
            <a:r>
              <a:rPr lang="en-US" dirty="0"/>
              <a:t> this past month.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amounts in the SE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5+” </a:t>
            </a:r>
            <a:r>
              <a:rPr lang="en-US" dirty="0">
                <a:sym typeface="Wingdings" panose="05000000000000000000" pitchFamily="2" charset="2"/>
              </a:rPr>
              <a:t>in locations between Milwaukee &amp; Madison.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9D579-10E0-3F43-B94D-73D8B557A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114426"/>
            <a:ext cx="8991598" cy="50577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885A00-D126-6660-3C53-402AC67C8543}"/>
              </a:ext>
            </a:extLst>
          </p:cNvPr>
          <p:cNvSpPr/>
          <p:nvPr/>
        </p:nvSpPr>
        <p:spPr>
          <a:xfrm>
            <a:off x="9144000" y="6439566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https://water.weather.gov/precip/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8D1F7B-1CC0-9A7D-CF12-0999077F0D3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296D15-F7BE-4927-9D6B-2432043AB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4" y="1140362"/>
            <a:ext cx="5206701" cy="4023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334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Highest </a:t>
            </a:r>
            <a:r>
              <a:rPr lang="en-US" dirty="0" err="1">
                <a:latin typeface="Calibri"/>
              </a:rPr>
              <a:t>precip</a:t>
            </a:r>
            <a:r>
              <a:rPr lang="en-US" dirty="0">
                <a:latin typeface="Calibri"/>
              </a:rPr>
              <a:t> totals in the SE (&gt;3”) and lowest in the NW (&lt;1”).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150+% of long-term average </a:t>
            </a:r>
            <a:r>
              <a:rPr lang="en-US" dirty="0" err="1">
                <a:latin typeface="Calibri"/>
              </a:rPr>
              <a:t>precip</a:t>
            </a:r>
            <a:r>
              <a:rPr lang="en-US" dirty="0">
                <a:latin typeface="Calibri"/>
              </a:rPr>
              <a:t> in the 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Mixed bag in the rest of the state 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 many locations in the C and NW saw &lt;50% of average.</a:t>
            </a:r>
            <a:endParaRPr lang="en-US" dirty="0"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00281-D8DC-486D-87EB-849A115D5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700" cy="40233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1B5FB-7C83-56A6-6E23-83338C76E7DC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Total/% Avg.</a:t>
            </a:r>
          </a:p>
        </p:txBody>
      </p:sp>
    </p:spTree>
    <p:extLst>
      <p:ext uri="{BB962C8B-B14F-4D97-AF65-F5344CB8AC3E}">
        <p14:creationId xmlns:p14="http://schemas.microsoft.com/office/powerpoint/2010/main" val="11047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236EF-06DE-669B-86BE-C980DF8D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10BBC-FCD5-81C3-80F1-8F4398559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4" y="1140362"/>
            <a:ext cx="5206701" cy="4023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394D85-D53E-507F-6133-65CBD45FD337}"/>
              </a:ext>
            </a:extLst>
          </p:cNvPr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A0248-DFC2-01BC-74FD-901867E34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700" cy="40233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D540B7-8DDF-9ECB-91B1-75B62B0E101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Day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Total/% Avg.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7FA63-7F1A-C9E9-D8AB-E878210C30B9}"/>
              </a:ext>
            </a:extLst>
          </p:cNvPr>
          <p:cNvSpPr txBox="1"/>
          <p:nvPr/>
        </p:nvSpPr>
        <p:spPr>
          <a:xfrm>
            <a:off x="457200" y="5334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Highest </a:t>
            </a:r>
            <a:r>
              <a:rPr lang="en-US" dirty="0" err="1">
                <a:latin typeface="Calibri"/>
              </a:rPr>
              <a:t>precip</a:t>
            </a:r>
            <a:r>
              <a:rPr lang="en-US" dirty="0">
                <a:latin typeface="Calibri"/>
              </a:rPr>
              <a:t> totals in the SE (&gt;6”) and lowest in the NW (&lt;2”).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150+% of long-term average </a:t>
            </a:r>
            <a:r>
              <a:rPr lang="en-US" dirty="0" err="1">
                <a:latin typeface="Calibri"/>
              </a:rPr>
              <a:t>precip</a:t>
            </a:r>
            <a:r>
              <a:rPr lang="en-US" dirty="0">
                <a:latin typeface="Calibri"/>
              </a:rPr>
              <a:t> in the 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&lt;70% of average was common across stations in the N and W.</a:t>
            </a:r>
          </a:p>
        </p:txBody>
      </p:sp>
    </p:spTree>
    <p:extLst>
      <p:ext uri="{BB962C8B-B14F-4D97-AF65-F5344CB8AC3E}">
        <p14:creationId xmlns:p14="http://schemas.microsoft.com/office/powerpoint/2010/main" val="24132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FA0089-4034-7656-C3F0-5156BACFC644}"/>
              </a:ext>
            </a:extLst>
          </p:cNvPr>
          <p:cNvSpPr/>
          <p:nvPr/>
        </p:nvSpPr>
        <p:spPr>
          <a:xfrm>
            <a:off x="9379099" y="6474022"/>
            <a:ext cx="27367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https://mrcc.purdue.edu/CLIMATE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4820D-1AE4-CB0E-3D25-CA9CD6599622}"/>
              </a:ext>
            </a:extLst>
          </p:cNvPr>
          <p:cNvSpPr txBox="1"/>
          <p:nvPr/>
        </p:nvSpPr>
        <p:spPr>
          <a:xfrm>
            <a:off x="9220201" y="1447800"/>
            <a:ext cx="273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Seasonal snowfall totals (12/1 to 3/1) ranged from </a:t>
            </a:r>
            <a:r>
              <a:rPr lang="en-US" b="1" dirty="0">
                <a:latin typeface="Calibri"/>
              </a:rPr>
              <a:t>10-30”</a:t>
            </a:r>
            <a:r>
              <a:rPr lang="en-US" dirty="0">
                <a:latin typeface="Calibri"/>
              </a:rPr>
              <a:t> for most in WI </a:t>
            </a:r>
          </a:p>
          <a:p>
            <a:pPr marL="573088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US" b="1" dirty="0">
                <a:latin typeface="Calibri"/>
                <a:sym typeface="Wingdings" panose="05000000000000000000" pitchFamily="2" charset="2"/>
              </a:rPr>
              <a:t>30-40”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 in pockets in the S, E, and N.</a:t>
            </a:r>
          </a:p>
          <a:p>
            <a:pPr marL="573088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US" b="1" dirty="0">
                <a:latin typeface="Calibri"/>
                <a:sym typeface="Wingdings" panose="05000000000000000000" pitchFamily="2" charset="2"/>
              </a:rPr>
              <a:t>&lt;10” 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for some in the NW.</a:t>
            </a:r>
            <a:endParaRPr lang="en-US" dirty="0">
              <a:latin typeface="Calibri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Snowfall was </a:t>
            </a:r>
            <a:r>
              <a:rPr lang="en-US" b="1" dirty="0">
                <a:latin typeface="Calibri"/>
              </a:rPr>
              <a:t>below normal</a:t>
            </a:r>
            <a:r>
              <a:rPr lang="en-US" dirty="0">
                <a:latin typeface="Calibri"/>
              </a:rPr>
              <a:t> for almost the entire state 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/>
                <a:sym typeface="Wingdings" panose="05000000000000000000" pitchFamily="2" charset="2"/>
              </a:rPr>
              <a:t>&lt;50% 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of seasonal average in the NW and NC.</a:t>
            </a:r>
            <a:endParaRPr lang="en-US" dirty="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89E23-0693-F4F4-FA33-C45F061B4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439" y="1303973"/>
            <a:ext cx="4065780" cy="521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A7AFE-B076-D944-4C67-F641A0FC4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96" y="1303973"/>
            <a:ext cx="4065780" cy="52120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189F8D-1519-A301-91D7-708324DCE68E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 Snowfall Recap</a:t>
            </a:r>
          </a:p>
        </p:txBody>
      </p:sp>
    </p:spTree>
    <p:extLst>
      <p:ext uri="{BB962C8B-B14F-4D97-AF65-F5344CB8AC3E}">
        <p14:creationId xmlns:p14="http://schemas.microsoft.com/office/powerpoint/2010/main" val="36176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FA0089-4034-7656-C3F0-5156BACFC644}"/>
              </a:ext>
            </a:extLst>
          </p:cNvPr>
          <p:cNvSpPr/>
          <p:nvPr/>
        </p:nvSpPr>
        <p:spPr>
          <a:xfrm>
            <a:off x="4727649" y="6374488"/>
            <a:ext cx="27367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https://scacis.rcc-acis.org/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C2880A-34C6-30D0-0FE9-FEA473B3A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61629"/>
              </p:ext>
            </p:extLst>
          </p:nvPr>
        </p:nvGraphicFramePr>
        <p:xfrm>
          <a:off x="1104898" y="1346102"/>
          <a:ext cx="9982201" cy="468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580">
                  <a:extLst>
                    <a:ext uri="{9D8B030D-6E8A-4147-A177-3AD203B41FA5}">
                      <a16:colId xmlns:a16="http://schemas.microsoft.com/office/drawing/2014/main" val="1867021644"/>
                    </a:ext>
                  </a:extLst>
                </a:gridCol>
                <a:gridCol w="2104091">
                  <a:extLst>
                    <a:ext uri="{9D8B030D-6E8A-4147-A177-3AD203B41FA5}">
                      <a16:colId xmlns:a16="http://schemas.microsoft.com/office/drawing/2014/main" val="2979711912"/>
                    </a:ext>
                  </a:extLst>
                </a:gridCol>
                <a:gridCol w="1761565">
                  <a:extLst>
                    <a:ext uri="{9D8B030D-6E8A-4147-A177-3AD203B41FA5}">
                      <a16:colId xmlns:a16="http://schemas.microsoft.com/office/drawing/2014/main" val="2932229297"/>
                    </a:ext>
                  </a:extLst>
                </a:gridCol>
                <a:gridCol w="1272241">
                  <a:extLst>
                    <a:ext uri="{9D8B030D-6E8A-4147-A177-3AD203B41FA5}">
                      <a16:colId xmlns:a16="http://schemas.microsoft.com/office/drawing/2014/main" val="4089406854"/>
                    </a:ext>
                  </a:extLst>
                </a:gridCol>
                <a:gridCol w="2153024">
                  <a:extLst>
                    <a:ext uri="{9D8B030D-6E8A-4147-A177-3AD203B41FA5}">
                      <a16:colId xmlns:a16="http://schemas.microsoft.com/office/drawing/2014/main" val="4215246016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1859451917"/>
                    </a:ext>
                  </a:extLst>
                </a:gridCol>
              </a:tblGrid>
              <a:tr h="628086">
                <a:tc>
                  <a:txBody>
                    <a:bodyPr/>
                    <a:lstStyle/>
                    <a:p>
                      <a:r>
                        <a:rPr lang="en-US" sz="1800" dirty="0"/>
                        <a:t>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Winter 2023-24 Total</a:t>
                      </a:r>
                      <a:r>
                        <a:rPr lang="en-US" sz="1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Rank (Lowest)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 Record (Year)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First Year of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733260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KDLH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Duluth, 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15.7”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New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08153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KMSP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Twin Cities, 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11.1”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5.2” (1943-44)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227851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Eau 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13.3”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7.9” (1957-58)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00055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KAUW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Wausau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15.1” (1943-44)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05982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KGRB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Green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30.5”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66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9.0” (1943-44)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994091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 Crosse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5.8” (1943-44)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79547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KMKE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Milwaukee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19.5”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0.0” (1939-40)</a:t>
                      </a:r>
                      <a:r>
                        <a:rPr lang="en-US" sz="18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73028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KMSN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Madison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30.2”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3.1” (1960-61)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985824"/>
                  </a:ext>
                </a:extLst>
              </a:tr>
              <a:tr h="449512">
                <a:tc>
                  <a:txBody>
                    <a:bodyPr/>
                    <a:lstStyle/>
                    <a:p>
                      <a:r>
                        <a:rPr lang="en-US" sz="1800" dirty="0"/>
                        <a:t>KDBQ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Dubuque, 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33.7”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8.3” (2001-02)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473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ECD3DC-1481-3FD2-9BCB-47D58C74D1E3}"/>
              </a:ext>
            </a:extLst>
          </p:cNvPr>
          <p:cNvSpPr txBox="1"/>
          <p:nvPr/>
        </p:nvSpPr>
        <p:spPr>
          <a:xfrm>
            <a:off x="8077200" y="6251378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(1) Period is from Dec. 1</a:t>
            </a:r>
            <a:r>
              <a:rPr lang="en-US" sz="1100" baseline="30000" dirty="0"/>
              <a:t>st</a:t>
            </a:r>
            <a:r>
              <a:rPr lang="en-US" sz="1100" dirty="0"/>
              <a:t> to March 1</a:t>
            </a:r>
            <a:r>
              <a:rPr lang="en-US" sz="1100" baseline="30000" dirty="0"/>
              <a:t>st</a:t>
            </a:r>
            <a:r>
              <a:rPr lang="en-US" sz="1100" dirty="0"/>
              <a:t> the following year.</a:t>
            </a:r>
            <a:endParaRPr lang="en-US" sz="1100" baseline="30000" dirty="0"/>
          </a:p>
          <a:p>
            <a:r>
              <a:rPr lang="en-US" sz="1100" dirty="0"/>
              <a:t>(2) This year was missing a large amount of daily data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C088A9-A1A5-7A9C-A9D9-CA35EADE9F1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Station-Level Snowfall Totals</a:t>
            </a:r>
          </a:p>
        </p:txBody>
      </p:sp>
    </p:spTree>
    <p:extLst>
      <p:ext uri="{BB962C8B-B14F-4D97-AF65-F5344CB8AC3E}">
        <p14:creationId xmlns:p14="http://schemas.microsoft.com/office/powerpoint/2010/main" val="37407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65E1-4328-E2EB-775C-F12109251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CE6DA2-385D-CDCD-F70B-998C26029F7A}"/>
              </a:ext>
            </a:extLst>
          </p:cNvPr>
          <p:cNvSpPr/>
          <p:nvPr/>
        </p:nvSpPr>
        <p:spPr>
          <a:xfrm>
            <a:off x="9296400" y="6474022"/>
            <a:ext cx="27367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https://mrcc.purdue.edu/CLIMATE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7FB7-EAA3-5E9E-BEB7-61E94AC50210}"/>
              </a:ext>
            </a:extLst>
          </p:cNvPr>
          <p:cNvSpPr txBox="1"/>
          <p:nvPr/>
        </p:nvSpPr>
        <p:spPr>
          <a:xfrm>
            <a:off x="9220201" y="1447800"/>
            <a:ext cx="25398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March snowfall helped make up some of the earlier-season deficit in the NW and NC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/>
              </a:rPr>
              <a:t>5-10”</a:t>
            </a:r>
            <a:r>
              <a:rPr lang="en-US" dirty="0">
                <a:latin typeface="Calibri"/>
              </a:rPr>
              <a:t> was common in the NW and NC, in some cases </a:t>
            </a:r>
            <a:r>
              <a:rPr lang="en-US" b="1" dirty="0">
                <a:latin typeface="Calibri"/>
              </a:rPr>
              <a:t>&gt;150% </a:t>
            </a:r>
            <a:r>
              <a:rPr lang="en-US" dirty="0">
                <a:latin typeface="Calibri"/>
              </a:rPr>
              <a:t>of average.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E3652-59C6-31A5-13CE-CA61B7779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439" y="1303973"/>
            <a:ext cx="4065780" cy="5212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687F1-23B9-572A-7EFA-4DE161112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96" y="1303973"/>
            <a:ext cx="4065780" cy="52120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D58F65-568C-C24E-2FA6-591920C4445A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Snowfall Recap</a:t>
            </a:r>
          </a:p>
        </p:txBody>
      </p:sp>
    </p:spTree>
    <p:extLst>
      <p:ext uri="{BB962C8B-B14F-4D97-AF65-F5344CB8AC3E}">
        <p14:creationId xmlns:p14="http://schemas.microsoft.com/office/powerpoint/2010/main" val="42382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48530</TotalTime>
  <Words>2001</Words>
  <Application>Microsoft Office PowerPoint</Application>
  <PresentationFormat>Widescreen</PresentationFormat>
  <Paragraphs>277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Wisconsin Ag Climate Outlook  Week of March 25, 2024</vt:lpstr>
      <vt:lpstr>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Moisture Models</vt:lpstr>
      <vt:lpstr>Soil Moisture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Felkley</dc:creator>
  <cp:lastModifiedBy>Natasha Paris</cp:lastModifiedBy>
  <cp:revision>1304</cp:revision>
  <dcterms:created xsi:type="dcterms:W3CDTF">2018-01-08T14:46:59Z</dcterms:created>
  <dcterms:modified xsi:type="dcterms:W3CDTF">2024-03-27T15:38:08Z</dcterms:modified>
</cp:coreProperties>
</file>