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87" r:id="rId2"/>
    <p:sldId id="955" r:id="rId3"/>
    <p:sldId id="944" r:id="rId4"/>
    <p:sldId id="928" r:id="rId5"/>
    <p:sldId id="942" r:id="rId6"/>
    <p:sldId id="954" r:id="rId7"/>
    <p:sldId id="963" r:id="rId8"/>
    <p:sldId id="926" r:id="rId9"/>
    <p:sldId id="964" r:id="rId10"/>
    <p:sldId id="346" r:id="rId11"/>
    <p:sldId id="913" r:id="rId12"/>
    <p:sldId id="929" r:id="rId13"/>
    <p:sldId id="960" r:id="rId14"/>
    <p:sldId id="919" r:id="rId15"/>
    <p:sldId id="950" r:id="rId16"/>
    <p:sldId id="371" r:id="rId17"/>
    <p:sldId id="360" r:id="rId18"/>
    <p:sldId id="359" r:id="rId19"/>
    <p:sldId id="956" r:id="rId20"/>
    <p:sldId id="34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9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watzke, Laurie - ARS" initials="NLA" lastIdx="2" clrIdx="0">
    <p:extLst>
      <p:ext uri="{19B8F6BF-5375-455C-9EA6-DF929625EA0E}">
        <p15:presenceInfo xmlns:p15="http://schemas.microsoft.com/office/powerpoint/2012/main" userId="S::Laurie.Nowatzke@usda.gov::7769e82f-be09-43d9-9cee-f8e483644a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EF47E"/>
    <a:srgbClr val="FF9700"/>
    <a:srgbClr val="00007F"/>
    <a:srgbClr val="007FFF"/>
    <a:srgbClr val="000000"/>
    <a:srgbClr val="E60000"/>
    <a:srgbClr val="730000"/>
    <a:srgbClr val="E7B795"/>
    <a:srgbClr val="FF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E85241-65B6-4FAA-ABED-09CC1740188D}" v="2" dt="2024-02-22T15:13:29.1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0680" autoAdjust="0"/>
  </p:normalViewPr>
  <p:slideViewPr>
    <p:cSldViewPr showGuides="1">
      <p:cViewPr varScale="1">
        <p:scale>
          <a:sx n="60" d="100"/>
          <a:sy n="60" d="100"/>
        </p:scale>
        <p:origin x="1372" y="48"/>
      </p:cViewPr>
      <p:guideLst>
        <p:guide orient="horz" pos="2160"/>
        <p:guide pos="1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sha Paris" userId="54b993ee-ad4a-4e38-a9ed-eaf3975e1e63" providerId="ADAL" clId="{23E85241-65B6-4FAA-ABED-09CC1740188D}"/>
    <pc:docChg chg="modSld">
      <pc:chgData name="Natasha Paris" userId="54b993ee-ad4a-4e38-a9ed-eaf3975e1e63" providerId="ADAL" clId="{23E85241-65B6-4FAA-ABED-09CC1740188D}" dt="2024-02-22T15:19:40.636" v="282" actId="20577"/>
      <pc:docMkLst>
        <pc:docMk/>
      </pc:docMkLst>
      <pc:sldChg chg="modSp mod">
        <pc:chgData name="Natasha Paris" userId="54b993ee-ad4a-4e38-a9ed-eaf3975e1e63" providerId="ADAL" clId="{23E85241-65B6-4FAA-ABED-09CC1740188D}" dt="2024-02-22T15:11:05.418" v="183" actId="20577"/>
        <pc:sldMkLst>
          <pc:docMk/>
          <pc:sldMk cId="2632120443" sldId="346"/>
        </pc:sldMkLst>
        <pc:spChg chg="mod">
          <ac:chgData name="Natasha Paris" userId="54b993ee-ad4a-4e38-a9ed-eaf3975e1e63" providerId="ADAL" clId="{23E85241-65B6-4FAA-ABED-09CC1740188D}" dt="2024-02-22T15:11:05.418" v="183" actId="20577"/>
          <ac:spMkLst>
            <pc:docMk/>
            <pc:sldMk cId="2632120443" sldId="346"/>
            <ac:spMk id="7" creationId="{00000000-0000-0000-0000-000000000000}"/>
          </ac:spMkLst>
        </pc:spChg>
        <pc:picChg chg="mod">
          <ac:chgData name="Natasha Paris" userId="54b993ee-ad4a-4e38-a9ed-eaf3975e1e63" providerId="ADAL" clId="{23E85241-65B6-4FAA-ABED-09CC1740188D}" dt="2024-02-22T15:10:11.767" v="181" actId="14826"/>
          <ac:picMkLst>
            <pc:docMk/>
            <pc:sldMk cId="2632120443" sldId="346"/>
            <ac:picMk id="3" creationId="{A9AA842D-7F8D-3E44-7D04-8D39C6526A0A}"/>
          </ac:picMkLst>
        </pc:picChg>
      </pc:sldChg>
      <pc:sldChg chg="modSp mod">
        <pc:chgData name="Natasha Paris" userId="54b993ee-ad4a-4e38-a9ed-eaf3975e1e63" providerId="ADAL" clId="{23E85241-65B6-4FAA-ABED-09CC1740188D}" dt="2024-02-22T15:19:40.636" v="282" actId="20577"/>
        <pc:sldMkLst>
          <pc:docMk/>
          <pc:sldMk cId="4175765503" sldId="359"/>
        </pc:sldMkLst>
        <pc:spChg chg="mod">
          <ac:chgData name="Natasha Paris" userId="54b993ee-ad4a-4e38-a9ed-eaf3975e1e63" providerId="ADAL" clId="{23E85241-65B6-4FAA-ABED-09CC1740188D}" dt="2024-02-22T15:19:40.636" v="282" actId="20577"/>
          <ac:spMkLst>
            <pc:docMk/>
            <pc:sldMk cId="4175765503" sldId="359"/>
            <ac:spMk id="4" creationId="{00000000-0000-0000-0000-000000000000}"/>
          </ac:spMkLst>
        </pc:spChg>
      </pc:sldChg>
      <pc:sldChg chg="modSp mod">
        <pc:chgData name="Natasha Paris" userId="54b993ee-ad4a-4e38-a9ed-eaf3975e1e63" providerId="ADAL" clId="{23E85241-65B6-4FAA-ABED-09CC1740188D}" dt="2024-02-22T15:14:31.115" v="199"/>
        <pc:sldMkLst>
          <pc:docMk/>
          <pc:sldMk cId="128575952" sldId="913"/>
        </pc:sldMkLst>
        <pc:spChg chg="mod">
          <ac:chgData name="Natasha Paris" userId="54b993ee-ad4a-4e38-a9ed-eaf3975e1e63" providerId="ADAL" clId="{23E85241-65B6-4FAA-ABED-09CC1740188D}" dt="2024-02-22T15:14:31.115" v="199"/>
          <ac:spMkLst>
            <pc:docMk/>
            <pc:sldMk cId="128575952" sldId="913"/>
            <ac:spMk id="7" creationId="{00000000-0000-0000-0000-000000000000}"/>
          </ac:spMkLst>
        </pc:spChg>
        <pc:picChg chg="mod">
          <ac:chgData name="Natasha Paris" userId="54b993ee-ad4a-4e38-a9ed-eaf3975e1e63" providerId="ADAL" clId="{23E85241-65B6-4FAA-ABED-09CC1740188D}" dt="2024-02-22T15:13:29.103" v="184" actId="14826"/>
          <ac:picMkLst>
            <pc:docMk/>
            <pc:sldMk cId="128575952" sldId="913"/>
            <ac:picMk id="5" creationId="{55C12FDE-CA6C-4ECC-9B6E-31A36E6CF842}"/>
          </ac:picMkLst>
        </pc:picChg>
      </pc:sldChg>
      <pc:sldChg chg="modSp mod">
        <pc:chgData name="Natasha Paris" userId="54b993ee-ad4a-4e38-a9ed-eaf3975e1e63" providerId="ADAL" clId="{23E85241-65B6-4FAA-ABED-09CC1740188D}" dt="2024-02-22T15:05:32.577" v="180" actId="20577"/>
        <pc:sldMkLst>
          <pc:docMk/>
          <pc:sldMk cId="3097008013" sldId="955"/>
        </pc:sldMkLst>
        <pc:spChg chg="mod">
          <ac:chgData name="Natasha Paris" userId="54b993ee-ad4a-4e38-a9ed-eaf3975e1e63" providerId="ADAL" clId="{23E85241-65B6-4FAA-ABED-09CC1740188D}" dt="2024-02-22T15:05:32.577" v="180" actId="20577"/>
          <ac:spMkLst>
            <pc:docMk/>
            <pc:sldMk cId="3097008013" sldId="955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B42BD-50E8-4622-B37D-5A1EBAB03192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3E7D5-D65F-4DCB-850F-F452CC12F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81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E7D5-D65F-4DCB-850F-F452CC12FD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18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E7D5-D65F-4DCB-850F-F452CC12FD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45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3E7D5-D65F-4DCB-850F-F452CC12F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790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3E7D5-D65F-4DCB-850F-F452CC12F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373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E7D5-D65F-4DCB-850F-F452CC12FD1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89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E7D5-D65F-4DCB-850F-F452CC12FD1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84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E7D5-D65F-4DCB-850F-F452CC12FD1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71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E7D5-D65F-4DCB-850F-F452CC12FD1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050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E7D5-D65F-4DCB-850F-F452CC12FD1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211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E7D5-D65F-4DCB-850F-F452CC12FD1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93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E7D5-D65F-4DCB-850F-F452CC12FD1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13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05CF3A6E-F01A-C968-3733-261E6A5232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024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3E7D5-D65F-4DCB-850F-F452CC12F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90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3E7D5-D65F-4DCB-850F-F452CC12F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635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3E7D5-D65F-4DCB-850F-F452CC12F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718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3E7D5-D65F-4DCB-850F-F452CC12FD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094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039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416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3E7D5-D65F-4DCB-850F-F452CC12FD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48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7084-80F0-4C75-A41B-0B8C82145DA0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EDA8-827D-4D81-9069-CCA896D65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8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7084-80F0-4C75-A41B-0B8C82145DA0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EDA8-827D-4D81-9069-CCA896D65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1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7084-80F0-4C75-A41B-0B8C82145DA0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EDA8-827D-4D81-9069-CCA896D65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4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7084-80F0-4C75-A41B-0B8C82145DA0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EDA8-827D-4D81-9069-CCA896D65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1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7084-80F0-4C75-A41B-0B8C82145DA0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EDA8-827D-4D81-9069-CCA896D65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7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7084-80F0-4C75-A41B-0B8C82145DA0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EDA8-827D-4D81-9069-CCA896D65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7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7084-80F0-4C75-A41B-0B8C82145DA0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EDA8-827D-4D81-9069-CCA896D65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6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7084-80F0-4C75-A41B-0B8C82145DA0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EDA8-827D-4D81-9069-CCA896D65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2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7084-80F0-4C75-A41B-0B8C82145DA0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EDA8-827D-4D81-9069-CCA896D65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4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7084-80F0-4C75-A41B-0B8C82145DA0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EDA8-827D-4D81-9069-CCA896D65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4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97084-80F0-4C75-A41B-0B8C82145DA0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EDA8-827D-4D81-9069-CCA896D65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2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97084-80F0-4C75-A41B-0B8C82145DA0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3EDA8-827D-4D81-9069-CCA896D65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3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Dennis.todey@ars.usda.gov" TargetMode="External"/><Relationship Id="rId3" Type="http://schemas.openxmlformats.org/officeDocument/2006/relationships/image" Target="../media/image3.png"/><Relationship Id="rId7" Type="http://schemas.openxmlformats.org/officeDocument/2006/relationships/hyperlink" Target="mailto:kristin.foehringer@usda.gov" TargetMode="External"/><Relationship Id="rId12" Type="http://schemas.openxmlformats.org/officeDocument/2006/relationships/hyperlink" Target="mailto:Joshua.bendorf@usda.gov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jvavrus@wisc.edu" TargetMode="External"/><Relationship Id="rId11" Type="http://schemas.openxmlformats.org/officeDocument/2006/relationships/image" Target="../media/image6.PNG"/><Relationship Id="rId5" Type="http://schemas.openxmlformats.org/officeDocument/2006/relationships/hyperlink" Target="mailto:Natasha.paris@wisc.edu" TargetMode="External"/><Relationship Id="rId10" Type="http://schemas.openxmlformats.org/officeDocument/2006/relationships/image" Target="../media/image5.PNG"/><Relationship Id="rId4" Type="http://schemas.microsoft.com/office/2007/relationships/hdphoto" Target="../media/hdphoto2.wdp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roughtmonitor.unl.ed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droughtmonitor.unl.ed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prcc.unl.edu/maps.php?map=ACISClimateMap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cacis.rcc-acis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wpc.ncep.noaa.gov/qpf/p168i.gi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pc.ncep.noaa.gov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pc.ncep.noaa.gov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pc.ncep.noaa.gov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xyzC9A5ppgAo2NoEA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oshua.Bendorf@usda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hyperlink" Target="mailto:Natasha.paris@wisc.edu" TargetMode="External"/><Relationship Id="rId7" Type="http://schemas.openxmlformats.org/officeDocument/2006/relationships/hyperlink" Target="mailto:Joshua.bendorf@usda.gov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Dennis.todey@ars.usda.gov" TargetMode="External"/><Relationship Id="rId5" Type="http://schemas.openxmlformats.org/officeDocument/2006/relationships/hyperlink" Target="mailto:kristin.foehringer@usda.gov" TargetMode="External"/><Relationship Id="rId4" Type="http://schemas.openxmlformats.org/officeDocument/2006/relationships/hyperlink" Target="mailto:sjvavrus@wisc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ater.weather.gov/precip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https://hprcc.unl.edu/maps.php?map=ACISClimateMap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prcc.unl.edu/maps.php?map=ACISClimateMap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rcc.purdue.edu/CLIMAT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cacis.rcc-acis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eather.msfc.nasa.gov/sport/case_studies/lis_CONUS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hyperlink" Target="https://www.cpc.ncep.noaa.gov/products/Drought/Monitoring/smp_new.shtml" TargetMode="External"/><Relationship Id="rId4" Type="http://schemas.openxmlformats.org/officeDocument/2006/relationships/hyperlink" Target="https://www.cpc.ncep.noaa.gov/products/Soilmst_Monitoring/US/Soilmst/Soilmst.s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eather.msfc.nasa.gov/sport/case_studies/lis_CONUS.html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hyperlink" Target="https://www.cpc.ncep.noaa.gov/products/Drought/Monitoring/smp_new.shtml" TargetMode="External"/><Relationship Id="rId4" Type="http://schemas.openxmlformats.org/officeDocument/2006/relationships/hyperlink" Target="https://www.cpc.ncep.noaa.gov/products/Soilmst_Monitoring/US/Soilmst/Soilmst.s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1235"/>
            <a:ext cx="9144000" cy="2652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956" y="153279"/>
            <a:ext cx="2613455" cy="45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52400" y="2339975"/>
            <a:ext cx="8686800" cy="1927225"/>
          </a:xfrm>
        </p:spPr>
        <p:txBody>
          <a:bodyPr>
            <a:normAutofit/>
          </a:bodyPr>
          <a:lstStyle/>
          <a:p>
            <a:pPr algn="r"/>
            <a:r>
              <a:rPr lang="en-US" sz="4800" dirty="0">
                <a:solidFill>
                  <a:schemeClr val="bg1"/>
                </a:solidFill>
              </a:rPr>
              <a:t>Wisconsin Ag Climate Outlook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br>
              <a:rPr lang="en-US" sz="3100" i="1" dirty="0">
                <a:solidFill>
                  <a:schemeClr val="bg1"/>
                </a:solidFill>
              </a:rPr>
            </a:br>
            <a:r>
              <a:rPr lang="en-US" sz="2000" i="1" dirty="0">
                <a:solidFill>
                  <a:srgbClr val="FF0000"/>
                </a:solidFill>
              </a:rPr>
              <a:t>Updated February 21, 2024</a:t>
            </a:r>
            <a:endParaRPr lang="en-US" sz="3100" i="1" dirty="0">
              <a:solidFill>
                <a:srgbClr val="FF0000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04800" y="5791201"/>
            <a:ext cx="2552700" cy="91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Natasha Paris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</a:rPr>
              <a:t>Crops Educator – Adams, Green Lake, Marquette, Waushara Cos.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  <a:hlinkClick r:id="rId5"/>
              </a:rPr>
              <a:t>n</a:t>
            </a:r>
            <a:r>
              <a:rPr lang="en-US" sz="1200" baseline="0" dirty="0">
                <a:solidFill>
                  <a:schemeClr val="tx1"/>
                </a:solidFill>
                <a:latin typeface="Calibri"/>
                <a:hlinkClick r:id="rId5"/>
              </a:rPr>
              <a:t>atasha.paris@wisc.edu</a:t>
            </a:r>
            <a:r>
              <a:rPr lang="en-US" sz="1200" baseline="0" dirty="0">
                <a:solidFill>
                  <a:schemeClr val="tx1"/>
                </a:solidFill>
                <a:latin typeface="Calibri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22AD2A9-F6C7-D041-BF6D-74D9C0293868}"/>
              </a:ext>
            </a:extLst>
          </p:cNvPr>
          <p:cNvSpPr txBox="1">
            <a:spLocks/>
          </p:cNvSpPr>
          <p:nvPr/>
        </p:nvSpPr>
        <p:spPr>
          <a:xfrm>
            <a:off x="6210300" y="5795177"/>
            <a:ext cx="2438400" cy="745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Steve Vavrus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State Climatologist of </a:t>
            </a:r>
            <a:r>
              <a:rPr lang="en-US" sz="1200" dirty="0">
                <a:solidFill>
                  <a:schemeClr val="tx1"/>
                </a:solidFill>
                <a:latin typeface="Calibri"/>
              </a:rPr>
              <a:t>Wisconsin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  <a:hlinkClick r:id="rId6"/>
              </a:rPr>
              <a:t>sjvavrus@wisc.edu</a:t>
            </a:r>
            <a:r>
              <a:rPr lang="en-US" sz="1200" dirty="0">
                <a:solidFill>
                  <a:schemeClr val="tx1"/>
                </a:solidFill>
                <a:latin typeface="Calibri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8A5C82D-39C6-4BDB-B66B-C85258A92073}"/>
              </a:ext>
            </a:extLst>
          </p:cNvPr>
          <p:cNvSpPr txBox="1">
            <a:spLocks/>
          </p:cNvSpPr>
          <p:nvPr/>
        </p:nvSpPr>
        <p:spPr>
          <a:xfrm>
            <a:off x="3219450" y="5791201"/>
            <a:ext cx="2628900" cy="898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Kristin Foehringer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NRCS State Working Lands Climate Smart Specialist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  <a:hlinkClick r:id="rId7"/>
              </a:rPr>
              <a:t>kristin.foehringer@usda.gov</a:t>
            </a:r>
            <a:r>
              <a:rPr lang="en-US" sz="1200" dirty="0">
                <a:solidFill>
                  <a:schemeClr val="tx1"/>
                </a:solidFill>
                <a:latin typeface="Calibri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5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82BBB33-37E3-0F98-C73C-75C0332E3336}"/>
              </a:ext>
            </a:extLst>
          </p:cNvPr>
          <p:cNvSpPr txBox="1">
            <a:spLocks/>
          </p:cNvSpPr>
          <p:nvPr/>
        </p:nvSpPr>
        <p:spPr>
          <a:xfrm>
            <a:off x="1614280" y="4713485"/>
            <a:ext cx="2286747" cy="745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Dennis Todey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Director, Midwest Climate Hub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  <a:hlinkClick r:id="rId8"/>
              </a:rPr>
              <a:t>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8"/>
              </a:rPr>
              <a:t>ennis.todey@usda.gov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5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A blue and green logo&#10;&#10;Description automatically generated">
            <a:extLst>
              <a:ext uri="{FF2B5EF4-FFF2-40B4-BE49-F238E27FC236}">
                <a16:creationId xmlns:a16="http://schemas.microsoft.com/office/drawing/2014/main" id="{0C092952-1684-1D28-D15F-D6059DE918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10" y="366388"/>
            <a:ext cx="1600200" cy="64008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5E83679-ACF8-6B50-1850-2FEEE2B56C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510" y="366388"/>
            <a:ext cx="2091690" cy="640080"/>
          </a:xfrm>
          <a:prstGeom prst="rect">
            <a:avLst/>
          </a:prstGeom>
        </p:spPr>
      </p:pic>
      <p:pic>
        <p:nvPicPr>
          <p:cNvPr id="12" name="Picture 11" descr="A close-up of a logo&#10;&#10;Description automatically generated">
            <a:extLst>
              <a:ext uri="{FF2B5EF4-FFF2-40B4-BE49-F238E27FC236}">
                <a16:creationId xmlns:a16="http://schemas.microsoft.com/office/drawing/2014/main" id="{99917B66-9587-E5DB-D7B2-59947E89A9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576" y="778528"/>
            <a:ext cx="3334215" cy="457200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CFC318C2-C71C-E429-6AFC-0FBC10E4A942}"/>
              </a:ext>
            </a:extLst>
          </p:cNvPr>
          <p:cNvSpPr txBox="1">
            <a:spLocks/>
          </p:cNvSpPr>
          <p:nvPr/>
        </p:nvSpPr>
        <p:spPr>
          <a:xfrm>
            <a:off x="4495800" y="4713486"/>
            <a:ext cx="2876550" cy="745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Josh Bendorf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</a:rPr>
              <a:t>Ag Climatologist Fellow,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Midwest Climate Hub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  <a:hlinkClick r:id="rId12"/>
              </a:rPr>
              <a:t>joshua.bendorf@usda.gov</a:t>
            </a:r>
            <a:r>
              <a:rPr lang="en-US" sz="1200" dirty="0">
                <a:solidFill>
                  <a:schemeClr val="tx1"/>
                </a:solidFill>
                <a:latin typeface="Calibri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5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96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76200"/>
            <a:ext cx="9372600" cy="860425"/>
          </a:xfrm>
          <a:solidFill>
            <a:srgbClr val="006600"/>
          </a:solidFill>
        </p:spPr>
        <p:txBody>
          <a:bodyPr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US Drought Monitor</a:t>
            </a:r>
          </a:p>
        </p:txBody>
      </p:sp>
      <p:sp>
        <p:nvSpPr>
          <p:cNvPr id="4" name="Rectangle 3"/>
          <p:cNvSpPr/>
          <p:nvPr/>
        </p:nvSpPr>
        <p:spPr>
          <a:xfrm>
            <a:off x="6441265" y="6377879"/>
            <a:ext cx="2539733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http://droughtmonitor.unl.edu/</a:t>
            </a:r>
            <a:r>
              <a:rPr lang="en-US" sz="14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70711" y="1259175"/>
            <a:ext cx="2438400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Decreases in all drought severity categories across the region.</a:t>
            </a:r>
          </a:p>
          <a:p>
            <a:pPr marL="174625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Just over </a:t>
            </a:r>
            <a:r>
              <a:rPr lang="en-US" b="1" dirty="0"/>
              <a:t>26%</a:t>
            </a:r>
            <a:r>
              <a:rPr lang="en-US" dirty="0"/>
              <a:t> of the region is in D1+ drought.</a:t>
            </a:r>
          </a:p>
          <a:p>
            <a:pPr marL="174625" indent="-1746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Majority of D3 is eastern IA.</a:t>
            </a:r>
          </a:p>
          <a:p>
            <a:endParaRPr lang="en-US" sz="1400" i="1" u="sng" dirty="0"/>
          </a:p>
          <a:p>
            <a:r>
              <a:rPr lang="en-US" sz="1400" i="1" u="sng" dirty="0"/>
              <a:t>Note</a:t>
            </a:r>
            <a:r>
              <a:rPr lang="en-US" sz="1400" i="1" dirty="0"/>
              <a:t>: D0 is not considered drought.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AA842D-7F8D-3E44-7D04-8D39C6526A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1" y="1005840"/>
            <a:ext cx="6400794" cy="494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2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76200"/>
            <a:ext cx="9372600" cy="860425"/>
          </a:xfrm>
          <a:solidFill>
            <a:srgbClr val="006600"/>
          </a:solidFill>
        </p:spPr>
        <p:txBody>
          <a:bodyPr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US Drought Monitor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27813" y="2057400"/>
            <a:ext cx="25908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Amount of state in: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D882"/>
                </a:highlight>
              </a:rPr>
              <a:t>D1-D4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–</a:t>
            </a:r>
            <a:r>
              <a:rPr lang="en-US" dirty="0"/>
              <a:t> 40.9%  </a:t>
            </a:r>
            <a:r>
              <a:rPr lang="en-US" sz="1800" b="1" dirty="0">
                <a:solidFill>
                  <a:srgbClr val="FF0000"/>
                </a:solidFill>
              </a:rPr>
              <a:t>↑</a:t>
            </a:r>
            <a:endParaRPr lang="en-US" b="1" dirty="0"/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FFAA00"/>
                </a:highlight>
              </a:rPr>
              <a:t>D2-D4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–</a:t>
            </a:r>
            <a:r>
              <a:rPr lang="en-US" dirty="0"/>
              <a:t> 17% </a:t>
            </a:r>
            <a:r>
              <a:rPr lang="en-US" sz="1800" b="1" dirty="0">
                <a:solidFill>
                  <a:srgbClr val="FF0000"/>
                </a:solidFill>
              </a:rPr>
              <a:t>↑</a:t>
            </a:r>
            <a:endParaRPr lang="en-US" dirty="0"/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E60000"/>
                </a:highlight>
              </a:rPr>
              <a:t>D3-D4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–</a:t>
            </a:r>
            <a:r>
              <a:rPr lang="en-US" dirty="0"/>
              <a:t>   0.0%  </a:t>
            </a:r>
            <a:r>
              <a:rPr lang="en-US" sz="1800" b="1" dirty="0"/>
              <a:t>--</a:t>
            </a:r>
            <a:endParaRPr lang="en-US" dirty="0"/>
          </a:p>
          <a:p>
            <a:pPr marL="174625" indent="-1746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highlight>
                  <a:srgbClr val="730000"/>
                </a:highlight>
              </a:rPr>
              <a:t>D4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–         0.0</a:t>
            </a:r>
            <a:r>
              <a:rPr lang="en-US" dirty="0"/>
              <a:t>%  </a:t>
            </a:r>
            <a:r>
              <a:rPr lang="en-US" b="1" dirty="0"/>
              <a:t>--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0000"/>
              </a:solidFill>
            </a:endParaRPr>
          </a:p>
          <a:p>
            <a:r>
              <a:rPr lang="en-US" sz="1400" i="1" u="sng" dirty="0"/>
              <a:t>Note</a:t>
            </a:r>
            <a:r>
              <a:rPr lang="en-US" sz="1400" i="1" dirty="0"/>
              <a:t>: </a:t>
            </a:r>
            <a:r>
              <a:rPr lang="en-US" sz="1400" b="1" dirty="0">
                <a:solidFill>
                  <a:srgbClr val="FF0000"/>
                </a:solidFill>
              </a:rPr>
              <a:t>↑</a:t>
            </a:r>
            <a:r>
              <a:rPr lang="en-US" sz="1400" b="1" dirty="0">
                <a:solidFill>
                  <a:srgbClr val="00B050"/>
                </a:solidFill>
              </a:rPr>
              <a:t>↓</a:t>
            </a:r>
            <a:r>
              <a:rPr lang="en-US" sz="1400" i="1" dirty="0">
                <a:solidFill>
                  <a:srgbClr val="FF0000"/>
                </a:solidFill>
              </a:rPr>
              <a:t> </a:t>
            </a:r>
            <a:r>
              <a:rPr lang="en-US" sz="1400" i="1" dirty="0"/>
              <a:t>indicate change from mid-January. Red up arrows indicate increase in drought area; vice-versa for green arrows.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C12FDE-CA6C-4ECC-9B6E-31A36E6CF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1" y="1005840"/>
            <a:ext cx="6400793" cy="49460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0BE77C-D9F8-12BA-E51F-4FE41463F8E6}"/>
              </a:ext>
            </a:extLst>
          </p:cNvPr>
          <p:cNvSpPr/>
          <p:nvPr/>
        </p:nvSpPr>
        <p:spPr>
          <a:xfrm>
            <a:off x="6441265" y="6377879"/>
            <a:ext cx="2539733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http://droughtmonitor.unl.edu/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57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76200"/>
            <a:ext cx="9372600" cy="860425"/>
          </a:xfrm>
          <a:solidFill>
            <a:srgbClr val="006600"/>
          </a:solidFill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30 Day Temperatures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8530" y="1066899"/>
            <a:ext cx="42672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Calibri"/>
              </a:rPr>
              <a:t>Ranging from mid-20s in the NC to mid-30s in the W/SW and far SE.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Calibri"/>
              </a:rPr>
              <a:t>Averages </a:t>
            </a:r>
            <a:r>
              <a:rPr lang="en-US" b="1" dirty="0">
                <a:latin typeface="Calibri"/>
              </a:rPr>
              <a:t>≥32°F </a:t>
            </a:r>
            <a:r>
              <a:rPr lang="en-US" dirty="0">
                <a:latin typeface="Calibri"/>
              </a:rPr>
              <a:t>around Racine/Kenosha, Boscobel, &amp; Winona, MN.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Calibri"/>
              </a:rPr>
              <a:t>Monthly averages across the state were </a:t>
            </a:r>
            <a:r>
              <a:rPr lang="en-US" b="1" dirty="0">
                <a:latin typeface="Calibri"/>
              </a:rPr>
              <a:t>9°F+</a:t>
            </a:r>
            <a:r>
              <a:rPr lang="en-US" dirty="0">
                <a:latin typeface="Calibri"/>
              </a:rPr>
              <a:t> above normal for all.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6D4E1F-D9DC-46C4-8BEB-5AAC8BAA867D}"/>
              </a:ext>
            </a:extLst>
          </p:cNvPr>
          <p:cNvSpPr/>
          <p:nvPr/>
        </p:nvSpPr>
        <p:spPr>
          <a:xfrm>
            <a:off x="121364" y="5334000"/>
            <a:ext cx="4378363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https://hprcc.unl.edu/maps.php?map=ACISClimateMaps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7D3DF2-EC85-0E6E-C5AA-9C13253486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367" y="1034924"/>
            <a:ext cx="4378355" cy="3383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C2F6D0-9182-F60D-91A6-AF775F1D89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3240" y="3105388"/>
            <a:ext cx="4378355" cy="338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8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76200"/>
            <a:ext cx="9372600" cy="860425"/>
          </a:xfrm>
          <a:solidFill>
            <a:srgbClr val="006600"/>
          </a:solidFill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February Warmth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FA0089-4034-7656-C3F0-5156BACFC644}"/>
              </a:ext>
            </a:extLst>
          </p:cNvPr>
          <p:cNvSpPr/>
          <p:nvPr/>
        </p:nvSpPr>
        <p:spPr>
          <a:xfrm>
            <a:off x="3203649" y="6444138"/>
            <a:ext cx="2736701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https://scacis.rcc-acis.org/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06846A-1449-9D6D-EB28-C39EE50B47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4401" y="1270294"/>
            <a:ext cx="3978084" cy="4840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C9081F-5EDF-DFF2-8734-8FA8363226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517" y="1295400"/>
            <a:ext cx="3978084" cy="486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6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76200"/>
            <a:ext cx="9372600" cy="860425"/>
          </a:xfrm>
          <a:solidFill>
            <a:srgbClr val="006600"/>
          </a:solidFill>
        </p:spPr>
        <p:txBody>
          <a:bodyPr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7 Day Forecast Precip</a:t>
            </a:r>
          </a:p>
        </p:txBody>
      </p:sp>
      <p:sp>
        <p:nvSpPr>
          <p:cNvPr id="5" name="Rectangle 4"/>
          <p:cNvSpPr/>
          <p:nvPr/>
        </p:nvSpPr>
        <p:spPr>
          <a:xfrm>
            <a:off x="2895600" y="6369605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41620" y="1136800"/>
            <a:ext cx="2402379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Minimal chances of precip over the next week.</a:t>
            </a:r>
          </a:p>
          <a:p>
            <a:pPr marL="230188" indent="-2301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Precip could fall as snow or rain depending on temperatures.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4A91E1-5345-A808-F5CE-8971C66F7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1" y="1005840"/>
            <a:ext cx="6650176" cy="466343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0E9C4CD-24F1-1127-CC60-2205835F19DB}"/>
              </a:ext>
            </a:extLst>
          </p:cNvPr>
          <p:cNvSpPr/>
          <p:nvPr/>
        </p:nvSpPr>
        <p:spPr>
          <a:xfrm>
            <a:off x="548640" y="4910328"/>
            <a:ext cx="1813560" cy="4937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5AFC232-F98F-C123-778D-AB1915310C08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2244778" y="5401988"/>
            <a:ext cx="747633" cy="8344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C6AC01C-920B-F20B-7A38-C4C77912D529}"/>
              </a:ext>
            </a:extLst>
          </p:cNvPr>
          <p:cNvSpPr txBox="1"/>
          <p:nvPr/>
        </p:nvSpPr>
        <p:spPr>
          <a:xfrm>
            <a:off x="1524000" y="6236431"/>
            <a:ext cx="2936822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Forecast for 2/22/24 thru 2/28/24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216140-72E7-D0AD-D44B-A47233AA741D}"/>
              </a:ext>
            </a:extLst>
          </p:cNvPr>
          <p:cNvSpPr txBox="1"/>
          <p:nvPr/>
        </p:nvSpPr>
        <p:spPr>
          <a:xfrm>
            <a:off x="5333999" y="6407206"/>
            <a:ext cx="3662901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https://www.wpc.ncep.noaa.gov/qpf/p168i.gif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793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76200"/>
            <a:ext cx="9372600" cy="860425"/>
          </a:xfrm>
          <a:solidFill>
            <a:srgbClr val="006600"/>
          </a:solidFill>
        </p:spPr>
        <p:txBody>
          <a:bodyPr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8-14 Day Temp &amp; Precip Outlook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90" y="5334000"/>
            <a:ext cx="8686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Late Feb. – Early Mar.: </a:t>
            </a:r>
            <a:r>
              <a:rPr lang="en-US" dirty="0"/>
              <a:t>Temperatures likely to be </a:t>
            </a:r>
            <a:r>
              <a:rPr lang="en-US" u="sng" dirty="0"/>
              <a:t>above normal</a:t>
            </a:r>
            <a:r>
              <a:rPr lang="en-US" dirty="0"/>
              <a:t>. Precipitation is leaning </a:t>
            </a:r>
            <a:r>
              <a:rPr lang="en-US" u="sng" dirty="0"/>
              <a:t>above normal</a:t>
            </a:r>
            <a:r>
              <a:rPr lang="en-US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C8C804-A26F-6FD5-FAD5-366F1C214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71600"/>
            <a:ext cx="9144000" cy="35451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989213C-B839-FD47-8D0B-FE845A16EAB7}"/>
              </a:ext>
            </a:extLst>
          </p:cNvPr>
          <p:cNvSpPr/>
          <p:nvPr/>
        </p:nvSpPr>
        <p:spPr>
          <a:xfrm>
            <a:off x="3279315" y="6248400"/>
            <a:ext cx="2585370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http://www.cpc.ncep.noaa.gov/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671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76200"/>
            <a:ext cx="9372600" cy="860425"/>
          </a:xfrm>
          <a:solidFill>
            <a:srgbClr val="006600"/>
          </a:solidFill>
        </p:spPr>
        <p:txBody>
          <a:bodyPr/>
          <a:lstStyle/>
          <a:p>
            <a:r>
              <a:rPr lang="en-US" sz="4800" dirty="0">
                <a:solidFill>
                  <a:schemeClr val="bg1"/>
                </a:solidFill>
              </a:rPr>
              <a:t>30 Day Temp &amp; Precip Outlook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A1A8A6-4D7F-D83D-13BD-ADC2919F8E0E}"/>
              </a:ext>
            </a:extLst>
          </p:cNvPr>
          <p:cNvSpPr txBox="1"/>
          <p:nvPr/>
        </p:nvSpPr>
        <p:spPr>
          <a:xfrm>
            <a:off x="228690" y="5196351"/>
            <a:ext cx="8686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month of March: </a:t>
            </a:r>
            <a:r>
              <a:rPr lang="en-US" dirty="0"/>
              <a:t>Temperatures are leaning </a:t>
            </a:r>
            <a:r>
              <a:rPr lang="en-US" u="sng" dirty="0"/>
              <a:t>above normal</a:t>
            </a:r>
            <a:r>
              <a:rPr lang="en-US" dirty="0"/>
              <a:t>. Precipitation has </a:t>
            </a:r>
            <a:r>
              <a:rPr lang="en-US" u="sng" dirty="0"/>
              <a:t>equal chances</a:t>
            </a:r>
            <a:r>
              <a:rPr lang="en-US" dirty="0"/>
              <a:t> (except for far NE).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2D3E7E-BABD-80EB-B393-0981F43E59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71600"/>
            <a:ext cx="9144000" cy="35327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6F813C9-28CC-47B2-E5E0-0959DFECC531}"/>
              </a:ext>
            </a:extLst>
          </p:cNvPr>
          <p:cNvSpPr/>
          <p:nvPr/>
        </p:nvSpPr>
        <p:spPr>
          <a:xfrm>
            <a:off x="3279315" y="6238785"/>
            <a:ext cx="2585370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http://www.cpc.ncep.noaa.gov/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712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76200"/>
            <a:ext cx="9372600" cy="860425"/>
          </a:xfrm>
          <a:solidFill>
            <a:srgbClr val="006600"/>
          </a:solidFill>
        </p:spPr>
        <p:txBody>
          <a:bodyPr/>
          <a:lstStyle/>
          <a:p>
            <a:r>
              <a:rPr lang="en-US" sz="4800" dirty="0">
                <a:solidFill>
                  <a:schemeClr val="bg1"/>
                </a:solidFill>
              </a:rPr>
              <a:t>90 Day Temp &amp; Precip Outlook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60B8F3-3A49-5E23-9D17-406063BA6A06}"/>
              </a:ext>
            </a:extLst>
          </p:cNvPr>
          <p:cNvSpPr txBox="1"/>
          <p:nvPr/>
        </p:nvSpPr>
        <p:spPr>
          <a:xfrm>
            <a:off x="228688" y="4874752"/>
            <a:ext cx="86866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March – May: </a:t>
            </a:r>
            <a:r>
              <a:rPr lang="en-US" dirty="0"/>
              <a:t>Temperatures leaning towards </a:t>
            </a:r>
            <a:r>
              <a:rPr lang="en-US" u="sng" dirty="0"/>
              <a:t>above average</a:t>
            </a:r>
            <a:r>
              <a:rPr lang="en-US" dirty="0"/>
              <a:t>. Precipitation is showing </a:t>
            </a:r>
            <a:r>
              <a:rPr lang="en-US" u="sng" dirty="0"/>
              <a:t>equal chances</a:t>
            </a:r>
            <a:r>
              <a:rPr lang="en-US" dirty="0"/>
              <a:t>. </a:t>
            </a:r>
          </a:p>
          <a:p>
            <a:endParaRPr lang="en-US" sz="1200" i="1" dirty="0"/>
          </a:p>
          <a:p>
            <a:r>
              <a:rPr lang="en-US" i="1" dirty="0"/>
              <a:t>El Nino is a major driver of these conditions. However, a switch to La Nina is forecasted by June.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FEE221-FA86-99A1-B229-986F96A96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20056"/>
            <a:ext cx="9144000" cy="357214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975E5C3-2304-E6E1-0275-A61BF9A58033}"/>
              </a:ext>
            </a:extLst>
          </p:cNvPr>
          <p:cNvSpPr/>
          <p:nvPr/>
        </p:nvSpPr>
        <p:spPr>
          <a:xfrm>
            <a:off x="3279315" y="6346707"/>
            <a:ext cx="2585370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http://www.cpc.ncep.noaa.gov/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845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76200"/>
            <a:ext cx="9372600" cy="860425"/>
          </a:xfrm>
          <a:solidFill>
            <a:srgbClr val="006600"/>
          </a:solidFill>
        </p:spPr>
        <p:txBody>
          <a:bodyPr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Home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143000"/>
            <a:ext cx="9144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Current conditions: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Late January – February has been </a:t>
            </a:r>
            <a:r>
              <a:rPr lang="en-US" u="sng" dirty="0"/>
              <a:t>much drier than usual</a:t>
            </a:r>
            <a:r>
              <a:rPr lang="en-US" dirty="0"/>
              <a:t>, due in part to a lack of snowfall.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dryness was accompanied by temperatures that were much </a:t>
            </a:r>
            <a:r>
              <a:rPr lang="en-US" u="sng" dirty="0"/>
              <a:t>warmer than average</a:t>
            </a:r>
            <a:r>
              <a:rPr lang="en-US" dirty="0"/>
              <a:t>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Impact: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Soil moisture conditions remain </a:t>
            </a:r>
            <a:r>
              <a:rPr lang="en-US" u="sng" dirty="0"/>
              <a:t>drier than normal</a:t>
            </a:r>
            <a:r>
              <a:rPr lang="en-US" dirty="0"/>
              <a:t>, although with some improvement in the S/SE.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Drought conditions have increased since late January.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Chilling hour accumulation in WI range from </a:t>
            </a:r>
            <a:r>
              <a:rPr lang="en-US" u="sng" dirty="0"/>
              <a:t>1200-1700 hours</a:t>
            </a:r>
            <a:r>
              <a:rPr lang="en-US" dirty="0"/>
              <a:t> (higher to the S and E), </a:t>
            </a:r>
            <a:r>
              <a:rPr lang="en-US"/>
              <a:t>adequate for most apples.</a:t>
            </a:r>
            <a:endParaRPr lang="en-US" dirty="0"/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Outlook: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trend of </a:t>
            </a:r>
            <a:r>
              <a:rPr lang="en-US" u="sng" dirty="0"/>
              <a:t>warmer than average</a:t>
            </a:r>
            <a:r>
              <a:rPr lang="en-US" dirty="0"/>
              <a:t> temps look to continue into the first week of March.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warmer-than-normal conditions have a higher probability to </a:t>
            </a:r>
            <a:r>
              <a:rPr lang="en-US" u="sng" dirty="0"/>
              <a:t>persist</a:t>
            </a:r>
            <a:r>
              <a:rPr lang="en-US" dirty="0"/>
              <a:t> into spring due in part to El Nino.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However, a transition to La Nina is expected by </a:t>
            </a:r>
            <a:r>
              <a:rPr lang="en-US" u="sng" dirty="0"/>
              <a:t>June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576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76200"/>
            <a:ext cx="9372600" cy="860425"/>
          </a:xfrm>
          <a:solidFill>
            <a:srgbClr val="006600"/>
          </a:solidFill>
        </p:spPr>
        <p:txBody>
          <a:bodyPr/>
          <a:lstStyle/>
          <a:p>
            <a:pPr algn="ctr"/>
            <a:r>
              <a:rPr lang="en-US" sz="4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 Survey!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0100" y="1676400"/>
            <a:ext cx="7543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Are you a regular user of the Wisconsin Ag Climate Outlook (WACO)? Or maybe you are viewing these slides for the first time this week? Either way, we want to hear </a:t>
            </a:r>
            <a:r>
              <a:rPr lang="en-US" b="1" u="sng" dirty="0"/>
              <a:t>your</a:t>
            </a:r>
            <a:r>
              <a:rPr lang="en-US" dirty="0"/>
              <a:t> feedback on this new resource! Please take a few minutes and fill out this survey:</a:t>
            </a:r>
          </a:p>
          <a:p>
            <a:endParaRPr lang="en-US" dirty="0"/>
          </a:p>
          <a:p>
            <a:r>
              <a:rPr lang="en-US" sz="2800" b="1" dirty="0">
                <a:hlinkClick r:id="rId3"/>
              </a:rPr>
              <a:t>LINK TO SURVEY</a:t>
            </a:r>
            <a:endParaRPr lang="en-US" sz="2800" b="1" dirty="0"/>
          </a:p>
          <a:p>
            <a:endParaRPr lang="en-US" dirty="0"/>
          </a:p>
          <a:p>
            <a:r>
              <a:rPr lang="en-US" dirty="0"/>
              <a:t>Your feedback will help us better serve your ag-climate data needs through WACO.</a:t>
            </a:r>
          </a:p>
          <a:p>
            <a:endParaRPr lang="en-US" dirty="0"/>
          </a:p>
          <a:p>
            <a:r>
              <a:rPr lang="en-US" dirty="0"/>
              <a:t>If you have any trouble accessing or filling out the survey, please email Josh Bendorf at </a:t>
            </a:r>
            <a:r>
              <a:rPr lang="en-US" dirty="0">
                <a:hlinkClick r:id="rId4"/>
              </a:rPr>
              <a:t>Joshua.Bendorf@usda.gov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Thank you!!</a:t>
            </a:r>
          </a:p>
          <a:p>
            <a:r>
              <a:rPr lang="en-US" dirty="0"/>
              <a:t>-The WACO Team</a:t>
            </a:r>
          </a:p>
        </p:txBody>
      </p:sp>
    </p:spTree>
    <p:extLst>
      <p:ext uri="{BB962C8B-B14F-4D97-AF65-F5344CB8AC3E}">
        <p14:creationId xmlns:p14="http://schemas.microsoft.com/office/powerpoint/2010/main" val="174354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76200"/>
            <a:ext cx="9372600" cy="860425"/>
          </a:xfrm>
          <a:solidFill>
            <a:srgbClr val="006600"/>
          </a:solidFill>
        </p:spPr>
        <p:txBody>
          <a:bodyPr/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Points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524000"/>
            <a:ext cx="83820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February has thus far been a warm and dry month, with very little snowfall, on track to be one of the two warmest Februarys on record.</a:t>
            </a:r>
          </a:p>
          <a:p>
            <a:pPr marL="457200" marR="0" lvl="0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Soil moisture levels remain dry, with some improvement in areas that received higher 30-day precip totals.</a:t>
            </a:r>
          </a:p>
          <a:p>
            <a:pPr marL="457200" marR="0" lvl="0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February will wrap up warmer-than-average, with predictions leaning warmer-than-average for March.</a:t>
            </a:r>
          </a:p>
        </p:txBody>
      </p:sp>
    </p:spTree>
    <p:extLst>
      <p:ext uri="{BB962C8B-B14F-4D97-AF65-F5344CB8AC3E}">
        <p14:creationId xmlns:p14="http://schemas.microsoft.com/office/powerpoint/2010/main" val="309700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76200"/>
            <a:ext cx="9372600" cy="860425"/>
          </a:xfrm>
          <a:solidFill>
            <a:srgbClr val="006600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More Information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4518021"/>
            <a:ext cx="8496300" cy="1981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numCol="3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203F89-47D8-46B4-A2AA-BA8F85E1D4D4}"/>
              </a:ext>
            </a:extLst>
          </p:cNvPr>
          <p:cNvSpPr txBox="1">
            <a:spLocks/>
          </p:cNvSpPr>
          <p:nvPr/>
        </p:nvSpPr>
        <p:spPr>
          <a:xfrm>
            <a:off x="283670" y="5424162"/>
            <a:ext cx="2552700" cy="91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Natasha Paris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</a:rPr>
              <a:t>Crops Educator – Adams, Green Lake, Marquette, Waushara Cos.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  <a:hlinkClick r:id="rId3"/>
              </a:rPr>
              <a:t>n</a:t>
            </a:r>
            <a:r>
              <a:rPr lang="en-US" sz="1200" baseline="0" dirty="0">
                <a:solidFill>
                  <a:schemeClr val="tx1"/>
                </a:solidFill>
                <a:latin typeface="Calibri"/>
                <a:hlinkClick r:id="rId3"/>
              </a:rPr>
              <a:t>atasha.paris@wisc.edu</a:t>
            </a:r>
            <a:r>
              <a:rPr lang="en-US" sz="1200" baseline="0" dirty="0">
                <a:solidFill>
                  <a:schemeClr val="tx1"/>
                </a:solidFill>
                <a:latin typeface="Calibri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2E0179F-BDD3-D107-08B4-E2FF0A593B31}"/>
              </a:ext>
            </a:extLst>
          </p:cNvPr>
          <p:cNvSpPr txBox="1">
            <a:spLocks/>
          </p:cNvSpPr>
          <p:nvPr/>
        </p:nvSpPr>
        <p:spPr>
          <a:xfrm>
            <a:off x="6220250" y="5465627"/>
            <a:ext cx="2438400" cy="745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Steve Vavrus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State Climatologist of </a:t>
            </a:r>
            <a:r>
              <a:rPr lang="en-US" sz="1200" dirty="0">
                <a:solidFill>
                  <a:schemeClr val="tx1"/>
                </a:solidFill>
                <a:latin typeface="Calibri"/>
              </a:rPr>
              <a:t>Wisconsin</a:t>
            </a:r>
            <a:endParaRPr kumimoji="0" lang="en-US" sz="1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  <a:hlinkClick r:id="rId4"/>
              </a:rPr>
              <a:t>sjvavrus@wisc.edu</a:t>
            </a:r>
            <a:r>
              <a:rPr lang="en-US" sz="1200" dirty="0">
                <a:solidFill>
                  <a:schemeClr val="tx1"/>
                </a:solidFill>
                <a:latin typeface="Calibri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ACE1BF7-16B1-DD68-D3C1-7426A759D904}"/>
              </a:ext>
            </a:extLst>
          </p:cNvPr>
          <p:cNvSpPr txBox="1">
            <a:spLocks/>
          </p:cNvSpPr>
          <p:nvPr/>
        </p:nvSpPr>
        <p:spPr>
          <a:xfrm>
            <a:off x="3246985" y="5424162"/>
            <a:ext cx="2628900" cy="898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Kristin Foehringer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NRCS State Working Lands Climate Smart Specialist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  <a:hlinkClick r:id="rId5"/>
              </a:rPr>
              <a:t>kristin.foehringer@usda.gov</a:t>
            </a:r>
            <a:r>
              <a:rPr lang="en-US" sz="1200" dirty="0">
                <a:solidFill>
                  <a:schemeClr val="tx1"/>
                </a:solidFill>
                <a:latin typeface="Calibri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5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60E03E2-3B8B-12C0-64A4-5292D9D96DF1}"/>
              </a:ext>
            </a:extLst>
          </p:cNvPr>
          <p:cNvSpPr txBox="1">
            <a:spLocks/>
          </p:cNvSpPr>
          <p:nvPr/>
        </p:nvSpPr>
        <p:spPr>
          <a:xfrm>
            <a:off x="1371600" y="4585328"/>
            <a:ext cx="2286747" cy="745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Dennis Todey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Director, Midwest Climate Hub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  <a:hlinkClick r:id="rId6"/>
              </a:rPr>
              <a:t>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/>
              </a:rPr>
              <a:t>ennis.todey@usda.gov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5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FB5BDCC-5142-D52D-08B3-D0B0791AD1CA}"/>
              </a:ext>
            </a:extLst>
          </p:cNvPr>
          <p:cNvSpPr txBox="1">
            <a:spLocks/>
          </p:cNvSpPr>
          <p:nvPr/>
        </p:nvSpPr>
        <p:spPr>
          <a:xfrm>
            <a:off x="4533900" y="4585328"/>
            <a:ext cx="2781300" cy="745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Josh Bendorf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</a:rPr>
              <a:t>Ag Climatologist Fellow,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Midwest Climate Hub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Calibri"/>
                <a:hlinkClick r:id="rId7"/>
              </a:rPr>
              <a:t>joshua.bendorf@usda.gov</a:t>
            </a:r>
            <a:r>
              <a:rPr lang="en-US" sz="1200" dirty="0">
                <a:solidFill>
                  <a:schemeClr val="tx1"/>
                </a:solidFill>
                <a:latin typeface="Calibri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5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A tractor in a field&#10;&#10;Description automatically generated">
            <a:extLst>
              <a:ext uri="{FF2B5EF4-FFF2-40B4-BE49-F238E27FC236}">
                <a16:creationId xmlns:a16="http://schemas.microsoft.com/office/drawing/2014/main" id="{58AE063F-F7BB-AF36-A8C8-60BCEA27BAC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2" b="6264"/>
          <a:stretch/>
        </p:blipFill>
        <p:spPr>
          <a:xfrm>
            <a:off x="247650" y="1219200"/>
            <a:ext cx="8648700" cy="2882900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0EEB1A12-5B4D-4C41-77E1-B3A8DDEA6D90}"/>
              </a:ext>
            </a:extLst>
          </p:cNvPr>
          <p:cNvSpPr txBox="1">
            <a:spLocks/>
          </p:cNvSpPr>
          <p:nvPr/>
        </p:nvSpPr>
        <p:spPr>
          <a:xfrm>
            <a:off x="234101" y="1219200"/>
            <a:ext cx="1562100" cy="357777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Photo Credit: USDA</a:t>
            </a:r>
            <a:r>
              <a:rPr kumimoji="0" lang="en-US" sz="1100" b="1" i="0" u="none" strike="noStrike" kern="1200" cap="none" spc="0" normalizeH="0" noProof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1100" b="1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91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76200"/>
            <a:ext cx="9372600" cy="860425"/>
          </a:xfrm>
          <a:solidFill>
            <a:srgbClr val="006600"/>
          </a:solidFill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30 Day Precip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3F8533-7858-4573-A259-1DC9C035FAB2}"/>
              </a:ext>
            </a:extLst>
          </p:cNvPr>
          <p:cNvSpPr txBox="1"/>
          <p:nvPr/>
        </p:nvSpPr>
        <p:spPr>
          <a:xfrm>
            <a:off x="3581400" y="5909714"/>
            <a:ext cx="5273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Monthly totals of &lt;2” for nearly the entire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Localized areas of 1.5-2” in the south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C2AE54-207C-1A8B-E68A-EB5AC37AB2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2" y="1108595"/>
            <a:ext cx="8229596" cy="462914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49AB0B-53A5-880C-744B-E9CAD499932E}"/>
              </a:ext>
            </a:extLst>
          </p:cNvPr>
          <p:cNvSpPr/>
          <p:nvPr/>
        </p:nvSpPr>
        <p:spPr>
          <a:xfrm>
            <a:off x="533400" y="6125671"/>
            <a:ext cx="2743200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https://water.weather.gov/precip/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63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296D15-F7BE-4927-9D6B-2432043ABE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366" y="1034924"/>
            <a:ext cx="4378357" cy="33832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76200"/>
            <a:ext cx="9372600" cy="860425"/>
          </a:xfrm>
          <a:solidFill>
            <a:srgbClr val="006600"/>
          </a:solidFill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30 Day Precip Total/% Avg.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364" y="5334000"/>
            <a:ext cx="4378363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https://hprcc.unl.edu/maps.php?map=ACISClimateMaps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58497" y="1066899"/>
            <a:ext cx="446413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Calibri"/>
              </a:rPr>
              <a:t>The majority of WI has been very dry over the last 30 days.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&lt;70% of normal 30-day precip totals for the central and northern counties.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Calibri"/>
              </a:rPr>
              <a:t>70-100% in the S/SE; &gt;100% at a few stations.</a:t>
            </a:r>
            <a:endParaRPr kumimoji="0" lang="en-US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E00281-D8DC-486D-87EB-849A115D5D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3239" y="3105388"/>
            <a:ext cx="4378357" cy="338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1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76200"/>
            <a:ext cx="9372600" cy="860425"/>
          </a:xfrm>
          <a:solidFill>
            <a:srgbClr val="006600"/>
          </a:solidFill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90 Day Precip Total/% Avg.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2D9A07-E8E5-481C-A004-93F312630FA5}"/>
              </a:ext>
            </a:extLst>
          </p:cNvPr>
          <p:cNvSpPr txBox="1"/>
          <p:nvPr/>
        </p:nvSpPr>
        <p:spPr>
          <a:xfrm>
            <a:off x="4572000" y="1066899"/>
            <a:ext cx="4450635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Lowest totals in a belt stretching from WC to NE (≤2.5”).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libri"/>
              </a:rPr>
              <a:t>&lt;70% of average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Calibri"/>
              </a:rPr>
              <a:t>Highest totals in the SE and SC (≥5”).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&gt;100% of average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DE0148-088F-A01E-80C0-51E3B6D281AD}"/>
              </a:ext>
            </a:extLst>
          </p:cNvPr>
          <p:cNvSpPr/>
          <p:nvPr/>
        </p:nvSpPr>
        <p:spPr>
          <a:xfrm>
            <a:off x="121364" y="5334000"/>
            <a:ext cx="4378363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https://hprcc.unl.edu/maps.php?map=ACISClimateMaps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CE82E1-6E4E-41F4-BC10-318D769C5C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366" y="1034924"/>
            <a:ext cx="4378357" cy="3383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5BEF27-2723-F993-B030-ED7E4CDC8E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3239" y="3105388"/>
            <a:ext cx="4378357" cy="338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76200"/>
            <a:ext cx="9372600" cy="860425"/>
          </a:xfrm>
          <a:solidFill>
            <a:srgbClr val="006600"/>
          </a:solidFill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February (Lack of) Snowfall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FA0089-4034-7656-C3F0-5156BACFC644}"/>
              </a:ext>
            </a:extLst>
          </p:cNvPr>
          <p:cNvSpPr/>
          <p:nvPr/>
        </p:nvSpPr>
        <p:spPr>
          <a:xfrm>
            <a:off x="3203649" y="6478098"/>
            <a:ext cx="2736701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https://mrcc.purdue.edu/CLIMATE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64820D-1AE4-CB0E-3D25-CA9CD6599622}"/>
              </a:ext>
            </a:extLst>
          </p:cNvPr>
          <p:cNvSpPr txBox="1"/>
          <p:nvPr/>
        </p:nvSpPr>
        <p:spPr>
          <a:xfrm>
            <a:off x="490200" y="1011808"/>
            <a:ext cx="8382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Calibri"/>
              </a:rPr>
              <a:t>Snow totals ranging from </a:t>
            </a:r>
            <a:r>
              <a:rPr lang="en-US" b="1" dirty="0">
                <a:latin typeface="Calibri"/>
              </a:rPr>
              <a:t>&lt;1”</a:t>
            </a:r>
            <a:r>
              <a:rPr lang="en-US" dirty="0">
                <a:latin typeface="Calibri"/>
              </a:rPr>
              <a:t> (S, SW) to </a:t>
            </a:r>
            <a:r>
              <a:rPr lang="en-US" b="1" dirty="0">
                <a:latin typeface="Calibri"/>
              </a:rPr>
              <a:t>&gt;5”</a:t>
            </a:r>
            <a:r>
              <a:rPr lang="en-US" dirty="0">
                <a:latin typeface="Calibri"/>
              </a:rPr>
              <a:t> (NC, NW)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Snowfall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&lt;50%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of normal for most of the state;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&lt;5%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in the SW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889E23-0693-F4F4-FA33-C45F061B4F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9200" y="1841684"/>
            <a:ext cx="3590489" cy="4509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6A7AFE-B076-D944-4C67-F641A0FC4D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274" y="1810266"/>
            <a:ext cx="365296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5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76200"/>
            <a:ext cx="9372600" cy="860425"/>
          </a:xfrm>
          <a:solidFill>
            <a:srgbClr val="006600"/>
          </a:solidFill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Seasonal Snowfall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FA0089-4034-7656-C3F0-5156BACFC644}"/>
              </a:ext>
            </a:extLst>
          </p:cNvPr>
          <p:cNvSpPr/>
          <p:nvPr/>
        </p:nvSpPr>
        <p:spPr>
          <a:xfrm>
            <a:off x="2209800" y="5943600"/>
            <a:ext cx="2736701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https://scacis.rcc-acis.org/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AC2880A-34C6-30D0-0FE9-FEA473B3A3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232641"/>
              </p:ext>
            </p:extLst>
          </p:nvPr>
        </p:nvGraphicFramePr>
        <p:xfrm>
          <a:off x="762000" y="1594081"/>
          <a:ext cx="7772400" cy="348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">
                  <a:extLst>
                    <a:ext uri="{9D8B030D-6E8A-4147-A177-3AD203B41FA5}">
                      <a16:colId xmlns:a16="http://schemas.microsoft.com/office/drawing/2014/main" val="1867021644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97971191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93222929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408940685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421524601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859451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Winter 2023-24 Total</a:t>
                      </a:r>
                      <a:r>
                        <a:rPr lang="en-US" sz="1400" baseline="30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Rank (Lowest)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Low Record (Year)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First Year of Record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733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KMSP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Twin Cities, 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11.0”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  <a:r>
                        <a:rPr lang="en-US" sz="1400" baseline="30000" dirty="0"/>
                        <a:t>th</a:t>
                      </a:r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5.2” (1943-44)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227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KEAU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Eau Claire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12.3”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</a:t>
                      </a:r>
                      <a:r>
                        <a:rPr lang="en-US" sz="1400" baseline="30000" dirty="0"/>
                        <a:t>th</a:t>
                      </a:r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7.9” (1957-58)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000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KAUW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Wausau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13.8”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  <a:r>
                        <a:rPr lang="en-US" sz="1400" baseline="30000" dirty="0"/>
                        <a:t>th</a:t>
                      </a:r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10.8” (1943-44)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705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KLSE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 Crosse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14.6”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16</a:t>
                      </a:r>
                      <a:r>
                        <a:rPr lang="en-US" sz="1400" baseline="30000" dirty="0"/>
                        <a:t>th</a:t>
                      </a:r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5.8” (1943-44)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479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KDLH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Duluth, 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14.7”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  <a:r>
                        <a:rPr lang="en-US" sz="1400" baseline="30000" dirty="0"/>
                        <a:t>st</a:t>
                      </a:r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1" dirty="0"/>
                        <a:t>New Record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799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KMKE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Milwaukee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18.2”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</a:t>
                      </a:r>
                      <a:r>
                        <a:rPr lang="en-US" sz="1400" baseline="30000" dirty="0"/>
                        <a:t>th</a:t>
                      </a:r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0.0” (1939-40)</a:t>
                      </a:r>
                      <a:r>
                        <a:rPr lang="en-US" sz="1400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773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KGRB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Green Bay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28.0”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59</a:t>
                      </a:r>
                      <a:r>
                        <a:rPr lang="en-US" sz="1400" baseline="30000" dirty="0"/>
                        <a:t>th</a:t>
                      </a:r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9.0” (1943-44)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1887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954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KMSN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Madison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29.4”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45</a:t>
                      </a:r>
                      <a:r>
                        <a:rPr lang="en-US" sz="1400" baseline="30000" dirty="0"/>
                        <a:t>th</a:t>
                      </a:r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3.1” (1960-61)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98582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7ECD3DC-1481-3FD2-9BCB-47D58C74D1E3}"/>
              </a:ext>
            </a:extLst>
          </p:cNvPr>
          <p:cNvSpPr txBox="1"/>
          <p:nvPr/>
        </p:nvSpPr>
        <p:spPr>
          <a:xfrm>
            <a:off x="5334000" y="5078961"/>
            <a:ext cx="3352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(1) As of February 20</a:t>
            </a:r>
            <a:r>
              <a:rPr lang="en-US" sz="1100" baseline="30000" dirty="0"/>
              <a:t>th</a:t>
            </a:r>
            <a:r>
              <a:rPr lang="en-US" sz="1100" dirty="0"/>
              <a:t>; period begins on December 1</a:t>
            </a:r>
            <a:r>
              <a:rPr lang="en-US" sz="1100" baseline="30000" dirty="0"/>
              <a:t>st</a:t>
            </a:r>
          </a:p>
          <a:p>
            <a:r>
              <a:rPr lang="en-US" sz="1100" dirty="0"/>
              <a:t>(2) This year was missing a large amount of daily data </a:t>
            </a:r>
          </a:p>
        </p:txBody>
      </p:sp>
    </p:spTree>
    <p:extLst>
      <p:ext uri="{BB962C8B-B14F-4D97-AF65-F5344CB8AC3E}">
        <p14:creationId xmlns:p14="http://schemas.microsoft.com/office/powerpoint/2010/main" val="374076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1ADB56B-3973-4D68-9CE3-59E0929E087B}"/>
              </a:ext>
            </a:extLst>
          </p:cNvPr>
          <p:cNvSpPr/>
          <p:nvPr/>
        </p:nvSpPr>
        <p:spPr>
          <a:xfrm>
            <a:off x="1676400" y="5910598"/>
            <a:ext cx="57912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https://weather.msfc.nasa.gov/sport/case_studies/lis_CONUS.html</a:t>
            </a:r>
            <a:r>
              <a:rPr lang="en-US" sz="1200" dirty="0">
                <a:solidFill>
                  <a:srgbClr val="0070C0"/>
                </a:solidFill>
              </a:rPr>
              <a:t>  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hlinkClick r:id="rId4"/>
              </a:rPr>
              <a:t>https://www.cpc.ncep.noaa.gov/products/Soilmst_Monitoring/US/Soilmst/Soilmst.shtml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hlinkClick r:id="rId5"/>
              </a:rPr>
              <a:t>https://www.cpc.ncep.noaa.gov/products/Drought/Monitoring/smp_new.shtml#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CDD06A-4A9C-4BCA-A200-A42747BB310B}"/>
              </a:ext>
            </a:extLst>
          </p:cNvPr>
          <p:cNvSpPr txBox="1"/>
          <p:nvPr/>
        </p:nvSpPr>
        <p:spPr>
          <a:xfrm>
            <a:off x="100064" y="1805478"/>
            <a:ext cx="228600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/>
              <a:t>Most of the state remains drier than normal.</a:t>
            </a:r>
          </a:p>
          <a:p>
            <a:endParaRPr lang="en-US" dirty="0"/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/>
              <a:t>Soil conditions improved to the S and E where precip amounts were higher.</a:t>
            </a:r>
          </a:p>
          <a:p>
            <a:endParaRPr lang="en-US" dirty="0"/>
          </a:p>
          <a:p>
            <a:r>
              <a:rPr lang="en-US" sz="1200" i="1" u="sng" dirty="0"/>
              <a:t>Model Notes</a:t>
            </a:r>
            <a:r>
              <a:rPr lang="en-US" sz="1200" i="1" dirty="0"/>
              <a:t>: </a:t>
            </a:r>
          </a:p>
          <a:p>
            <a:r>
              <a:rPr lang="en-US" sz="1200" i="1" dirty="0"/>
              <a:t>Red areas would be top 5 driest in 100 years.  Dark red = top 2 driest.</a:t>
            </a:r>
          </a:p>
          <a:p>
            <a:endParaRPr lang="en-US" sz="500" dirty="0">
              <a:solidFill>
                <a:srgbClr val="FF0000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F87B4AA-8D89-411B-7F76-88A94F6E0CCE}"/>
              </a:ext>
            </a:extLst>
          </p:cNvPr>
          <p:cNvSpPr txBox="1">
            <a:spLocks/>
          </p:cNvSpPr>
          <p:nvPr/>
        </p:nvSpPr>
        <p:spPr>
          <a:xfrm>
            <a:off x="-152400" y="76200"/>
            <a:ext cx="9372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</a:rPr>
              <a:t>Modeled Soil Moisture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1386BE-576D-F908-50E8-169C1CE095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0965" y="1210367"/>
            <a:ext cx="6626223" cy="441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2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1ADB56B-3973-4D68-9CE3-59E0929E087B}"/>
              </a:ext>
            </a:extLst>
          </p:cNvPr>
          <p:cNvSpPr/>
          <p:nvPr/>
        </p:nvSpPr>
        <p:spPr>
          <a:xfrm>
            <a:off x="1676400" y="5910598"/>
            <a:ext cx="57912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https://weather.msfc.nasa.gov/sport/case_studies/lis_CONUS.html</a:t>
            </a:r>
            <a:r>
              <a:rPr lang="en-US" sz="1200" dirty="0">
                <a:solidFill>
                  <a:srgbClr val="0070C0"/>
                </a:solidFill>
              </a:rPr>
              <a:t>  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hlinkClick r:id="rId4"/>
              </a:rPr>
              <a:t>https://www.cpc.ncep.noaa.gov/products/Soilmst_Monitoring/US/Soilmst/Soilmst.shtml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hlinkClick r:id="rId5"/>
              </a:rPr>
              <a:t>https://www.cpc.ncep.noaa.gov/products/Drought/Monitoring/smp_new.shtml#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F87B4AA-8D89-411B-7F76-88A94F6E0CCE}"/>
              </a:ext>
            </a:extLst>
          </p:cNvPr>
          <p:cNvSpPr txBox="1">
            <a:spLocks/>
          </p:cNvSpPr>
          <p:nvPr/>
        </p:nvSpPr>
        <p:spPr>
          <a:xfrm>
            <a:off x="-152400" y="76200"/>
            <a:ext cx="9372600" cy="860425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</a:rPr>
              <a:t>Modeled Soil Moisture</a:t>
            </a:r>
          </a:p>
        </p:txBody>
      </p:sp>
      <p:pic>
        <p:nvPicPr>
          <p:cNvPr id="3" name="Picture 2" descr="A map of the united states&#10;&#10;Description automatically generated">
            <a:extLst>
              <a:ext uri="{FF2B5EF4-FFF2-40B4-BE49-F238E27FC236}">
                <a16:creationId xmlns:a16="http://schemas.microsoft.com/office/drawing/2014/main" id="{DB59B556-2583-106D-1AA6-E3B0E587783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2" b="5641"/>
          <a:stretch/>
        </p:blipFill>
        <p:spPr>
          <a:xfrm>
            <a:off x="228600" y="1143000"/>
            <a:ext cx="5101527" cy="3352800"/>
          </a:xfrm>
          <a:prstGeom prst="rect">
            <a:avLst/>
          </a:prstGeom>
        </p:spPr>
      </p:pic>
      <p:pic>
        <p:nvPicPr>
          <p:cNvPr id="6" name="Picture 5" descr="A map of the united states&#10;&#10;Description automatically generated">
            <a:extLst>
              <a:ext uri="{FF2B5EF4-FFF2-40B4-BE49-F238E27FC236}">
                <a16:creationId xmlns:a16="http://schemas.microsoft.com/office/drawing/2014/main" id="{862EB869-1261-F079-C8D5-BA206ABF7F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730" y="2730374"/>
            <a:ext cx="507267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2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47997</TotalTime>
  <Words>1411</Words>
  <Application>Microsoft Office PowerPoint</Application>
  <PresentationFormat>On-screen Show (4:3)</PresentationFormat>
  <Paragraphs>213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Wisconsin Ag Climate Outlook  Updated February 21, 2024</vt:lpstr>
      <vt:lpstr>Key Points</vt:lpstr>
      <vt:lpstr>30 Day Precip</vt:lpstr>
      <vt:lpstr>30 Day Precip Total/% Avg.</vt:lpstr>
      <vt:lpstr>90 Day Precip Total/% Avg.</vt:lpstr>
      <vt:lpstr>February (Lack of) Snowfall</vt:lpstr>
      <vt:lpstr>Seasonal Snowfall</vt:lpstr>
      <vt:lpstr>PowerPoint Presentation</vt:lpstr>
      <vt:lpstr>PowerPoint Presentation</vt:lpstr>
      <vt:lpstr>US Drought Monitor</vt:lpstr>
      <vt:lpstr>US Drought Monitor</vt:lpstr>
      <vt:lpstr>30 Day Temperatures</vt:lpstr>
      <vt:lpstr>February Warmth</vt:lpstr>
      <vt:lpstr>7 Day Forecast Precip</vt:lpstr>
      <vt:lpstr>8-14 Day Temp &amp; Precip Outlook</vt:lpstr>
      <vt:lpstr>30 Day Temp &amp; Precip Outlook</vt:lpstr>
      <vt:lpstr>90 Day Temp &amp; Precip Outlook</vt:lpstr>
      <vt:lpstr>Take Home</vt:lpstr>
      <vt:lpstr>User Survey!</vt:lpstr>
      <vt:lpstr>For 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Felkley</dc:creator>
  <cp:lastModifiedBy>Natasha Paris</cp:lastModifiedBy>
  <cp:revision>1290</cp:revision>
  <dcterms:created xsi:type="dcterms:W3CDTF">2018-01-08T14:46:59Z</dcterms:created>
  <dcterms:modified xsi:type="dcterms:W3CDTF">2024-02-22T15:19:47Z</dcterms:modified>
</cp:coreProperties>
</file>