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6"/>
  </p:notesMasterIdLst>
  <p:sldIdLst>
    <p:sldId id="287" r:id="rId2"/>
    <p:sldId id="944" r:id="rId3"/>
    <p:sldId id="926" r:id="rId4"/>
    <p:sldId id="946" r:id="rId5"/>
    <p:sldId id="928" r:id="rId6"/>
    <p:sldId id="951" r:id="rId7"/>
    <p:sldId id="942" r:id="rId8"/>
    <p:sldId id="929" r:id="rId9"/>
    <p:sldId id="346" r:id="rId10"/>
    <p:sldId id="913" r:id="rId11"/>
    <p:sldId id="952" r:id="rId12"/>
    <p:sldId id="936" r:id="rId13"/>
    <p:sldId id="947" r:id="rId14"/>
    <p:sldId id="948" r:id="rId15"/>
    <p:sldId id="940" r:id="rId16"/>
    <p:sldId id="933" r:id="rId17"/>
    <p:sldId id="919" r:id="rId18"/>
    <p:sldId id="352" r:id="rId19"/>
    <p:sldId id="950" r:id="rId20"/>
    <p:sldId id="371" r:id="rId21"/>
    <p:sldId id="360" r:id="rId22"/>
    <p:sldId id="359" r:id="rId23"/>
    <p:sldId id="949" r:id="rId24"/>
    <p:sldId id="342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19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owatzke, Laurie - ARS" initials="NLA" lastIdx="2" clrIdx="0">
    <p:extLst>
      <p:ext uri="{19B8F6BF-5375-455C-9EA6-DF929625EA0E}">
        <p15:presenceInfo xmlns:p15="http://schemas.microsoft.com/office/powerpoint/2012/main" userId="S::Laurie.Nowatzke@usda.gov::7769e82f-be09-43d9-9cee-f8e483644a6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0000"/>
    <a:srgbClr val="730000"/>
    <a:srgbClr val="E7B795"/>
    <a:srgbClr val="FFAA00"/>
    <a:srgbClr val="FFD882"/>
    <a:srgbClr val="FCD37F"/>
    <a:srgbClr val="F4F4F4"/>
    <a:srgbClr val="FFFFFF"/>
    <a:srgbClr val="00660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99" autoAdjust="0"/>
    <p:restoredTop sz="90683" autoAdjust="0"/>
  </p:normalViewPr>
  <p:slideViewPr>
    <p:cSldViewPr showGuides="1">
      <p:cViewPr varScale="1">
        <p:scale>
          <a:sx n="108" d="100"/>
          <a:sy n="108" d="100"/>
        </p:scale>
        <p:origin x="1782" y="114"/>
      </p:cViewPr>
      <p:guideLst>
        <p:guide orient="horz" pos="2160"/>
        <p:guide pos="19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7B42BD-50E8-4622-B37D-5A1EBAB03192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53E7D5-D65F-4DCB-850F-F452CC12F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381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05CF3A6E-F01A-C968-3733-261E6A5232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0246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3E7D5-D65F-4DCB-850F-F452CC12FD1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4407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3E7D5-D65F-4DCB-850F-F452CC12FD1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3685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3E7D5-D65F-4DCB-850F-F452CC12FD1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1691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3E7D5-D65F-4DCB-850F-F452CC12FD1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7662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3E7D5-D65F-4DCB-850F-F452CC12FD1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3015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3E7D5-D65F-4DCB-850F-F452CC12FD1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2191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3E7D5-D65F-4DCB-850F-F452CC12FD1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289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3E7D5-D65F-4DCB-850F-F452CC12FD1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6704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3E7D5-D65F-4DCB-850F-F452CC12FD1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1848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3E7D5-D65F-4DCB-850F-F452CC12FD1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871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80399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3E7D5-D65F-4DCB-850F-F452CC12FD1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4050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3E7D5-D65F-4DCB-850F-F452CC12FD1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0211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3E7D5-D65F-4DCB-850F-F452CC12FD1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7696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3E7D5-D65F-4DCB-850F-F452CC12FD1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313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1144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3E7D5-D65F-4DCB-850F-F452CC12FD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5903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05CF3A6E-F01A-C968-3733-261E6A5232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4118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3E7D5-D65F-4DCB-850F-F452CC12FD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66350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3E7D5-D65F-4DCB-850F-F452CC12FD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7906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3E7D5-D65F-4DCB-850F-F452CC12FD1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1481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3E7D5-D65F-4DCB-850F-F452CC12FD1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645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97084-80F0-4C75-A41B-0B8C82145DA0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3EDA8-827D-4D81-9069-CCA896D65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58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97084-80F0-4C75-A41B-0B8C82145DA0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3EDA8-827D-4D81-9069-CCA896D65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01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97084-80F0-4C75-A41B-0B8C82145DA0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3EDA8-827D-4D81-9069-CCA896D65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64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97084-80F0-4C75-A41B-0B8C82145DA0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3EDA8-827D-4D81-9069-CCA896D65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11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97084-80F0-4C75-A41B-0B8C82145DA0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3EDA8-827D-4D81-9069-CCA896D65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67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97084-80F0-4C75-A41B-0B8C82145DA0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3EDA8-827D-4D81-9069-CCA896D65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67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97084-80F0-4C75-A41B-0B8C82145DA0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3EDA8-827D-4D81-9069-CCA896D65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76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97084-80F0-4C75-A41B-0B8C82145DA0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3EDA8-827D-4D81-9069-CCA896D65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52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97084-80F0-4C75-A41B-0B8C82145DA0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3EDA8-827D-4D81-9069-CCA896D65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94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97084-80F0-4C75-A41B-0B8C82145DA0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3EDA8-827D-4D81-9069-CCA896D65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94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97084-80F0-4C75-A41B-0B8C82145DA0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3EDA8-827D-4D81-9069-CCA896D65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12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0000"/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797084-80F0-4C75-A41B-0B8C82145DA0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53EDA8-827D-4D81-9069-CCA896D65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736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mailto:Dennis.todey@ars.usda.gov" TargetMode="External"/><Relationship Id="rId13" Type="http://schemas.openxmlformats.org/officeDocument/2006/relationships/hyperlink" Target="mailto:bridgette.mason@usda.gov" TargetMode="External"/><Relationship Id="rId3" Type="http://schemas.openxmlformats.org/officeDocument/2006/relationships/image" Target="../media/image3.png"/><Relationship Id="rId7" Type="http://schemas.openxmlformats.org/officeDocument/2006/relationships/hyperlink" Target="mailto:kristin.foehringer@usda.gov" TargetMode="External"/><Relationship Id="rId12" Type="http://schemas.openxmlformats.org/officeDocument/2006/relationships/hyperlink" Target="mailto:Joshua.bendorf@usda.gov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sjvavrus@wisc.edu" TargetMode="External"/><Relationship Id="rId11" Type="http://schemas.openxmlformats.org/officeDocument/2006/relationships/image" Target="../media/image6.PNG"/><Relationship Id="rId5" Type="http://schemas.openxmlformats.org/officeDocument/2006/relationships/hyperlink" Target="mailto:Natasha.paris@wisc.edu" TargetMode="External"/><Relationship Id="rId10" Type="http://schemas.openxmlformats.org/officeDocument/2006/relationships/image" Target="../media/image5.PNG"/><Relationship Id="rId4" Type="http://schemas.microsoft.com/office/2007/relationships/hdphoto" Target="../media/hdphoto2.wdp"/><Relationship Id="rId9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droughtmonitor.unl.edu/" TargetMode="Externa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hyperlink" Target="http://droughtmonitor.unl.edu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isconet.wisc.edu/" TargetMode="Externa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hyperlink" Target="https://agindrought.unl.edu/Other.aspx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agindrought.unl.edu/Other.aspx" TargetMode="Externa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agindrought.unl.edu/Other.aspx" TargetMode="Externa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agindrought.unl.edu/Other.aspx" TargetMode="Externa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wpc.ncep.noaa.gov/qpf/p168i.gif" TargetMode="External"/><Relationship Id="rId4" Type="http://schemas.openxmlformats.org/officeDocument/2006/relationships/image" Target="../media/image27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hyperlink" Target="http://www.cpc.ncep.noaa.gov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cpc.ncep.noaa.gov/" TargetMode="Externa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hyperlink" Target="https://water.weather.gov/precip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cpc.ncep.noaa.gov/" TargetMode="Externa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cpc.ncep.noaa.gov/" TargetMode="Externa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hyperlink" Target="mailto:Dennis.todey@ars.usda.gov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sjvavrus@wisc.edu" TargetMode="External"/><Relationship Id="rId5" Type="http://schemas.openxmlformats.org/officeDocument/2006/relationships/hyperlink" Target="mailto:Dennis.todey@usda.gov" TargetMode="Externa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cpc.ncep.noaa.gov/products/Drought/Monitoring/smp_new.shtml" TargetMode="External"/><Relationship Id="rId5" Type="http://schemas.openxmlformats.org/officeDocument/2006/relationships/hyperlink" Target="https://www.cpc.ncep.noaa.gov/products/Soilmst_Monitoring/US/Soilmst/Soilmst.shtml" TargetMode="External"/><Relationship Id="rId4" Type="http://schemas.openxmlformats.org/officeDocument/2006/relationships/hyperlink" Target="https://weather.msfc.nasa.gov/sport/case_studies/lis_CONUS.htm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hyperlink" Target="https://nassgeo.csiss.gmu.edu/CropCASMA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hyperlink" Target="https://hprcc.unl.edu/maps.php?map=ACISClimateMaps" TargetMode="Externa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ater.weather.gov/precip/" TargetMode="Externa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hyperlink" Target="https://hprcc.unl.edu/maps.php?map=ACISClimateMaps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hyperlink" Target="https://hprcc.unl.edu/maps.php?map=ACISClimateMaps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hyperlink" Target="http://droughtmonitor.unl.edu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781" y="1431235"/>
            <a:ext cx="9244781" cy="2652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956" y="153279"/>
            <a:ext cx="2613455" cy="457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52400" y="2339975"/>
            <a:ext cx="8686800" cy="1927225"/>
          </a:xfrm>
        </p:spPr>
        <p:txBody>
          <a:bodyPr>
            <a:normAutofit/>
          </a:bodyPr>
          <a:lstStyle/>
          <a:p>
            <a:pPr algn="r"/>
            <a:r>
              <a:rPr lang="en-US" sz="4000" dirty="0">
                <a:solidFill>
                  <a:schemeClr val="bg1"/>
                </a:solidFill>
              </a:rPr>
              <a:t>Wisconsin Ag Climate Weekly Outlook</a:t>
            </a:r>
            <a:r>
              <a:rPr lang="en-US" sz="2400" i="1" dirty="0">
                <a:solidFill>
                  <a:schemeClr val="bg1"/>
                </a:solidFill>
              </a:rPr>
              <a:t> </a:t>
            </a:r>
            <a:br>
              <a:rPr lang="en-US" sz="3100" i="1" dirty="0">
                <a:solidFill>
                  <a:schemeClr val="bg1"/>
                </a:solidFill>
              </a:rPr>
            </a:br>
            <a:r>
              <a:rPr lang="en-US" sz="2000" i="1" dirty="0">
                <a:solidFill>
                  <a:srgbClr val="FF0000"/>
                </a:solidFill>
              </a:rPr>
              <a:t>Updated October 24, 2023</a:t>
            </a:r>
            <a:endParaRPr lang="en-US" sz="3100" i="1" dirty="0">
              <a:solidFill>
                <a:srgbClr val="FF0000"/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304800" y="5791201"/>
            <a:ext cx="2552700" cy="914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5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Natasha Paris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dirty="0">
                <a:solidFill>
                  <a:schemeClr val="tx1"/>
                </a:solidFill>
                <a:latin typeface="Calibri"/>
              </a:rPr>
              <a:t>Crops Educator – Adams, Green Lake, Marquette, Waushara Cos.</a:t>
            </a:r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dirty="0">
                <a:solidFill>
                  <a:schemeClr val="tx1"/>
                </a:solidFill>
                <a:latin typeface="Calibri"/>
                <a:hlinkClick r:id="rId5"/>
              </a:rPr>
              <a:t>n</a:t>
            </a:r>
            <a:r>
              <a:rPr lang="en-US" sz="1200" baseline="0" dirty="0">
                <a:solidFill>
                  <a:schemeClr val="tx1"/>
                </a:solidFill>
                <a:latin typeface="Calibri"/>
                <a:hlinkClick r:id="rId5"/>
              </a:rPr>
              <a:t>atasha.paris@wisc.edu</a:t>
            </a:r>
            <a:r>
              <a:rPr lang="en-US" sz="1200" baseline="0" dirty="0">
                <a:solidFill>
                  <a:schemeClr val="tx1"/>
                </a:solidFill>
                <a:latin typeface="Calibri"/>
              </a:rPr>
              <a:t>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522AD2A9-F6C7-D041-BF6D-74D9C0293868}"/>
              </a:ext>
            </a:extLst>
          </p:cNvPr>
          <p:cNvSpPr txBox="1">
            <a:spLocks/>
          </p:cNvSpPr>
          <p:nvPr/>
        </p:nvSpPr>
        <p:spPr>
          <a:xfrm>
            <a:off x="6210300" y="5795177"/>
            <a:ext cx="2438400" cy="7458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5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Steve Vavrus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State Climatologist of </a:t>
            </a:r>
            <a:r>
              <a:rPr lang="en-US" sz="1200" dirty="0">
                <a:solidFill>
                  <a:schemeClr val="tx1"/>
                </a:solidFill>
                <a:latin typeface="Calibri"/>
              </a:rPr>
              <a:t>Wisconsin</a:t>
            </a:r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dirty="0">
                <a:solidFill>
                  <a:schemeClr val="tx1"/>
                </a:solidFill>
                <a:latin typeface="Calibri"/>
                <a:hlinkClick r:id="rId6"/>
              </a:rPr>
              <a:t>sjvavrus@wisc.edu</a:t>
            </a:r>
            <a:r>
              <a:rPr lang="en-US" sz="1200" dirty="0">
                <a:solidFill>
                  <a:schemeClr val="tx1"/>
                </a:solidFill>
                <a:latin typeface="Calibri"/>
              </a:rPr>
              <a:t>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8A5C82D-39C6-4BDB-B66B-C85258A92073}"/>
              </a:ext>
            </a:extLst>
          </p:cNvPr>
          <p:cNvSpPr txBox="1">
            <a:spLocks/>
          </p:cNvSpPr>
          <p:nvPr/>
        </p:nvSpPr>
        <p:spPr>
          <a:xfrm>
            <a:off x="3219450" y="5791201"/>
            <a:ext cx="2628900" cy="8982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5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Kristin Foehringer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NRCS State Working Lands Climate Smart Specialist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dirty="0">
                <a:solidFill>
                  <a:schemeClr val="tx1"/>
                </a:solidFill>
                <a:latin typeface="Calibri"/>
                <a:hlinkClick r:id="rId7"/>
              </a:rPr>
              <a:t>kristin.foehringer@usda.gov</a:t>
            </a:r>
            <a:r>
              <a:rPr lang="en-US" sz="1200" dirty="0">
                <a:solidFill>
                  <a:schemeClr val="tx1"/>
                </a:solidFill>
                <a:latin typeface="Calibri"/>
              </a:rPr>
              <a:t>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5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sz="125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F82BBB33-37E3-0F98-C73C-75C0332E3336}"/>
              </a:ext>
            </a:extLst>
          </p:cNvPr>
          <p:cNvSpPr txBox="1">
            <a:spLocks/>
          </p:cNvSpPr>
          <p:nvPr/>
        </p:nvSpPr>
        <p:spPr>
          <a:xfrm>
            <a:off x="304800" y="4702378"/>
            <a:ext cx="2286747" cy="7458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5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Dennis Todey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Director, Midwest Climate Hub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dirty="0">
                <a:solidFill>
                  <a:schemeClr val="tx1"/>
                </a:solidFill>
                <a:latin typeface="Calibri"/>
                <a:hlinkClick r:id="rId8"/>
              </a:rPr>
              <a:t>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8"/>
              </a:rPr>
              <a:t>ennis.todey@usda.gov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5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sz="125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A blue and green logo&#10;&#10;Description automatically generated">
            <a:extLst>
              <a:ext uri="{FF2B5EF4-FFF2-40B4-BE49-F238E27FC236}">
                <a16:creationId xmlns:a16="http://schemas.microsoft.com/office/drawing/2014/main" id="{0C092952-1684-1D28-D15F-D6059DE9188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10" y="366388"/>
            <a:ext cx="1600200" cy="64008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55E83679-ACF8-6B50-1850-2FEEE2B56C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510" y="366388"/>
            <a:ext cx="2091690" cy="640080"/>
          </a:xfrm>
          <a:prstGeom prst="rect">
            <a:avLst/>
          </a:prstGeom>
        </p:spPr>
      </p:pic>
      <p:pic>
        <p:nvPicPr>
          <p:cNvPr id="12" name="Picture 11" descr="A close-up of a logo&#10;&#10;Description automatically generated">
            <a:extLst>
              <a:ext uri="{FF2B5EF4-FFF2-40B4-BE49-F238E27FC236}">
                <a16:creationId xmlns:a16="http://schemas.microsoft.com/office/drawing/2014/main" id="{99917B66-9587-E5DB-D7B2-59947E89A9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576" y="778528"/>
            <a:ext cx="3334215" cy="457200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CFC318C2-C71C-E429-6AFC-0FBC10E4A942}"/>
              </a:ext>
            </a:extLst>
          </p:cNvPr>
          <p:cNvSpPr txBox="1">
            <a:spLocks/>
          </p:cNvSpPr>
          <p:nvPr/>
        </p:nvSpPr>
        <p:spPr>
          <a:xfrm>
            <a:off x="3219450" y="4702378"/>
            <a:ext cx="2552700" cy="7458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5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Josh Bendorf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dirty="0">
                <a:solidFill>
                  <a:schemeClr val="tx1"/>
                </a:solidFill>
                <a:latin typeface="Calibri"/>
              </a:rPr>
              <a:t>ORISE Fellow, 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Midwest Climate Hub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dirty="0">
                <a:solidFill>
                  <a:schemeClr val="tx1"/>
                </a:solidFill>
                <a:latin typeface="Calibri"/>
                <a:hlinkClick r:id="rId12"/>
              </a:rPr>
              <a:t>joshua.bendorf@usda.gov</a:t>
            </a:r>
            <a:r>
              <a:rPr lang="en-US" sz="1200" dirty="0">
                <a:solidFill>
                  <a:schemeClr val="tx1"/>
                </a:solidFill>
                <a:latin typeface="Calibri"/>
              </a:rPr>
              <a:t>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5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sz="125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3378BACD-237F-A3E2-8EA5-9A153FAB443E}"/>
              </a:ext>
            </a:extLst>
          </p:cNvPr>
          <p:cNvSpPr txBox="1">
            <a:spLocks/>
          </p:cNvSpPr>
          <p:nvPr/>
        </p:nvSpPr>
        <p:spPr>
          <a:xfrm>
            <a:off x="6210300" y="4702378"/>
            <a:ext cx="2628900" cy="7458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5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Bridgette Mason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dirty="0">
                <a:solidFill>
                  <a:schemeClr val="tx1"/>
                </a:solidFill>
                <a:latin typeface="Calibri"/>
              </a:rPr>
              <a:t>ORISE Fellow, 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Midwest Climate Hub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dirty="0">
                <a:solidFill>
                  <a:schemeClr val="tx1"/>
                </a:solidFill>
                <a:latin typeface="Calibri"/>
                <a:hlinkClick r:id="rId13"/>
              </a:rPr>
              <a:t>bridgette.mason@usda.gov</a:t>
            </a:r>
            <a:r>
              <a:rPr lang="en-US" sz="1200" dirty="0">
                <a:solidFill>
                  <a:schemeClr val="tx1"/>
                </a:solidFill>
                <a:latin typeface="Calibri"/>
              </a:rPr>
              <a:t> </a:t>
            </a:r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5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sz="125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296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52400" y="76200"/>
            <a:ext cx="9372600" cy="860425"/>
          </a:xfrm>
          <a:solidFill>
            <a:srgbClr val="006600"/>
          </a:solidFill>
        </p:spPr>
        <p:txBody>
          <a:bodyPr/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US Drought Monitor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324600"/>
            <a:ext cx="2365375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27813" y="2057400"/>
            <a:ext cx="25908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/>
              <a:t>Amount of state in: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dirty="0">
                <a:highlight>
                  <a:srgbClr val="FFD882"/>
                </a:highlight>
              </a:rPr>
              <a:t>D1-D4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–</a:t>
            </a:r>
            <a:r>
              <a:rPr lang="en-US" dirty="0"/>
              <a:t> 68.2%  </a:t>
            </a:r>
            <a:r>
              <a:rPr lang="en-US" sz="1800" b="1" dirty="0">
                <a:solidFill>
                  <a:srgbClr val="00B050"/>
                </a:solidFill>
              </a:rPr>
              <a:t>↓</a:t>
            </a:r>
            <a:endParaRPr lang="en-US" b="1" dirty="0">
              <a:solidFill>
                <a:srgbClr val="FF0000"/>
              </a:solidFill>
            </a:endParaRP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dirty="0">
                <a:highlight>
                  <a:srgbClr val="FFAA00"/>
                </a:highlight>
              </a:rPr>
              <a:t>D2-D4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–</a:t>
            </a:r>
            <a:r>
              <a:rPr lang="en-US" dirty="0"/>
              <a:t> 23.7%  </a:t>
            </a:r>
            <a:r>
              <a:rPr lang="en-US" sz="1800" b="1" dirty="0">
                <a:solidFill>
                  <a:srgbClr val="00B050"/>
                </a:solidFill>
              </a:rPr>
              <a:t>↓</a:t>
            </a:r>
            <a:endParaRPr lang="en-US" b="1" dirty="0">
              <a:solidFill>
                <a:srgbClr val="FF0000"/>
              </a:solidFill>
            </a:endParaRP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dirty="0">
                <a:highlight>
                  <a:srgbClr val="E60000"/>
                </a:highlight>
              </a:rPr>
              <a:t>D3-D4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–</a:t>
            </a:r>
            <a:r>
              <a:rPr lang="en-US" dirty="0"/>
              <a:t>   3.4%  </a:t>
            </a:r>
            <a:r>
              <a:rPr lang="en-US" sz="1800" b="1" dirty="0">
                <a:solidFill>
                  <a:srgbClr val="00B050"/>
                </a:solidFill>
              </a:rPr>
              <a:t>↓</a:t>
            </a:r>
            <a:endParaRPr lang="en-US" dirty="0">
              <a:solidFill>
                <a:srgbClr val="FF0000"/>
              </a:solidFill>
            </a:endParaRPr>
          </a:p>
          <a:p>
            <a:pPr marL="174625" indent="-174625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highlight>
                  <a:srgbClr val="730000"/>
                </a:highlight>
              </a:rPr>
              <a:t>D4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–         0.0</a:t>
            </a:r>
            <a:r>
              <a:rPr lang="en-US" dirty="0"/>
              <a:t>%  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--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endParaRPr lang="en-US" b="1" dirty="0">
              <a:solidFill>
                <a:srgbClr val="FF0000"/>
              </a:solidFill>
            </a:endParaRPr>
          </a:p>
          <a:p>
            <a:r>
              <a:rPr lang="en-US" sz="1400" i="1" u="sng" dirty="0"/>
              <a:t>Note</a:t>
            </a:r>
            <a:r>
              <a:rPr lang="en-US" sz="1400" i="1" dirty="0"/>
              <a:t>: </a:t>
            </a:r>
            <a:r>
              <a:rPr lang="en-US" sz="1400" b="1" dirty="0">
                <a:solidFill>
                  <a:srgbClr val="FF0000"/>
                </a:solidFill>
              </a:rPr>
              <a:t>↑</a:t>
            </a:r>
            <a:r>
              <a:rPr lang="en-US" sz="1400" b="1" dirty="0">
                <a:solidFill>
                  <a:srgbClr val="00B050"/>
                </a:solidFill>
              </a:rPr>
              <a:t>↓</a:t>
            </a:r>
            <a:r>
              <a:rPr lang="en-US" sz="1400" i="1" dirty="0">
                <a:solidFill>
                  <a:srgbClr val="FF0000"/>
                </a:solidFill>
              </a:rPr>
              <a:t> </a:t>
            </a:r>
            <a:r>
              <a:rPr lang="en-US" sz="1400" i="1" dirty="0"/>
              <a:t>indicate change from the previous week. Red up arrows indicate increase in drought area; vice-versa for green arrows.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C12FDE-CA6C-4ECC-9B6E-31A36E6CF8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39" y="1005840"/>
            <a:ext cx="6400800" cy="494607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20BE77C-D9F8-12BA-E51F-4FE41463F8E6}"/>
              </a:ext>
            </a:extLst>
          </p:cNvPr>
          <p:cNvSpPr/>
          <p:nvPr/>
        </p:nvSpPr>
        <p:spPr>
          <a:xfrm>
            <a:off x="6441265" y="6377879"/>
            <a:ext cx="2539733" cy="3077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hlinkClick r:id="rId5"/>
              </a:rPr>
              <a:t>http://droughtmonitor.unl.edu/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857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52400" y="76200"/>
            <a:ext cx="9372600" cy="860425"/>
          </a:xfrm>
          <a:solidFill>
            <a:srgbClr val="006600"/>
          </a:solidFill>
        </p:spPr>
        <p:txBody>
          <a:bodyPr/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Drought in WI – Last 6 months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324600"/>
            <a:ext cx="2365375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20BE77C-D9F8-12BA-E51F-4FE41463F8E6}"/>
              </a:ext>
            </a:extLst>
          </p:cNvPr>
          <p:cNvSpPr/>
          <p:nvPr/>
        </p:nvSpPr>
        <p:spPr>
          <a:xfrm>
            <a:off x="6441265" y="6377879"/>
            <a:ext cx="2539733" cy="3077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hlinkClick r:id="rId4"/>
              </a:rPr>
              <a:t>http://droughtmonitor.unl.edu/</a:t>
            </a:r>
            <a:r>
              <a:rPr lang="en-US" sz="1400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E04A3F-583D-D1E1-B834-6E4860585B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3901" y="1196893"/>
            <a:ext cx="7696198" cy="476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15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52400" y="76200"/>
            <a:ext cx="9372600" cy="860425"/>
          </a:xfrm>
          <a:solidFill>
            <a:srgbClr val="006600"/>
          </a:solidFill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Soil Temperature 4”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324600"/>
            <a:ext cx="2365375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2ABCDF0-0F82-4015-9A9E-8CEDEB286E81}"/>
              </a:ext>
            </a:extLst>
          </p:cNvPr>
          <p:cNvSpPr txBox="1"/>
          <p:nvPr/>
        </p:nvSpPr>
        <p:spPr>
          <a:xfrm>
            <a:off x="5638800" y="1676400"/>
            <a:ext cx="2819400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b="1" u="sng" dirty="0"/>
              <a:t>Data for 10/23/23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Most stations are sitting around 48-50°F.*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Some stations in the S and W are around 52°F.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N/NE stations are cooler, closer to 46-48°F.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sz="1200" i="1" u="sng" dirty="0"/>
              <a:t>Note</a:t>
            </a:r>
            <a:r>
              <a:rPr lang="en-US" sz="1200" i="1" dirty="0"/>
              <a:t>: consider using this data when making fall management decisions, such as fall fertilizer applications.</a:t>
            </a:r>
          </a:p>
          <a:p>
            <a:endParaRPr lang="en-US" sz="1100" i="1" u="sng" dirty="0"/>
          </a:p>
          <a:p>
            <a:r>
              <a:rPr lang="en-US" sz="1400" b="1" dirty="0"/>
              <a:t>*</a:t>
            </a:r>
            <a:r>
              <a:rPr lang="en-US" sz="1000" i="1" dirty="0"/>
              <a:t>Data shown for Arlington is from 10/18 (most recent data available). All other sites are displayed on this map with data from 10/23.</a:t>
            </a:r>
          </a:p>
          <a:p>
            <a:endParaRPr lang="en-US" sz="1100" i="1" dirty="0"/>
          </a:p>
          <a:p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646B66-0F59-4B33-941C-68C2D488F4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9634" y="1052623"/>
            <a:ext cx="5222966" cy="522296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D1CBA5F-8D79-F013-C2F6-B7EBBAD285E1}"/>
              </a:ext>
            </a:extLst>
          </p:cNvPr>
          <p:cNvSpPr/>
          <p:nvPr/>
        </p:nvSpPr>
        <p:spPr>
          <a:xfrm>
            <a:off x="4517298" y="6423209"/>
            <a:ext cx="4474302" cy="3077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1400" dirty="0">
                <a:hlinkClick r:id="rId5"/>
              </a:rPr>
              <a:t>http://wisconet.wisc.edu/</a:t>
            </a:r>
            <a:r>
              <a:rPr lang="en-US" sz="1400" dirty="0"/>
              <a:t> </a:t>
            </a:r>
            <a:r>
              <a:rPr lang="en-US" sz="1400" dirty="0">
                <a:sym typeface="Wingdings" panose="05000000000000000000" pitchFamily="2" charset="2"/>
              </a:rPr>
              <a:t> More stations to come soon!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6836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52400" y="76200"/>
            <a:ext cx="9372600" cy="860425"/>
          </a:xfrm>
          <a:solidFill>
            <a:srgbClr val="006600"/>
          </a:solidFill>
        </p:spPr>
        <p:txBody>
          <a:bodyPr/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Corn Progress (NASS)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324600"/>
            <a:ext cx="2365375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172201" y="1005840"/>
            <a:ext cx="297179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Corn Harvested (NASS):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Wisconsin: 24% (-4%)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National: 59% (+5%)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Corn harvest running behind the 5-year average in WI and states to the E. Trending ahead of average to the S and W.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653D0C-9A46-2C20-F1D1-92C20EEF672E}"/>
              </a:ext>
            </a:extLst>
          </p:cNvPr>
          <p:cNvSpPr txBox="1"/>
          <p:nvPr/>
        </p:nvSpPr>
        <p:spPr>
          <a:xfrm>
            <a:off x="5715000" y="6309360"/>
            <a:ext cx="3218330" cy="3077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hlinkClick r:id="rId4"/>
              </a:rPr>
              <a:t>https://agindrought.unl.edu/Other.aspx</a:t>
            </a:r>
            <a:r>
              <a:rPr lang="en-US" sz="1400" dirty="0"/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FB2F41-20F1-D0B7-9A39-4A3553C48D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40" y="1005840"/>
            <a:ext cx="6035040" cy="466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52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52400" y="76200"/>
            <a:ext cx="9372600" cy="860425"/>
          </a:xfrm>
          <a:solidFill>
            <a:srgbClr val="006600"/>
          </a:solidFill>
        </p:spPr>
        <p:txBody>
          <a:bodyPr/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Soybean Progress (NASS)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324600"/>
            <a:ext cx="2365375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172200" y="1005840"/>
            <a:ext cx="28655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Soybean Harvested (NASS):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Wisconsin: 69% (+9%)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National: 76% (+9%)</a:t>
            </a:r>
          </a:p>
          <a:p>
            <a:endParaRPr lang="en-US" dirty="0"/>
          </a:p>
          <a:p>
            <a:r>
              <a:rPr lang="en-US" dirty="0"/>
              <a:t>Soybeans still ahead of the 5-year average nationally and in WI. Trending behind average to the 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FB2F41-20F1-D0B7-9A39-4A3553C48D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40" y="1005840"/>
            <a:ext cx="6035041" cy="4663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1FF9C8-F051-5085-4661-2679F445339B}"/>
              </a:ext>
            </a:extLst>
          </p:cNvPr>
          <p:cNvSpPr txBox="1"/>
          <p:nvPr/>
        </p:nvSpPr>
        <p:spPr>
          <a:xfrm>
            <a:off x="5715000" y="6309360"/>
            <a:ext cx="3218330" cy="3077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hlinkClick r:id="rId5"/>
              </a:rPr>
              <a:t>https://agindrought.unl.edu/Other.aspx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4226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52400" y="76200"/>
            <a:ext cx="9372600" cy="860425"/>
          </a:xfrm>
          <a:solidFill>
            <a:srgbClr val="006600"/>
          </a:solidFill>
        </p:spPr>
        <p:txBody>
          <a:bodyPr/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Pasture Conditions (NASS)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324600"/>
            <a:ext cx="2365375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172200" y="1005840"/>
            <a:ext cx="284060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Pasture and Range Conditions (NASS):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Conditions show minimal changes across the region. Challenges persist in the central Midwest.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Wisconsin: 30% (0%)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National: 31% (-2%)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AEF6FB-C249-216E-5F4A-936D901324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40" y="1005840"/>
            <a:ext cx="6035042" cy="46634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73B775-B43B-AC11-E337-3AA933A2F75B}"/>
              </a:ext>
            </a:extLst>
          </p:cNvPr>
          <p:cNvSpPr txBox="1"/>
          <p:nvPr/>
        </p:nvSpPr>
        <p:spPr>
          <a:xfrm>
            <a:off x="5715000" y="6309360"/>
            <a:ext cx="3218330" cy="3077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hlinkClick r:id="rId5"/>
              </a:rPr>
              <a:t>https://agindrought.unl.edu/Other.aspx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6401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52400" y="76200"/>
            <a:ext cx="9372600" cy="860425"/>
          </a:xfrm>
          <a:solidFill>
            <a:srgbClr val="006600"/>
          </a:solidFill>
        </p:spPr>
        <p:txBody>
          <a:bodyPr/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Soil Moisture Conditions (NASS)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324600"/>
            <a:ext cx="2365375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172200" y="1005840"/>
            <a:ext cx="276312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Soil moisture S-VS (NASS):  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dirty="0"/>
              <a:t>Wisconsin: 26% (-4%) 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dirty="0"/>
              <a:t>National: 49% (+2%)</a:t>
            </a:r>
          </a:p>
          <a:p>
            <a:endParaRPr lang="en-US" dirty="0"/>
          </a:p>
          <a:p>
            <a:r>
              <a:rPr lang="en-US" dirty="0"/>
              <a:t>Conditions improving slightly in WI and areas to the E. Areas to the SW of the state are getting worse.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E405A2-C43C-96B2-E651-8E4A0A9454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40" y="1005840"/>
            <a:ext cx="6035040" cy="46634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E481D7-BB0C-FB32-729C-E6EF31CC004E}"/>
              </a:ext>
            </a:extLst>
          </p:cNvPr>
          <p:cNvSpPr txBox="1"/>
          <p:nvPr/>
        </p:nvSpPr>
        <p:spPr>
          <a:xfrm>
            <a:off x="5715000" y="6309360"/>
            <a:ext cx="3218330" cy="3077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hlinkClick r:id="rId5"/>
              </a:rPr>
              <a:t>https://agindrought.unl.edu/Other.aspx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7699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52400" y="76200"/>
            <a:ext cx="9372600" cy="860425"/>
          </a:xfrm>
          <a:solidFill>
            <a:srgbClr val="006600"/>
          </a:solidFill>
        </p:spPr>
        <p:txBody>
          <a:bodyPr/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7 Day Forecast Precip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324600"/>
            <a:ext cx="2365375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895600" y="6369605"/>
            <a:ext cx="5943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41620" y="1136800"/>
            <a:ext cx="2402379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188" indent="-2301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Chances for precipitation expected to continue throughout the week. </a:t>
            </a:r>
          </a:p>
          <a:p>
            <a:pPr marL="230188" indent="-2301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The highest totals are forecasted across central WI.</a:t>
            </a:r>
          </a:p>
          <a:p>
            <a:pPr marL="230188" indent="-230188">
              <a:buFont typeface="Arial" panose="020B0604020202020204" pitchFamily="34" charset="0"/>
              <a:buChar char="•"/>
            </a:pPr>
            <a:r>
              <a:rPr lang="en-US" dirty="0"/>
              <a:t>All areas in WI are forecasted to get some rain.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4A91E1-5345-A808-F5CE-8971C66F7D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40" y="1005840"/>
            <a:ext cx="6650181" cy="466344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0E9C4CD-24F1-1127-CC60-2205835F19DB}"/>
              </a:ext>
            </a:extLst>
          </p:cNvPr>
          <p:cNvSpPr/>
          <p:nvPr/>
        </p:nvSpPr>
        <p:spPr>
          <a:xfrm>
            <a:off x="548640" y="4910328"/>
            <a:ext cx="1752600" cy="4937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5AFC232-F98F-C123-778D-AB1915310C08}"/>
              </a:ext>
            </a:extLst>
          </p:cNvPr>
          <p:cNvCxnSpPr>
            <a:cxnSpLocks/>
          </p:cNvCxnSpPr>
          <p:nvPr/>
        </p:nvCxnSpPr>
        <p:spPr>
          <a:xfrm>
            <a:off x="2244778" y="5401988"/>
            <a:ext cx="836613" cy="52730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C6AC01C-920B-F20B-7A38-C4C77912D529}"/>
              </a:ext>
            </a:extLst>
          </p:cNvPr>
          <p:cNvSpPr txBox="1"/>
          <p:nvPr/>
        </p:nvSpPr>
        <p:spPr>
          <a:xfrm>
            <a:off x="3081391" y="5866954"/>
            <a:ext cx="2936822" cy="30777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Forecast for 10/24/23 thru 10/30/23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216140-72E7-D0AD-D44B-A47233AA741D}"/>
              </a:ext>
            </a:extLst>
          </p:cNvPr>
          <p:cNvSpPr txBox="1"/>
          <p:nvPr/>
        </p:nvSpPr>
        <p:spPr>
          <a:xfrm>
            <a:off x="5333999" y="6407206"/>
            <a:ext cx="3662901" cy="3077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5"/>
              </a:rPr>
              <a:t>https://www.wpc.ncep.noaa.gov/qpf/p168i.gif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793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52400" y="76200"/>
            <a:ext cx="9372600" cy="860425"/>
          </a:xfrm>
          <a:solidFill>
            <a:srgbClr val="006600"/>
          </a:solidFill>
        </p:spPr>
        <p:txBody>
          <a:bodyPr/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6-10 Day Temp Outlook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324600"/>
            <a:ext cx="2365375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28690" y="5334000"/>
            <a:ext cx="8686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The weekend into early next week: </a:t>
            </a:r>
            <a:r>
              <a:rPr lang="en-US" dirty="0"/>
              <a:t>Temperatures </a:t>
            </a:r>
            <a:r>
              <a:rPr lang="en-US" u="sng" dirty="0"/>
              <a:t>very</a:t>
            </a:r>
            <a:r>
              <a:rPr lang="en-US" dirty="0"/>
              <a:t> likely below average. Be aware of frost/freeze.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89213C-B839-FD47-8D0B-FE845A16EAB7}"/>
              </a:ext>
            </a:extLst>
          </p:cNvPr>
          <p:cNvSpPr/>
          <p:nvPr/>
        </p:nvSpPr>
        <p:spPr>
          <a:xfrm>
            <a:off x="6406230" y="6377879"/>
            <a:ext cx="2585370" cy="3077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4"/>
              </a:rPr>
              <a:t>http://www.cpc.ncep.noaa.gov/</a:t>
            </a:r>
            <a:r>
              <a:rPr lang="en-US" sz="1400" dirty="0"/>
              <a:t> </a:t>
            </a:r>
          </a:p>
        </p:txBody>
      </p:sp>
      <p:pic>
        <p:nvPicPr>
          <p:cNvPr id="11" name="Picture 10" descr="A map of the united states&#10;&#10;Description automatically generated">
            <a:extLst>
              <a:ext uri="{FF2B5EF4-FFF2-40B4-BE49-F238E27FC236}">
                <a16:creationId xmlns:a16="http://schemas.microsoft.com/office/drawing/2014/main" id="{D8E68C53-8E1C-56C6-8CB4-EF6497E70A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800"/>
            <a:ext cx="4572000" cy="3532909"/>
          </a:xfrm>
          <a:prstGeom prst="rect">
            <a:avLst/>
          </a:prstGeom>
        </p:spPr>
      </p:pic>
      <p:pic>
        <p:nvPicPr>
          <p:cNvPr id="4" name="Picture 3" descr="A map of the united states&#10;&#10;Description automatically generated">
            <a:extLst>
              <a:ext uri="{FF2B5EF4-FFF2-40B4-BE49-F238E27FC236}">
                <a16:creationId xmlns:a16="http://schemas.microsoft.com/office/drawing/2014/main" id="{0ED5E64A-7534-1481-1FAF-7AC1DD6E05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47800"/>
            <a:ext cx="4572000" cy="35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28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52400" y="76200"/>
            <a:ext cx="9372600" cy="860425"/>
          </a:xfrm>
          <a:solidFill>
            <a:srgbClr val="006600"/>
          </a:solidFill>
        </p:spPr>
        <p:txBody>
          <a:bodyPr/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8-14 Day Temp &amp; Precip Outlook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324600"/>
            <a:ext cx="2365375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28690" y="5334000"/>
            <a:ext cx="8686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The first week of November: </a:t>
            </a:r>
            <a:r>
              <a:rPr lang="en-US" dirty="0"/>
              <a:t>Temperatures likely to be below average. Precipitation forecasted to be near normal. </a:t>
            </a:r>
          </a:p>
        </p:txBody>
      </p:sp>
      <p:pic>
        <p:nvPicPr>
          <p:cNvPr id="4" name="Picture 3" descr="A map of the united states&#10;&#10;Description automatically generated">
            <a:extLst>
              <a:ext uri="{FF2B5EF4-FFF2-40B4-BE49-F238E27FC236}">
                <a16:creationId xmlns:a16="http://schemas.microsoft.com/office/drawing/2014/main" id="{1DC8C804-A26F-6FD5-FAD5-366F1C2142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4516"/>
            <a:ext cx="9144000" cy="361521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989213C-B839-FD47-8D0B-FE845A16EAB7}"/>
              </a:ext>
            </a:extLst>
          </p:cNvPr>
          <p:cNvSpPr/>
          <p:nvPr/>
        </p:nvSpPr>
        <p:spPr>
          <a:xfrm>
            <a:off x="6406230" y="6377879"/>
            <a:ext cx="2585370" cy="3077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5"/>
              </a:rPr>
              <a:t>http://www.cpc.ncep.noaa.gov/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5671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52400" y="76200"/>
            <a:ext cx="9372600" cy="860425"/>
          </a:xfrm>
          <a:solidFill>
            <a:srgbClr val="006600"/>
          </a:solidFill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Last Week Precip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324600"/>
            <a:ext cx="2365375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9F868A6-EEF2-492E-94A5-04AB46FDD807}"/>
              </a:ext>
            </a:extLst>
          </p:cNvPr>
          <p:cNvSpPr/>
          <p:nvPr/>
        </p:nvSpPr>
        <p:spPr>
          <a:xfrm>
            <a:off x="457200" y="5894839"/>
            <a:ext cx="2743200" cy="3077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4"/>
              </a:rPr>
              <a:t>https://water.weather.gov/precip/</a:t>
            </a:r>
            <a:r>
              <a:rPr lang="en-US" sz="1400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3F8533-7858-4573-A259-1DC9C035FAB2}"/>
              </a:ext>
            </a:extLst>
          </p:cNvPr>
          <p:cNvSpPr txBox="1"/>
          <p:nvPr/>
        </p:nvSpPr>
        <p:spPr>
          <a:xfrm>
            <a:off x="3592332" y="5815607"/>
            <a:ext cx="52733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Central part of the state received the most </a:t>
            </a:r>
            <a:r>
              <a:rPr lang="en-US" dirty="0" err="1"/>
              <a:t>precip</a:t>
            </a:r>
            <a:r>
              <a:rPr lang="en-US" dirty="0"/>
              <a:t> last week (1-3”).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Lowest totals in the NW and SC regions.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C2AE54-207C-1A8B-E68A-EB5AC37AB2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" y="1072143"/>
            <a:ext cx="8229600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3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52400" y="76200"/>
            <a:ext cx="9372600" cy="860425"/>
          </a:xfrm>
          <a:solidFill>
            <a:srgbClr val="006600"/>
          </a:solidFill>
        </p:spPr>
        <p:txBody>
          <a:bodyPr/>
          <a:lstStyle/>
          <a:p>
            <a:r>
              <a:rPr lang="en-US" sz="4800" dirty="0">
                <a:solidFill>
                  <a:schemeClr val="bg1"/>
                </a:solidFill>
              </a:rPr>
              <a:t>30 Day Temp &amp; Precip Outlook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324600"/>
            <a:ext cx="2365375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A1A8A6-4D7F-D83D-13BD-ADC2919F8E0E}"/>
              </a:ext>
            </a:extLst>
          </p:cNvPr>
          <p:cNvSpPr txBox="1"/>
          <p:nvPr/>
        </p:nvSpPr>
        <p:spPr>
          <a:xfrm>
            <a:off x="228690" y="5334000"/>
            <a:ext cx="86866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The month of November: </a:t>
            </a:r>
            <a:r>
              <a:rPr lang="en-US" dirty="0"/>
              <a:t>No strong indicators for temperature for this period (“equal chances”). Precipitation forecasted to be below normal in the N/NE; no indication elsewhere. </a:t>
            </a:r>
          </a:p>
        </p:txBody>
      </p:sp>
      <p:pic>
        <p:nvPicPr>
          <p:cNvPr id="7" name="Picture 6" descr="A map of the united states&#10;&#10;Description automatically generated">
            <a:extLst>
              <a:ext uri="{FF2B5EF4-FFF2-40B4-BE49-F238E27FC236}">
                <a16:creationId xmlns:a16="http://schemas.microsoft.com/office/drawing/2014/main" id="{8D2D3E7E-BABD-80EB-B393-0981F43E59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355292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6F813C9-28CC-47B2-E5E0-0959DFECC531}"/>
              </a:ext>
            </a:extLst>
          </p:cNvPr>
          <p:cNvSpPr/>
          <p:nvPr/>
        </p:nvSpPr>
        <p:spPr>
          <a:xfrm>
            <a:off x="6406230" y="6377879"/>
            <a:ext cx="2585370" cy="3077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5"/>
              </a:rPr>
              <a:t>http://www.cpc.ncep.noaa.gov/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2712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52400" y="76200"/>
            <a:ext cx="9372600" cy="860425"/>
          </a:xfrm>
          <a:solidFill>
            <a:srgbClr val="006600"/>
          </a:solidFill>
        </p:spPr>
        <p:txBody>
          <a:bodyPr/>
          <a:lstStyle/>
          <a:p>
            <a:r>
              <a:rPr lang="en-US" sz="4800" dirty="0">
                <a:solidFill>
                  <a:schemeClr val="bg1"/>
                </a:solidFill>
              </a:rPr>
              <a:t>90 Day Temp &amp; Precip Outlook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324600"/>
            <a:ext cx="2365375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60B8F3-3A49-5E23-9D17-406063BA6A06}"/>
              </a:ext>
            </a:extLst>
          </p:cNvPr>
          <p:cNvSpPr txBox="1"/>
          <p:nvPr/>
        </p:nvSpPr>
        <p:spPr>
          <a:xfrm>
            <a:off x="228690" y="5334000"/>
            <a:ext cx="8686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November – January: </a:t>
            </a:r>
            <a:r>
              <a:rPr lang="en-US" dirty="0"/>
              <a:t>Temperatures likely to be above average. No indication on precipitation departure from average. El Nino is a major driver of these conditions.</a:t>
            </a:r>
          </a:p>
        </p:txBody>
      </p:sp>
      <p:pic>
        <p:nvPicPr>
          <p:cNvPr id="10" name="Picture 9" descr="A map of the united states&#10;&#10;Description automatically generated">
            <a:extLst>
              <a:ext uri="{FF2B5EF4-FFF2-40B4-BE49-F238E27FC236}">
                <a16:creationId xmlns:a16="http://schemas.microsoft.com/office/drawing/2014/main" id="{8BFEE221-FA86-99A1-B229-986F96A965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359602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975E5C3-2304-E6E1-0275-A61BF9A58033}"/>
              </a:ext>
            </a:extLst>
          </p:cNvPr>
          <p:cNvSpPr/>
          <p:nvPr/>
        </p:nvSpPr>
        <p:spPr>
          <a:xfrm>
            <a:off x="6406230" y="6377879"/>
            <a:ext cx="2585370" cy="3077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5"/>
              </a:rPr>
              <a:t>http://www.cpc.ncep.noaa.gov/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5845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52400" y="76200"/>
            <a:ext cx="9372600" cy="860425"/>
          </a:xfrm>
          <a:solidFill>
            <a:srgbClr val="006600"/>
          </a:solidFill>
        </p:spPr>
        <p:txBody>
          <a:bodyPr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Take Home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324600"/>
            <a:ext cx="2365375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936625"/>
            <a:ext cx="91440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Current conditions:</a:t>
            </a: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Some recent rains helped alleviate dryness regionally.  Overall, drought persists across most of the state.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Temperatures mostly moderate.</a:t>
            </a:r>
            <a:endParaRPr lang="en-US" dirty="0">
              <a:solidFill>
                <a:srgbClr val="E60000"/>
              </a:solidFill>
            </a:endParaRP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Impact: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Drought conditions have been improving with recent rains.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Recent rains have slowed down corn harvest for some (trending behind 5 yr. avg.)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Expected rains could help for cover crops, pastures/grass, and start of soil moisture recharge. Rains may cause some harvest delays.</a:t>
            </a:r>
            <a:endParaRPr lang="en-US" dirty="0">
              <a:solidFill>
                <a:srgbClr val="E60000"/>
              </a:solidFill>
            </a:endParaRP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Outlook: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Much colder temperatures heading into the weekend and next week.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Cool down forecasted to continue into the first week of November.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Precipitation chances increasing for the upcoming week, especially in central WI.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i="1" dirty="0"/>
              <a:t>However, there is still a ways to go on improving dry conditions.</a:t>
            </a:r>
          </a:p>
        </p:txBody>
      </p:sp>
    </p:spTree>
    <p:extLst>
      <p:ext uri="{BB962C8B-B14F-4D97-AF65-F5344CB8AC3E}">
        <p14:creationId xmlns:p14="http://schemas.microsoft.com/office/powerpoint/2010/main" val="417576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52400" y="76200"/>
            <a:ext cx="9372600" cy="860425"/>
          </a:xfrm>
          <a:solidFill>
            <a:srgbClr val="006600"/>
          </a:solidFill>
        </p:spPr>
        <p:txBody>
          <a:bodyPr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Blank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324600"/>
            <a:ext cx="2365375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" y="106680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Fill me in</a:t>
            </a:r>
          </a:p>
          <a:p>
            <a:pPr lvl="1"/>
            <a:endParaRPr 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33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52400" y="76200"/>
            <a:ext cx="9372600" cy="860425"/>
          </a:xfrm>
          <a:solidFill>
            <a:srgbClr val="006600"/>
          </a:solidFill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More Information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324600"/>
            <a:ext cx="2365375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437" y="1046024"/>
            <a:ext cx="4657725" cy="2822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0" y="4042898"/>
            <a:ext cx="8610600" cy="98630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numCol="3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Dennis Todey, Director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515-294-2013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dirty="0">
                <a:solidFill>
                  <a:sysClr val="windowText" lastClr="000000"/>
                </a:solidFill>
                <a:latin typeface="Calibri"/>
                <a:hlinkClick r:id="rId5"/>
              </a:rPr>
              <a:t>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/>
              </a:rPr>
              <a:t>ennis.todey@usda.gov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13778" y="5486400"/>
            <a:ext cx="55367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National Laboratory for Agriculture and the Environment</a:t>
            </a: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Attn: Midwest Climate Hub</a:t>
            </a: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1015 N University Blvd</a:t>
            </a: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Ames, Iowa 50011-3611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931AC2A0-4A53-3547-B59C-3C038C14D7AE}"/>
              </a:ext>
            </a:extLst>
          </p:cNvPr>
          <p:cNvSpPr txBox="1">
            <a:spLocks/>
          </p:cNvSpPr>
          <p:nvPr/>
        </p:nvSpPr>
        <p:spPr>
          <a:xfrm>
            <a:off x="5715000" y="4165738"/>
            <a:ext cx="2667000" cy="7458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lang="en-US" sz="1200" b="1" dirty="0">
                <a:solidFill>
                  <a:schemeClr val="tx1"/>
                </a:solidFill>
              </a:rPr>
              <a:t>Steve Vavrus</a:t>
            </a:r>
          </a:p>
          <a:p>
            <a:pPr lvl="0" algn="l">
              <a:defRPr/>
            </a:pPr>
            <a:r>
              <a:rPr lang="en-US" sz="1200" b="1" dirty="0">
                <a:solidFill>
                  <a:schemeClr val="tx1"/>
                </a:solidFill>
              </a:rPr>
              <a:t>State Climatologist of Wisconsin</a:t>
            </a:r>
          </a:p>
          <a:p>
            <a:pPr lvl="0" algn="l">
              <a:defRPr/>
            </a:pPr>
            <a:r>
              <a:rPr lang="en-US" sz="1200" dirty="0">
                <a:solidFill>
                  <a:schemeClr val="tx1"/>
                </a:solidFill>
                <a:hlinkClick r:id="rId6"/>
              </a:rPr>
              <a:t>sjvavrus@wisc.edu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D709A3D-4053-4512-855A-B8A3C071D53B}"/>
              </a:ext>
            </a:extLst>
          </p:cNvPr>
          <p:cNvSpPr txBox="1">
            <a:spLocks/>
          </p:cNvSpPr>
          <p:nvPr/>
        </p:nvSpPr>
        <p:spPr>
          <a:xfrm>
            <a:off x="3047999" y="4171208"/>
            <a:ext cx="2514600" cy="7458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1" dirty="0">
                <a:solidFill>
                  <a:schemeClr val="tx1"/>
                </a:solidFill>
                <a:latin typeface="Calibri"/>
              </a:rPr>
              <a:t>Laurie Nowatzke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Coordinator, Midwest Climate Hub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dirty="0" err="1">
                <a:solidFill>
                  <a:schemeClr val="tx1"/>
                </a:solidFill>
                <a:latin typeface="Calibri"/>
                <a:hlinkClick r:id="rId7"/>
              </a:rPr>
              <a:t>laurie.nowatzke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7"/>
              </a:rPr>
              <a:t>@usda.gov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091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324600"/>
            <a:ext cx="2365375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1ADB56B-3973-4D68-9CE3-59E0929E087B}"/>
              </a:ext>
            </a:extLst>
          </p:cNvPr>
          <p:cNvSpPr/>
          <p:nvPr/>
        </p:nvSpPr>
        <p:spPr>
          <a:xfrm>
            <a:off x="2971800" y="6001434"/>
            <a:ext cx="5791200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https://weather.msfc.nasa.gov/sport/case_studies/lis_CONUS.html</a:t>
            </a:r>
            <a:r>
              <a:rPr lang="en-US" sz="1200" dirty="0">
                <a:solidFill>
                  <a:srgbClr val="0070C0"/>
                </a:solidFill>
              </a:rPr>
              <a:t>  </a:t>
            </a:r>
          </a:p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5"/>
              </a:rPr>
              <a:t>https://www.cpc.ncep.noaa.gov/products/Soilmst_Monitoring/US/Soilmst/Soilmst.shtml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6"/>
              </a:rPr>
              <a:t>https://www.cpc.ncep.noaa.gov/products/Drought/Monitoring/smp_new.shtml#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CDD06A-4A9C-4BCA-A200-A42747BB310B}"/>
              </a:ext>
            </a:extLst>
          </p:cNvPr>
          <p:cNvSpPr txBox="1"/>
          <p:nvPr/>
        </p:nvSpPr>
        <p:spPr>
          <a:xfrm>
            <a:off x="100064" y="1805478"/>
            <a:ext cx="2286000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dirty="0"/>
              <a:t>Dry soils showing across the entire Midwest Region. </a:t>
            </a:r>
          </a:p>
          <a:p>
            <a:endParaRPr lang="en-US" dirty="0"/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dirty="0"/>
              <a:t>In WI, soils are driest in the E and NE.</a:t>
            </a:r>
          </a:p>
          <a:p>
            <a:endParaRPr lang="en-US" dirty="0"/>
          </a:p>
          <a:p>
            <a:r>
              <a:rPr lang="en-US" sz="1200" i="1" u="sng" dirty="0"/>
              <a:t>Model Notes</a:t>
            </a:r>
            <a:r>
              <a:rPr lang="en-US" sz="1200" i="1" dirty="0"/>
              <a:t>: </a:t>
            </a:r>
          </a:p>
          <a:p>
            <a:r>
              <a:rPr lang="en-US" sz="1200" i="1" dirty="0"/>
              <a:t>Red areas would be top 5 driest in 100 years.  Dark red = top 2 driest.</a:t>
            </a:r>
          </a:p>
          <a:p>
            <a:endParaRPr lang="en-US" sz="500" dirty="0">
              <a:solidFill>
                <a:srgbClr val="FF0000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F87B4AA-8D89-411B-7F76-88A94F6E0CCE}"/>
              </a:ext>
            </a:extLst>
          </p:cNvPr>
          <p:cNvSpPr txBox="1">
            <a:spLocks/>
          </p:cNvSpPr>
          <p:nvPr/>
        </p:nvSpPr>
        <p:spPr>
          <a:xfrm>
            <a:off x="-152400" y="76200"/>
            <a:ext cx="9372600" cy="860425"/>
          </a:xfrm>
          <a:prstGeom prst="rect">
            <a:avLst/>
          </a:prstGeom>
          <a:solidFill>
            <a:srgbClr val="0066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</a:rPr>
              <a:t>Modeled Soil Moisture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D1386BE-576D-F908-50E8-169C1CE095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0965" y="1210367"/>
            <a:ext cx="6626223" cy="441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42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324600"/>
            <a:ext cx="2365375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1ADB56B-3973-4D68-9CE3-59E0929E087B}"/>
              </a:ext>
            </a:extLst>
          </p:cNvPr>
          <p:cNvSpPr/>
          <p:nvPr/>
        </p:nvSpPr>
        <p:spPr>
          <a:xfrm>
            <a:off x="5562600" y="6362491"/>
            <a:ext cx="3432312" cy="3077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70C0"/>
                </a:solidFill>
                <a:hlinkClick r:id="rId4"/>
              </a:rPr>
              <a:t>https://nassgeo.csiss.gmu.edu/CropCASMA/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CDD06A-4A9C-4BCA-A200-A42747BB310B}"/>
              </a:ext>
            </a:extLst>
          </p:cNvPr>
          <p:cNvSpPr txBox="1"/>
          <p:nvPr/>
        </p:nvSpPr>
        <p:spPr>
          <a:xfrm>
            <a:off x="152400" y="1138693"/>
            <a:ext cx="2727649" cy="460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400" b="1" i="1" dirty="0"/>
              <a:t>Alternate product from GMU and partners. </a:t>
            </a:r>
          </a:p>
          <a:p>
            <a:pPr marL="174625" indent="-1746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Some disagreement with SPoRT-LIS (last slide) in the E; this model suggests abnormal wetness in the E.</a:t>
            </a:r>
          </a:p>
          <a:p>
            <a:pPr marL="174625" indent="-1746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Abnormally dry across most of the state; most dry in SC WI.</a:t>
            </a:r>
          </a:p>
          <a:p>
            <a:pPr marL="174625" indent="-1746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Variable conditions across the Corn Belt. </a:t>
            </a:r>
            <a:endParaRPr lang="en-US" sz="1200" i="1" u="sng" dirty="0"/>
          </a:p>
          <a:p>
            <a:endParaRPr lang="en-US" sz="1200" i="1" u="sng" dirty="0"/>
          </a:p>
          <a:p>
            <a:r>
              <a:rPr lang="en-US" sz="1200" i="1" u="sng" dirty="0"/>
              <a:t>Model Notes</a:t>
            </a:r>
            <a:r>
              <a:rPr lang="en-US" sz="1200" i="1" dirty="0"/>
              <a:t>:</a:t>
            </a:r>
          </a:p>
          <a:p>
            <a:r>
              <a:rPr lang="en-US" sz="1200" i="1" dirty="0"/>
              <a:t>Model compares to time of year – suggests that soils are drier/wetter than is typical for this time of the season.</a:t>
            </a:r>
            <a:endParaRPr lang="en-US" sz="500" dirty="0">
              <a:solidFill>
                <a:srgbClr val="FF0000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F87B4AA-8D89-411B-7F76-88A94F6E0CCE}"/>
              </a:ext>
            </a:extLst>
          </p:cNvPr>
          <p:cNvSpPr txBox="1">
            <a:spLocks/>
          </p:cNvSpPr>
          <p:nvPr/>
        </p:nvSpPr>
        <p:spPr>
          <a:xfrm>
            <a:off x="-152400" y="59422"/>
            <a:ext cx="9372600" cy="860425"/>
          </a:xfrm>
          <a:prstGeom prst="rect">
            <a:avLst/>
          </a:prstGeom>
          <a:solidFill>
            <a:srgbClr val="0066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</a:rPr>
              <a:t>Modeled Soil Moisture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1D057E-C684-7ACF-F3C4-7C957B00FC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0048" y="1184518"/>
            <a:ext cx="6107575" cy="48008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F56AF7-B603-726F-F062-E20299EB19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4223" y="1184518"/>
            <a:ext cx="4343400" cy="33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57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296D15-F7BE-4927-9D6B-2432043ABE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365" y="1034924"/>
            <a:ext cx="4378362" cy="33832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52400" y="76200"/>
            <a:ext cx="9372600" cy="860425"/>
          </a:xfrm>
          <a:solidFill>
            <a:srgbClr val="006600"/>
          </a:solidFill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30 Day Precip Total/% Avg.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324600"/>
            <a:ext cx="2365375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1364" y="5334000"/>
            <a:ext cx="4378363" cy="3077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/>
              </a:rPr>
              <a:t>https://hprcc.unl.edu/maps.php?map=ACISClimateMaps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0" y="1188720"/>
            <a:ext cx="446413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Monthly totals ≥3” common across the state, with some stations reporting ≥6”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latin typeface="Calibri"/>
              </a:rPr>
              <a:t>Totals ≤2” common in NE WI.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latin typeface="Calibri"/>
              </a:rPr>
              <a:t>110%+ of normal </a:t>
            </a:r>
            <a:r>
              <a:rPr lang="en-US" dirty="0" err="1">
                <a:latin typeface="Calibri"/>
              </a:rPr>
              <a:t>precip</a:t>
            </a:r>
            <a:r>
              <a:rPr lang="en-US" dirty="0">
                <a:latin typeface="Calibri"/>
              </a:rPr>
              <a:t> across the state (except for NE).</a:t>
            </a:r>
            <a:endParaRPr kumimoji="0" lang="en-US" b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E00281-D8DC-486D-87EB-849A115D5D2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3238" y="3105388"/>
            <a:ext cx="4378362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71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52400" y="76200"/>
            <a:ext cx="9372600" cy="860425"/>
          </a:xfrm>
          <a:solidFill>
            <a:srgbClr val="006600"/>
          </a:solidFill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30 Day Precip – NOAA/NWS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324600"/>
            <a:ext cx="2365375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C2AE54-207C-1A8B-E68A-EB5AC37AB2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" y="1072143"/>
            <a:ext cx="8229600" cy="46291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68B0DAC-DFDD-1517-1761-2AA631A7FAB5}"/>
              </a:ext>
            </a:extLst>
          </p:cNvPr>
          <p:cNvSpPr/>
          <p:nvPr/>
        </p:nvSpPr>
        <p:spPr>
          <a:xfrm>
            <a:off x="457200" y="5894839"/>
            <a:ext cx="2743200" cy="3077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5"/>
              </a:rPr>
              <a:t>https://water.weather.gov/precip/</a:t>
            </a:r>
            <a:r>
              <a:rPr lang="en-US" sz="1400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900050-4CE0-345D-7FFD-FC484C3764EF}"/>
              </a:ext>
            </a:extLst>
          </p:cNvPr>
          <p:cNvSpPr txBox="1"/>
          <p:nvPr/>
        </p:nvSpPr>
        <p:spPr>
          <a:xfrm>
            <a:off x="3581400" y="5971783"/>
            <a:ext cx="527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u="sng" dirty="0"/>
              <a:t>Note</a:t>
            </a:r>
            <a:r>
              <a:rPr lang="en-US" sz="1200" i="1" dirty="0"/>
              <a:t>: this map is created using both measured precipitation at ground sites and radar estimates of total precipitation.</a:t>
            </a:r>
          </a:p>
        </p:txBody>
      </p:sp>
    </p:spTree>
    <p:extLst>
      <p:ext uri="{BB962C8B-B14F-4D97-AF65-F5344CB8AC3E}">
        <p14:creationId xmlns:p14="http://schemas.microsoft.com/office/powerpoint/2010/main" val="182077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52400" y="76200"/>
            <a:ext cx="9372600" cy="860425"/>
          </a:xfrm>
          <a:solidFill>
            <a:srgbClr val="006600"/>
          </a:solidFill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90 Day Precip Total/% Avg.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324600"/>
            <a:ext cx="2365375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22D9A07-E8E5-481C-A004-93F312630FA5}"/>
              </a:ext>
            </a:extLst>
          </p:cNvPr>
          <p:cNvSpPr txBox="1"/>
          <p:nvPr/>
        </p:nvSpPr>
        <p:spPr>
          <a:xfrm>
            <a:off x="4572000" y="1188720"/>
            <a:ext cx="47118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Total range from &lt;5” at stations in the SW and NE to &gt;12” in the SE and NW.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latin typeface="Calibri"/>
              </a:rPr>
              <a:t>Percentages are a mixed bag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&lt;70% of </a:t>
            </a:r>
            <a:r>
              <a:rPr lang="en-US" dirty="0">
                <a:latin typeface="Calibri"/>
              </a:rPr>
              <a:t>normal in SW and NE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&gt;100% of normal in NW and SE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1DE0148-088F-A01E-80C0-51E3B6D281AD}"/>
              </a:ext>
            </a:extLst>
          </p:cNvPr>
          <p:cNvSpPr/>
          <p:nvPr/>
        </p:nvSpPr>
        <p:spPr>
          <a:xfrm>
            <a:off x="121364" y="5334000"/>
            <a:ext cx="4378363" cy="3077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/>
              </a:rPr>
              <a:t>https://hprcc.unl.edu/maps.php?map=ACISClimateMaps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CE82E1-6E4E-41F4-BC10-318D769C5C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365" y="1034924"/>
            <a:ext cx="4378362" cy="33832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5BEF27-2723-F993-B030-ED7E4CDC8E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3238" y="3105388"/>
            <a:ext cx="4378362" cy="3383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5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52400" y="76200"/>
            <a:ext cx="9372600" cy="860425"/>
          </a:xfrm>
          <a:solidFill>
            <a:srgbClr val="006600"/>
          </a:solidFill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30 Day Temperatures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324600"/>
            <a:ext cx="2365375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572000" y="1188720"/>
            <a:ext cx="4267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latin typeface="Calibri"/>
              </a:rPr>
              <a:t>Highest average T along the Mississippi River and SE/SC (mid to upper 50’s).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latin typeface="Calibri"/>
              </a:rPr>
              <a:t>≤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50°F in far NC WI.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latin typeface="Calibri"/>
              </a:rPr>
              <a:t>Monthly averages were 2-4°F above normal across most of the state.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6D4E1F-D9DC-46C4-8BEB-5AAC8BAA867D}"/>
              </a:ext>
            </a:extLst>
          </p:cNvPr>
          <p:cNvSpPr/>
          <p:nvPr/>
        </p:nvSpPr>
        <p:spPr>
          <a:xfrm>
            <a:off x="121364" y="5334000"/>
            <a:ext cx="4378363" cy="3077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/>
              </a:rPr>
              <a:t>https://hprcc.unl.edu/maps.php?map=ACISClimateMaps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7D3DF2-EC85-0E6E-C5AA-9C13253486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365" y="1034924"/>
            <a:ext cx="4378361" cy="33832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C2F6D0-9182-F60D-91A6-AF775F1D89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3238" y="3105388"/>
            <a:ext cx="4378361" cy="3383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48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52400" y="76200"/>
            <a:ext cx="9372600" cy="860425"/>
          </a:xfrm>
          <a:solidFill>
            <a:srgbClr val="006600"/>
          </a:solidFill>
        </p:spPr>
        <p:txBody>
          <a:bodyPr/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US Drought Monitor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324600"/>
            <a:ext cx="2365375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441265" y="6377879"/>
            <a:ext cx="2539733" cy="3077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hlinkClick r:id="rId4"/>
              </a:rPr>
              <a:t>http://droughtmonitor.unl.edu/</a:t>
            </a:r>
            <a:r>
              <a:rPr lang="en-US" sz="1400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60508" y="1926081"/>
            <a:ext cx="2438400" cy="389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dirty="0"/>
              <a:t>Continued improvement across the region.</a:t>
            </a:r>
          </a:p>
          <a:p>
            <a:pPr marL="285750" lvl="1" indent="-166688">
              <a:buFont typeface="Arial" panose="020B0604020202020204" pitchFamily="34" charset="0"/>
              <a:buChar char="•"/>
            </a:pPr>
            <a:r>
              <a:rPr lang="en-US" sz="1200" dirty="0"/>
              <a:t>See current percent area compared to previous periods.</a:t>
            </a:r>
          </a:p>
          <a:p>
            <a:pPr marL="174625" indent="-174625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dirty="0"/>
              <a:t>Areas of D3 have been reduced in SW WI but remain in/near Oneida Co. and far NW Grant Co.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sz="1400" i="1" u="sng" dirty="0"/>
              <a:t>Note</a:t>
            </a:r>
            <a:r>
              <a:rPr lang="en-US" sz="1400" i="1" dirty="0"/>
              <a:t>: D0 is not considered drought.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AA842D-7F8D-3E44-7D04-8D39C6526A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" y="1005840"/>
            <a:ext cx="6400800" cy="49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12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46463</TotalTime>
  <Words>1480</Words>
  <Application>Microsoft Office PowerPoint</Application>
  <PresentationFormat>On-screen Show (4:3)</PresentationFormat>
  <Paragraphs>189</Paragraphs>
  <Slides>24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Arial</vt:lpstr>
      <vt:lpstr>Calibri</vt:lpstr>
      <vt:lpstr>Office Theme</vt:lpstr>
      <vt:lpstr>Wisconsin Ag Climate Weekly Outlook  Updated October 24, 2023</vt:lpstr>
      <vt:lpstr>Last Week Precip</vt:lpstr>
      <vt:lpstr>PowerPoint Presentation</vt:lpstr>
      <vt:lpstr>PowerPoint Presentation</vt:lpstr>
      <vt:lpstr>30 Day Precip Total/% Avg.</vt:lpstr>
      <vt:lpstr>30 Day Precip – NOAA/NWS</vt:lpstr>
      <vt:lpstr>90 Day Precip Total/% Avg.</vt:lpstr>
      <vt:lpstr>30 Day Temperatures</vt:lpstr>
      <vt:lpstr>US Drought Monitor</vt:lpstr>
      <vt:lpstr>US Drought Monitor</vt:lpstr>
      <vt:lpstr>Drought in WI – Last 6 months</vt:lpstr>
      <vt:lpstr>Soil Temperature 4”</vt:lpstr>
      <vt:lpstr>Corn Progress (NASS)</vt:lpstr>
      <vt:lpstr>Soybean Progress (NASS)</vt:lpstr>
      <vt:lpstr>Pasture Conditions (NASS)</vt:lpstr>
      <vt:lpstr>Soil Moisture Conditions (NASS)</vt:lpstr>
      <vt:lpstr>7 Day Forecast Precip</vt:lpstr>
      <vt:lpstr>6-10 Day Temp Outlook</vt:lpstr>
      <vt:lpstr>8-14 Day Temp &amp; Precip Outlook</vt:lpstr>
      <vt:lpstr>30 Day Temp &amp; Precip Outlook</vt:lpstr>
      <vt:lpstr>90 Day Temp &amp; Precip Outlook</vt:lpstr>
      <vt:lpstr>Take Home</vt:lpstr>
      <vt:lpstr>Blank</vt:lpstr>
      <vt:lpstr>For More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Felkley</dc:creator>
  <cp:lastModifiedBy>Joshua N. Bendorf</cp:lastModifiedBy>
  <cp:revision>1075</cp:revision>
  <dcterms:created xsi:type="dcterms:W3CDTF">2018-01-08T14:46:59Z</dcterms:created>
  <dcterms:modified xsi:type="dcterms:W3CDTF">2023-10-25T14:12:06Z</dcterms:modified>
</cp:coreProperties>
</file>